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SG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303C8B2-D094-4DB2-A809-B3BEB1252795}" type="datetimeFigureOut">
              <a:rPr lang="en-SG" smtClean="0"/>
              <a:pPr/>
              <a:t>12/10/2012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S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E35CDA-B969-4092-8836-4A52C7817AD6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Change</a:t>
            </a:r>
            <a:endParaRPr lang="en-S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Change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Change means difference in anything observed over a some period of time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Social Change means observable differences in any social phenomena over any period of time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According to </a:t>
            </a:r>
            <a:r>
              <a:rPr lang="en-US" dirty="0" err="1" smtClean="0"/>
              <a:t>Jone</a:t>
            </a:r>
            <a:r>
              <a:rPr lang="en-US" dirty="0" smtClean="0"/>
              <a:t> </a:t>
            </a:r>
            <a:r>
              <a:rPr lang="en-US" i="1" dirty="0" smtClean="0"/>
              <a:t>“Social Change is a term used to describe variations in, or modifications of any aspect of social processes, social patterns, social interaction or social organization”  </a:t>
            </a:r>
            <a:endParaRPr lang="en-SG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18457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Social Change may be defined as a new fashion or mode, either modifying or replacing the old, in the life of people, or in the operation of a society (</a:t>
            </a:r>
            <a:r>
              <a:rPr lang="en-US" dirty="0" err="1" smtClean="0"/>
              <a:t>Muzumdar</a:t>
            </a:r>
            <a:r>
              <a:rPr lang="en-US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Social Change is meant only such alterations as occur in social organization, that is social structure and function of society (Davis)</a:t>
            </a:r>
            <a:endParaRPr lang="en-S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social Change 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Social Change is a universal phenomenon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change is community change not an individual change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Speed of social change is not uniform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Change results from the interaction of may factors</a:t>
            </a:r>
          </a:p>
          <a:p>
            <a:pPr>
              <a:lnSpc>
                <a:spcPct val="150000"/>
              </a:lnSpc>
              <a:buNone/>
            </a:pPr>
            <a:endParaRPr lang="en-S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of Social Change 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Environmental Factors: </a:t>
            </a:r>
            <a:r>
              <a:rPr lang="en-US" dirty="0" err="1" smtClean="0"/>
              <a:t>Eg</a:t>
            </a:r>
            <a:r>
              <a:rPr lang="en-US" dirty="0" smtClean="0"/>
              <a:t>. Deforestation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Population or Demographic Factors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Technological Factors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Economic factors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Political Factors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Educational factors</a:t>
            </a:r>
          </a:p>
          <a:p>
            <a:endParaRPr lang="en-S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Social Change 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Theory of Deterioration</a:t>
            </a:r>
            <a:r>
              <a:rPr lang="en-US" dirty="0" smtClean="0"/>
              <a:t> : Perfect state of happiness to unhappiness(</a:t>
            </a:r>
            <a:r>
              <a:rPr lang="en-US" dirty="0" err="1" smtClean="0"/>
              <a:t>Satyug-Tretayug-dvaparyug-Kalyug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Cyclic Theory </a:t>
            </a:r>
            <a:r>
              <a:rPr lang="en-US" dirty="0" smtClean="0"/>
              <a:t>: Every society has birth, growth, maturity and decline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Evolutionary Theory : </a:t>
            </a:r>
          </a:p>
          <a:p>
            <a:pPr lvl="1">
              <a:buFont typeface="Wingdings" pitchFamily="2" charset="2"/>
              <a:buChar char="§"/>
            </a:pPr>
            <a:r>
              <a:rPr lang="en-SG" dirty="0" smtClean="0"/>
              <a:t>society moves in specific directions. </a:t>
            </a:r>
          </a:p>
          <a:p>
            <a:pPr lvl="1">
              <a:buFont typeface="Wingdings" pitchFamily="2" charset="2"/>
              <a:buChar char="§"/>
            </a:pPr>
            <a:r>
              <a:rPr lang="en-SG" dirty="0" smtClean="0"/>
              <a:t>Therefore, society as progressing to higher and higher levels. </a:t>
            </a:r>
          </a:p>
          <a:p>
            <a:pPr lvl="1">
              <a:buFont typeface="Wingdings" pitchFamily="2" charset="2"/>
              <a:buChar char="§"/>
            </a:pPr>
            <a:r>
              <a:rPr lang="en-SG" dirty="0" smtClean="0"/>
              <a:t>As a result, they concluded that their own cultural attitudes and behaviours were more advanced than those of earlier societies.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7030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Functionalist Theory </a:t>
            </a:r>
            <a:r>
              <a:rPr lang="en-US" dirty="0" smtClean="0"/>
              <a:t>: </a:t>
            </a:r>
          </a:p>
          <a:p>
            <a:pPr>
              <a:buFont typeface="Wingdings" pitchFamily="2" charset="2"/>
              <a:buChar char="§"/>
            </a:pPr>
            <a:r>
              <a:rPr lang="en-SG" dirty="0" smtClean="0"/>
              <a:t>Functionalist sociologists emphasize what maintains society, not what changes it</a:t>
            </a:r>
          </a:p>
          <a:p>
            <a:pPr>
              <a:buFont typeface="Wingdings" pitchFamily="2" charset="2"/>
              <a:buChar char="§"/>
            </a:pPr>
            <a:r>
              <a:rPr lang="en-SG" dirty="0" smtClean="0"/>
              <a:t>society in its natural state as being stable and balanced</a:t>
            </a:r>
          </a:p>
          <a:p>
            <a:pPr>
              <a:buFont typeface="Wingdings" pitchFamily="2" charset="2"/>
              <a:buChar char="§"/>
            </a:pPr>
            <a:r>
              <a:rPr lang="en-SG" dirty="0" smtClean="0"/>
              <a:t>That is, society naturally moves toward a state of </a:t>
            </a:r>
            <a:r>
              <a:rPr lang="en-SG" i="1" dirty="0" smtClean="0"/>
              <a:t>homeostasis</a:t>
            </a:r>
            <a:endParaRPr lang="en-SG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Conflict Theory </a:t>
            </a:r>
            <a:r>
              <a:rPr lang="en-US" dirty="0" smtClean="0"/>
              <a:t>: </a:t>
            </a:r>
            <a:r>
              <a:rPr lang="en-SG" dirty="0" smtClean="0"/>
              <a:t>Marx noted that history proceeds in stages in which the rich always exploit the poor and weak as a class of people</a:t>
            </a:r>
          </a:p>
          <a:p>
            <a:endParaRPr lang="en-SG" dirty="0" smtClean="0"/>
          </a:p>
          <a:p>
            <a:endParaRPr lang="en-S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Lag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40768"/>
            <a:ext cx="8503920" cy="5184576"/>
          </a:xfrm>
        </p:spPr>
        <p:txBody>
          <a:bodyPr/>
          <a:lstStyle/>
          <a:p>
            <a:r>
              <a:rPr lang="en-US" dirty="0" smtClean="0"/>
              <a:t>Term Came in to exist with invention of technology</a:t>
            </a:r>
          </a:p>
          <a:p>
            <a:r>
              <a:rPr lang="en-SG" dirty="0" smtClean="0"/>
              <a:t>William F. </a:t>
            </a:r>
            <a:r>
              <a:rPr lang="en-SG" dirty="0" err="1" smtClean="0"/>
              <a:t>Ogburn</a:t>
            </a:r>
            <a:r>
              <a:rPr lang="en-SG" dirty="0" smtClean="0"/>
              <a:t> coined this term </a:t>
            </a:r>
          </a:p>
          <a:p>
            <a:r>
              <a:rPr lang="en-US" dirty="0" smtClean="0"/>
              <a:t>Various parts of modern culture is not changing at the same rate; some parts are changing more rapidly than others </a:t>
            </a:r>
          </a:p>
          <a:p>
            <a:r>
              <a:rPr lang="en-US" dirty="0" err="1" smtClean="0"/>
              <a:t>Ogburn</a:t>
            </a:r>
            <a:r>
              <a:rPr lang="en-US" dirty="0" smtClean="0"/>
              <a:t> Distinguishes between Material and Non-Material culture</a:t>
            </a:r>
          </a:p>
          <a:p>
            <a:r>
              <a:rPr lang="en-US" dirty="0" smtClean="0"/>
              <a:t>Material Culture: Tools, machines, dwellings, technology, transportation, etc</a:t>
            </a:r>
          </a:p>
          <a:p>
            <a:r>
              <a:rPr lang="en-US" dirty="0" smtClean="0"/>
              <a:t>Non-Material Culture: Family, Education, religion,  government, etc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Ogburn</a:t>
            </a:r>
            <a:r>
              <a:rPr lang="en-US" dirty="0" smtClean="0"/>
              <a:t>, non material culture is always slow to respond to the rapid inventions in material culture </a:t>
            </a:r>
          </a:p>
          <a:p>
            <a:r>
              <a:rPr lang="en-US" dirty="0" smtClean="0"/>
              <a:t>Non material culture falls behind the material culture and at the end there is a lag between the two</a:t>
            </a:r>
          </a:p>
          <a:p>
            <a:r>
              <a:rPr lang="en-US" dirty="0" smtClean="0"/>
              <a:t>This lag between material and non material culture is called as “Cultural Lag”</a:t>
            </a:r>
          </a:p>
          <a:p>
            <a:pPr>
              <a:buNone/>
            </a:pPr>
            <a:r>
              <a:rPr lang="en-US" i="1" dirty="0" err="1" smtClean="0"/>
              <a:t>Eg</a:t>
            </a:r>
            <a:r>
              <a:rPr lang="en-US" i="1" dirty="0" smtClean="0"/>
              <a:t>. New technology in Land but old land holding pattern</a:t>
            </a:r>
            <a:endParaRPr lang="en-SG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130</TotalTime>
  <Words>420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Civic</vt:lpstr>
      <vt:lpstr>Social Change</vt:lpstr>
      <vt:lpstr>Social Change</vt:lpstr>
      <vt:lpstr>Slide 3</vt:lpstr>
      <vt:lpstr>Nature of social Change </vt:lpstr>
      <vt:lpstr>Factors of Social Change </vt:lpstr>
      <vt:lpstr>Theories of Social Change </vt:lpstr>
      <vt:lpstr>Slide 7</vt:lpstr>
      <vt:lpstr>Cultural Lag</vt:lpstr>
      <vt:lpstr>Slide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Change</dc:title>
  <dc:creator>hp</dc:creator>
  <cp:lastModifiedBy>hp</cp:lastModifiedBy>
  <cp:revision>21</cp:revision>
  <dcterms:created xsi:type="dcterms:W3CDTF">2012-10-05T17:30:41Z</dcterms:created>
  <dcterms:modified xsi:type="dcterms:W3CDTF">2012-10-12T17:53:46Z</dcterms:modified>
</cp:coreProperties>
</file>