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notesSlides/notesSlide67.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Override PartName="/ppt/notesSlides/notesSlide56.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theme/themeOverride1.xml" ContentType="application/vnd.openxmlformats-officedocument.themeOverride+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notesSlides/notesSlide63.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Override PartName="/ppt/notesSlides/notesSlide3.xml" ContentType="application/vnd.openxmlformats-officedocument.presentationml.notesSlide+xml"/>
  <Override PartName="/ppt/notesSlides/notesSlide68.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notesSlides/notesSlide39.xml" ContentType="application/vnd.openxmlformats-officedocument.presentationml.notesSlide+xml"/>
  <Override PartName="/ppt/notesSlides/notesSlide57.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46.xml" ContentType="application/vnd.openxmlformats-officedocument.presentationml.notesSlide+xml"/>
  <Override PartName="/ppt/notesSlides/notesSlide64.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theme/themeOverride2.xml" ContentType="application/vnd.openxmlformats-officedocument.themeOverride+xml"/>
  <Override PartName="/ppt/notesSlides/notesSlide24.xml" ContentType="application/vnd.openxmlformats-officedocument.presentationml.notesSlide+xml"/>
  <Override PartName="/ppt/notesSlides/notesSlide35.xml" ContentType="application/vnd.openxmlformats-officedocument.presentationml.notesSlide+xml"/>
  <Override PartName="/ppt/notesSlides/notesSlide53.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42.xml" ContentType="application/vnd.openxmlformats-officedocument.presentationml.notesSlide+xml"/>
  <Override PartName="/ppt/notesSlides/notesSlide60.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notesSlides/notesSlide69.xml" ContentType="application/vnd.openxmlformats-officedocument.presentationml.notesSlid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Override PartName="/ppt/notesSlides/notesSlide65.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61.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notesSlides/notesSlide1.xml" ContentType="application/vnd.openxmlformats-officedocument.presentationml.notesSlide+xml"/>
  <Override PartName="/ppt/notesSlides/notesSlide59.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48.xml" ContentType="application/vnd.openxmlformats-officedocument.presentationml.notesSlide+xml"/>
  <Override PartName="/ppt/notesSlides/notesSlide66.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Default Extension="jpeg" ContentType="image/jpeg"/>
  <Override PartName="/ppt/notesSlides/notesSlide37.xml" ContentType="application/vnd.openxmlformats-officedocument.presentationml.notesSlide+xml"/>
  <Override PartName="/ppt/notesSlides/notesSlide55.xml" ContentType="application/vnd.openxmlformats-officedocument.presentationml.notesSlid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44.xml" ContentType="application/vnd.openxmlformats-officedocument.presentationml.notesSlide+xml"/>
  <Override PartName="/ppt/notesSlides/notesSlide62.xml" ContentType="application/vnd.openxmlformats-officedocument.presentationml.notes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5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73"/>
  </p:notesMasterIdLst>
  <p:handoutMasterIdLst>
    <p:handoutMasterId r:id="rId74"/>
  </p:handoutMasterIdLst>
  <p:sldIdLst>
    <p:sldId id="270" r:id="rId2"/>
    <p:sldId id="1036" r:id="rId3"/>
    <p:sldId id="1037" r:id="rId4"/>
    <p:sldId id="1034" r:id="rId5"/>
    <p:sldId id="1035" r:id="rId6"/>
    <p:sldId id="973" r:id="rId7"/>
    <p:sldId id="938" r:id="rId8"/>
    <p:sldId id="965" r:id="rId9"/>
    <p:sldId id="966" r:id="rId10"/>
    <p:sldId id="1012" r:id="rId11"/>
    <p:sldId id="1013" r:id="rId12"/>
    <p:sldId id="1014" r:id="rId13"/>
    <p:sldId id="967" r:id="rId14"/>
    <p:sldId id="1015" r:id="rId15"/>
    <p:sldId id="1016" r:id="rId16"/>
    <p:sldId id="939" r:id="rId17"/>
    <p:sldId id="968" r:id="rId18"/>
    <p:sldId id="1017" r:id="rId19"/>
    <p:sldId id="969" r:id="rId20"/>
    <p:sldId id="1018" r:id="rId21"/>
    <p:sldId id="1019" r:id="rId22"/>
    <p:sldId id="1020" r:id="rId23"/>
    <p:sldId id="970" r:id="rId24"/>
    <p:sldId id="1022" r:id="rId25"/>
    <p:sldId id="1021" r:id="rId26"/>
    <p:sldId id="971" r:id="rId27"/>
    <p:sldId id="1023" r:id="rId28"/>
    <p:sldId id="1024" r:id="rId29"/>
    <p:sldId id="1025" r:id="rId30"/>
    <p:sldId id="1038" r:id="rId31"/>
    <p:sldId id="1039" r:id="rId32"/>
    <p:sldId id="1040" r:id="rId33"/>
    <p:sldId id="1041" r:id="rId34"/>
    <p:sldId id="1042" r:id="rId35"/>
    <p:sldId id="1043" r:id="rId36"/>
    <p:sldId id="1044" r:id="rId37"/>
    <p:sldId id="1045" r:id="rId38"/>
    <p:sldId id="1046" r:id="rId39"/>
    <p:sldId id="1047" r:id="rId40"/>
    <p:sldId id="1048" r:id="rId41"/>
    <p:sldId id="1049" r:id="rId42"/>
    <p:sldId id="1050" r:id="rId43"/>
    <p:sldId id="1051" r:id="rId44"/>
    <p:sldId id="1052" r:id="rId45"/>
    <p:sldId id="1053" r:id="rId46"/>
    <p:sldId id="1054" r:id="rId47"/>
    <p:sldId id="1055" r:id="rId48"/>
    <p:sldId id="1056" r:id="rId49"/>
    <p:sldId id="1057" r:id="rId50"/>
    <p:sldId id="1058" r:id="rId51"/>
    <p:sldId id="1059" r:id="rId52"/>
    <p:sldId id="1060" r:id="rId53"/>
    <p:sldId id="1061" r:id="rId54"/>
    <p:sldId id="1062" r:id="rId55"/>
    <p:sldId id="1063" r:id="rId56"/>
    <p:sldId id="1064" r:id="rId57"/>
    <p:sldId id="1065" r:id="rId58"/>
    <p:sldId id="1066" r:id="rId59"/>
    <p:sldId id="1067" r:id="rId60"/>
    <p:sldId id="1068" r:id="rId61"/>
    <p:sldId id="1069" r:id="rId62"/>
    <p:sldId id="1070" r:id="rId63"/>
    <p:sldId id="1071" r:id="rId64"/>
    <p:sldId id="1072" r:id="rId65"/>
    <p:sldId id="1073" r:id="rId66"/>
    <p:sldId id="1074" r:id="rId67"/>
    <p:sldId id="1075" r:id="rId68"/>
    <p:sldId id="1076" r:id="rId69"/>
    <p:sldId id="1077" r:id="rId70"/>
    <p:sldId id="1078" r:id="rId71"/>
    <p:sldId id="915" r:id="rId72"/>
  </p:sldIdLst>
  <p:sldSz cx="9144000" cy="6858000" type="screen4x3"/>
  <p:notesSz cx="7023100" cy="93091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CC"/>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8959" autoAdjust="0"/>
    <p:restoredTop sz="94750" autoAdjust="0"/>
  </p:normalViewPr>
  <p:slideViewPr>
    <p:cSldViewPr>
      <p:cViewPr>
        <p:scale>
          <a:sx n="50" d="100"/>
          <a:sy n="50" d="100"/>
        </p:scale>
        <p:origin x="-984" y="-54"/>
      </p:cViewPr>
      <p:guideLst>
        <p:guide orient="horz" pos="2160"/>
        <p:guide pos="2880"/>
      </p:guideLst>
    </p:cSldViewPr>
  </p:slideViewPr>
  <p:outlineViewPr>
    <p:cViewPr>
      <p:scale>
        <a:sx n="33" d="100"/>
        <a:sy n="33" d="100"/>
      </p:scale>
      <p:origin x="0" y="1308"/>
    </p:cViewPr>
  </p:outlineViewPr>
  <p:notesTextViewPr>
    <p:cViewPr>
      <p:scale>
        <a:sx n="100" d="100"/>
        <a:sy n="100" d="100"/>
      </p:scale>
      <p:origin x="0" y="0"/>
    </p:cViewPr>
  </p:notesTextViewPr>
  <p:sorterViewPr>
    <p:cViewPr>
      <p:scale>
        <a:sx n="66" d="100"/>
        <a:sy n="66" d="100"/>
      </p:scale>
      <p:origin x="0" y="14130"/>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notesMaster" Target="notesMasters/notesMaster1.xml"/><Relationship Id="rId78"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386" name="Rectangle 2"/>
          <p:cNvSpPr>
            <a:spLocks noGrp="1" noChangeArrowheads="1"/>
          </p:cNvSpPr>
          <p:nvPr>
            <p:ph type="hdr" sz="quarter"/>
          </p:nvPr>
        </p:nvSpPr>
        <p:spPr bwMode="auto">
          <a:xfrm>
            <a:off x="0" y="0"/>
            <a:ext cx="3043238" cy="465138"/>
          </a:xfrm>
          <a:prstGeom prst="rect">
            <a:avLst/>
          </a:prstGeom>
          <a:noFill/>
          <a:ln w="9525">
            <a:noFill/>
            <a:miter lim="800000"/>
            <a:headEnd/>
            <a:tailEnd/>
          </a:ln>
          <a:effectLst/>
        </p:spPr>
        <p:txBody>
          <a:bodyPr vert="horz" wrap="square" lIns="93324" tIns="46662" rIns="93324" bIns="46662" numCol="1" anchor="t" anchorCtr="0" compatLnSpc="1">
            <a:prstTxWarp prst="textNoShape">
              <a:avLst/>
            </a:prstTxWarp>
          </a:bodyPr>
          <a:lstStyle>
            <a:lvl1pPr defTabSz="933450">
              <a:defRPr sz="1200">
                <a:cs typeface="+mn-cs"/>
              </a:defRPr>
            </a:lvl1pPr>
          </a:lstStyle>
          <a:p>
            <a:pPr>
              <a:defRPr/>
            </a:pPr>
            <a:endParaRPr lang="en-US"/>
          </a:p>
        </p:txBody>
      </p:sp>
      <p:sp>
        <p:nvSpPr>
          <p:cNvPr id="16387" name="Rectangle 3"/>
          <p:cNvSpPr>
            <a:spLocks noGrp="1" noChangeArrowheads="1"/>
          </p:cNvSpPr>
          <p:nvPr>
            <p:ph type="dt" sz="quarter" idx="1"/>
          </p:nvPr>
        </p:nvSpPr>
        <p:spPr bwMode="auto">
          <a:xfrm>
            <a:off x="3979863" y="0"/>
            <a:ext cx="3043237" cy="465138"/>
          </a:xfrm>
          <a:prstGeom prst="rect">
            <a:avLst/>
          </a:prstGeom>
          <a:noFill/>
          <a:ln w="9525">
            <a:noFill/>
            <a:miter lim="800000"/>
            <a:headEnd/>
            <a:tailEnd/>
          </a:ln>
          <a:effectLst/>
        </p:spPr>
        <p:txBody>
          <a:bodyPr vert="horz" wrap="square" lIns="93324" tIns="46662" rIns="93324" bIns="46662" numCol="1" anchor="t" anchorCtr="0" compatLnSpc="1">
            <a:prstTxWarp prst="textNoShape">
              <a:avLst/>
            </a:prstTxWarp>
          </a:bodyPr>
          <a:lstStyle>
            <a:lvl1pPr algn="r" defTabSz="933450">
              <a:defRPr sz="1200">
                <a:cs typeface="+mn-cs"/>
              </a:defRPr>
            </a:lvl1pPr>
          </a:lstStyle>
          <a:p>
            <a:pPr>
              <a:defRPr/>
            </a:pPr>
            <a:endParaRPr lang="en-US"/>
          </a:p>
        </p:txBody>
      </p:sp>
      <p:sp>
        <p:nvSpPr>
          <p:cNvPr id="16388" name="Rectangle 4"/>
          <p:cNvSpPr>
            <a:spLocks noGrp="1" noChangeArrowheads="1"/>
          </p:cNvSpPr>
          <p:nvPr>
            <p:ph type="ftr" sz="quarter" idx="2"/>
          </p:nvPr>
        </p:nvSpPr>
        <p:spPr bwMode="auto">
          <a:xfrm>
            <a:off x="0" y="8843963"/>
            <a:ext cx="3043238" cy="465137"/>
          </a:xfrm>
          <a:prstGeom prst="rect">
            <a:avLst/>
          </a:prstGeom>
          <a:noFill/>
          <a:ln w="9525">
            <a:noFill/>
            <a:miter lim="800000"/>
            <a:headEnd/>
            <a:tailEnd/>
          </a:ln>
          <a:effectLst/>
        </p:spPr>
        <p:txBody>
          <a:bodyPr vert="horz" wrap="square" lIns="93324" tIns="46662" rIns="93324" bIns="46662" numCol="1" anchor="b" anchorCtr="0" compatLnSpc="1">
            <a:prstTxWarp prst="textNoShape">
              <a:avLst/>
            </a:prstTxWarp>
          </a:bodyPr>
          <a:lstStyle>
            <a:lvl1pPr defTabSz="933450">
              <a:defRPr sz="1200">
                <a:cs typeface="+mn-cs"/>
              </a:defRPr>
            </a:lvl1pPr>
          </a:lstStyle>
          <a:p>
            <a:pPr>
              <a:defRPr/>
            </a:pPr>
            <a:endParaRPr lang="en-US"/>
          </a:p>
        </p:txBody>
      </p:sp>
      <p:sp>
        <p:nvSpPr>
          <p:cNvPr id="16389" name="Rectangle 5"/>
          <p:cNvSpPr>
            <a:spLocks noGrp="1" noChangeArrowheads="1"/>
          </p:cNvSpPr>
          <p:nvPr>
            <p:ph type="sldNum" sz="quarter" idx="3"/>
          </p:nvPr>
        </p:nvSpPr>
        <p:spPr bwMode="auto">
          <a:xfrm>
            <a:off x="3979863" y="8843963"/>
            <a:ext cx="3043237" cy="465137"/>
          </a:xfrm>
          <a:prstGeom prst="rect">
            <a:avLst/>
          </a:prstGeom>
          <a:noFill/>
          <a:ln w="9525">
            <a:noFill/>
            <a:miter lim="800000"/>
            <a:headEnd/>
            <a:tailEnd/>
          </a:ln>
          <a:effectLst/>
        </p:spPr>
        <p:txBody>
          <a:bodyPr vert="horz" wrap="square" lIns="93324" tIns="46662" rIns="93324" bIns="46662" numCol="1" anchor="b" anchorCtr="0" compatLnSpc="1">
            <a:prstTxWarp prst="textNoShape">
              <a:avLst/>
            </a:prstTxWarp>
          </a:bodyPr>
          <a:lstStyle>
            <a:lvl1pPr algn="r" defTabSz="933450">
              <a:defRPr sz="1200">
                <a:cs typeface="+mn-cs"/>
              </a:defRPr>
            </a:lvl1pPr>
          </a:lstStyle>
          <a:p>
            <a:pPr>
              <a:defRPr/>
            </a:pPr>
            <a:fld id="{C73C8FEF-3110-44CF-B2E9-1907676C9F5F}" type="slidenum">
              <a:rPr lang="en-US"/>
              <a:pPr>
                <a:defRPr/>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238" cy="465138"/>
          </a:xfrm>
          <a:prstGeom prst="rect">
            <a:avLst/>
          </a:prstGeom>
        </p:spPr>
        <p:txBody>
          <a:bodyPr vert="horz" lIns="91440" tIns="45720" rIns="91440" bIns="45720" rtlCol="0"/>
          <a:lstStyle>
            <a:lvl1pPr algn="l">
              <a:defRPr sz="1200">
                <a:cs typeface="+mn-cs"/>
              </a:defRPr>
            </a:lvl1pPr>
          </a:lstStyle>
          <a:p>
            <a:pPr>
              <a:defRPr/>
            </a:pPr>
            <a:endParaRPr lang="en-US"/>
          </a:p>
        </p:txBody>
      </p:sp>
      <p:sp>
        <p:nvSpPr>
          <p:cNvPr id="3" name="Date Placeholder 2"/>
          <p:cNvSpPr>
            <a:spLocks noGrp="1"/>
          </p:cNvSpPr>
          <p:nvPr>
            <p:ph type="dt" idx="1"/>
          </p:nvPr>
        </p:nvSpPr>
        <p:spPr>
          <a:xfrm>
            <a:off x="3978275" y="0"/>
            <a:ext cx="3043238" cy="465138"/>
          </a:xfrm>
          <a:prstGeom prst="rect">
            <a:avLst/>
          </a:prstGeom>
        </p:spPr>
        <p:txBody>
          <a:bodyPr vert="horz" lIns="91440" tIns="45720" rIns="91440" bIns="45720" rtlCol="0"/>
          <a:lstStyle>
            <a:lvl1pPr algn="r">
              <a:defRPr sz="1200">
                <a:cs typeface="+mn-cs"/>
              </a:defRPr>
            </a:lvl1pPr>
          </a:lstStyle>
          <a:p>
            <a:pPr>
              <a:defRPr/>
            </a:pPr>
            <a:fld id="{07B37E60-4BC2-486D-ACEF-513EA049FFE4}" type="datetimeFigureOut">
              <a:rPr lang="en-US"/>
              <a:pPr>
                <a:defRPr/>
              </a:pPr>
              <a:t>7/23/2018</a:t>
            </a:fld>
            <a:endParaRPr lang="en-US"/>
          </a:p>
        </p:txBody>
      </p:sp>
      <p:sp>
        <p:nvSpPr>
          <p:cNvPr id="4" name="Slide Image Placeholder 3"/>
          <p:cNvSpPr>
            <a:spLocks noGrp="1" noRot="1" noChangeAspect="1"/>
          </p:cNvSpPr>
          <p:nvPr>
            <p:ph type="sldImg" idx="2"/>
          </p:nvPr>
        </p:nvSpPr>
        <p:spPr>
          <a:xfrm>
            <a:off x="1184275" y="698500"/>
            <a:ext cx="4654550" cy="3490913"/>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701675" y="4421188"/>
            <a:ext cx="5619750" cy="4189412"/>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842375"/>
            <a:ext cx="3043238" cy="465138"/>
          </a:xfrm>
          <a:prstGeom prst="rect">
            <a:avLst/>
          </a:prstGeom>
        </p:spPr>
        <p:txBody>
          <a:bodyPr vert="horz" lIns="91440" tIns="45720" rIns="91440" bIns="45720" rtlCol="0" anchor="b"/>
          <a:lstStyle>
            <a:lvl1pPr algn="l">
              <a:defRPr sz="1200">
                <a:cs typeface="+mn-cs"/>
              </a:defRPr>
            </a:lvl1pPr>
          </a:lstStyle>
          <a:p>
            <a:pPr>
              <a:defRPr/>
            </a:pPr>
            <a:endParaRPr lang="en-US"/>
          </a:p>
        </p:txBody>
      </p:sp>
      <p:sp>
        <p:nvSpPr>
          <p:cNvPr id="7" name="Slide Number Placeholder 6"/>
          <p:cNvSpPr>
            <a:spLocks noGrp="1"/>
          </p:cNvSpPr>
          <p:nvPr>
            <p:ph type="sldNum" sz="quarter" idx="5"/>
          </p:nvPr>
        </p:nvSpPr>
        <p:spPr>
          <a:xfrm>
            <a:off x="3978275" y="8842375"/>
            <a:ext cx="3043238" cy="465138"/>
          </a:xfrm>
          <a:prstGeom prst="rect">
            <a:avLst/>
          </a:prstGeom>
        </p:spPr>
        <p:txBody>
          <a:bodyPr vert="horz" lIns="91440" tIns="45720" rIns="91440" bIns="45720" rtlCol="0" anchor="b"/>
          <a:lstStyle>
            <a:lvl1pPr algn="r">
              <a:defRPr sz="1200">
                <a:cs typeface="+mn-cs"/>
              </a:defRPr>
            </a:lvl1pPr>
          </a:lstStyle>
          <a:p>
            <a:pPr>
              <a:defRPr/>
            </a:pPr>
            <a:fld id="{E2FFE98E-F74D-471C-B5C3-861F9380F0A9}"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9006498-2B81-4D1F-B276-6E06290917F1}" type="slidenum">
              <a:rPr lang="en-US" smtClean="0"/>
              <a:pPr>
                <a:defRPr/>
              </a:pPr>
              <a:t>2</a:t>
            </a:fld>
            <a:endParaRPr lang="en-US" smtClean="0"/>
          </a:p>
        </p:txBody>
      </p:sp>
      <p:sp>
        <p:nvSpPr>
          <p:cNvPr id="3481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34820"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A61AF3D-D0F6-47B5-95DD-08A3BC8C0EBF}" type="slidenum">
              <a:rPr lang="en-US" smtClean="0"/>
              <a:pPr>
                <a:defRPr/>
              </a:pPr>
              <a:t>3</a:t>
            </a:fld>
            <a:endParaRPr lang="en-US" smtClean="0"/>
          </a:p>
        </p:txBody>
      </p:sp>
      <p:sp>
        <p:nvSpPr>
          <p:cNvPr id="3584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35844"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2871EDB-0FF7-482D-BF54-8DF0F0175F71}" type="slidenum">
              <a:rPr lang="en-US" smtClean="0"/>
              <a:pPr>
                <a:defRPr/>
              </a:pPr>
              <a:t>4</a:t>
            </a:fld>
            <a:endParaRPr lang="en-US" smtClean="0"/>
          </a:p>
        </p:txBody>
      </p:sp>
      <p:sp>
        <p:nvSpPr>
          <p:cNvPr id="53251"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53252"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EDF235E-93A0-45E8-B2AE-378228022E44}" type="slidenum">
              <a:rPr lang="en-US" smtClean="0"/>
              <a:pPr>
                <a:defRPr/>
              </a:pPr>
              <a:t>5</a:t>
            </a:fld>
            <a:endParaRPr lang="en-US" smtClean="0"/>
          </a:p>
        </p:txBody>
      </p:sp>
      <p:sp>
        <p:nvSpPr>
          <p:cNvPr id="54275"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54276"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6652A47-5346-4F09-8026-EF22955E72FA}" type="slidenum">
              <a:rPr lang="en-US" smtClean="0"/>
              <a:pPr>
                <a:defRPr/>
              </a:pPr>
              <a:t>6</a:t>
            </a:fld>
            <a:endParaRPr lang="en-US" smtClean="0"/>
          </a:p>
        </p:txBody>
      </p:sp>
      <p:sp>
        <p:nvSpPr>
          <p:cNvPr id="4198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41988"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5F21007-2BE1-4D46-A4E8-833A320E06F9}" type="slidenum">
              <a:rPr lang="en-US" smtClean="0"/>
              <a:pPr>
                <a:defRPr/>
              </a:pPr>
              <a:t>7</a:t>
            </a:fld>
            <a:endParaRPr lang="en-US" smtClean="0"/>
          </a:p>
        </p:txBody>
      </p:sp>
      <p:sp>
        <p:nvSpPr>
          <p:cNvPr id="43011"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43012"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84EB5BC-8091-4D5A-9D03-9821B6FCE0EF}" type="slidenum">
              <a:rPr lang="en-US" smtClean="0"/>
              <a:pPr>
                <a:defRPr/>
              </a:pPr>
              <a:t>8</a:t>
            </a:fld>
            <a:endParaRPr lang="en-US" smtClean="0"/>
          </a:p>
        </p:txBody>
      </p:sp>
      <p:sp>
        <p:nvSpPr>
          <p:cNvPr id="44035"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44036"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1E291F5-68F5-4FEA-9AE9-986ED6B1CDC9}" type="slidenum">
              <a:rPr lang="en-US" smtClean="0"/>
              <a:pPr>
                <a:defRPr/>
              </a:pPr>
              <a:t>9</a:t>
            </a:fld>
            <a:endParaRPr lang="en-US" smtClean="0"/>
          </a:p>
        </p:txBody>
      </p:sp>
      <p:sp>
        <p:nvSpPr>
          <p:cNvPr id="4505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45060"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063C325-4C25-4F53-A6FB-D20983D56DC9}" type="slidenum">
              <a:rPr lang="en-US" smtClean="0"/>
              <a:pPr>
                <a:defRPr/>
              </a:pPr>
              <a:t>10</a:t>
            </a:fld>
            <a:endParaRPr lang="en-US" smtClean="0"/>
          </a:p>
        </p:txBody>
      </p:sp>
      <p:sp>
        <p:nvSpPr>
          <p:cNvPr id="4608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46084"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CAC0DB0-BB63-413D-8036-B5947C02852B}" type="slidenum">
              <a:rPr lang="en-US" smtClean="0"/>
              <a:pPr>
                <a:defRPr/>
              </a:pPr>
              <a:t>11</a:t>
            </a:fld>
            <a:endParaRPr lang="en-US" smtClean="0"/>
          </a:p>
        </p:txBody>
      </p:sp>
      <p:sp>
        <p:nvSpPr>
          <p:cNvPr id="4710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47108"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743C3E9-027F-4522-9F6F-F8AB41548336}" type="slidenum">
              <a:rPr lang="en-US" smtClean="0"/>
              <a:pPr>
                <a:defRPr/>
              </a:pPr>
              <a:t>12</a:t>
            </a:fld>
            <a:endParaRPr lang="en-US" smtClean="0"/>
          </a:p>
        </p:txBody>
      </p:sp>
      <p:sp>
        <p:nvSpPr>
          <p:cNvPr id="48131"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48132"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C39D019-7701-4656-8EFF-28F6275BA456}" type="slidenum">
              <a:rPr lang="en-US" smtClean="0"/>
              <a:pPr>
                <a:defRPr/>
              </a:pPr>
              <a:t>13</a:t>
            </a:fld>
            <a:endParaRPr lang="en-US" smtClean="0"/>
          </a:p>
        </p:txBody>
      </p:sp>
      <p:sp>
        <p:nvSpPr>
          <p:cNvPr id="49155"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49156"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3FEB148-E0B8-408B-B729-B05FDCA81916}" type="slidenum">
              <a:rPr lang="en-US" smtClean="0"/>
              <a:pPr>
                <a:defRPr/>
              </a:pPr>
              <a:t>14</a:t>
            </a:fld>
            <a:endParaRPr lang="en-US" smtClean="0"/>
          </a:p>
        </p:txBody>
      </p:sp>
      <p:sp>
        <p:nvSpPr>
          <p:cNvPr id="5017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50180"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C8F0990-5230-4B82-92D4-07B5569BA27F}" type="slidenum">
              <a:rPr lang="en-US" smtClean="0"/>
              <a:pPr>
                <a:defRPr/>
              </a:pPr>
              <a:t>15</a:t>
            </a:fld>
            <a:endParaRPr lang="en-US" smtClean="0"/>
          </a:p>
        </p:txBody>
      </p:sp>
      <p:sp>
        <p:nvSpPr>
          <p:cNvPr id="5120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51204"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40BAE6B-EBD4-4E6A-866C-A73061A01254}" type="slidenum">
              <a:rPr lang="en-US" smtClean="0"/>
              <a:pPr>
                <a:defRPr/>
              </a:pPr>
              <a:t>16</a:t>
            </a:fld>
            <a:endParaRPr lang="en-US" smtClean="0"/>
          </a:p>
        </p:txBody>
      </p:sp>
      <p:sp>
        <p:nvSpPr>
          <p:cNvPr id="5222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52228"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17958DE-9AE0-4783-B5D5-D16BF3AF9352}" type="slidenum">
              <a:rPr lang="en-US" smtClean="0"/>
              <a:pPr>
                <a:defRPr/>
              </a:pPr>
              <a:t>17</a:t>
            </a:fld>
            <a:endParaRPr lang="en-US" smtClean="0"/>
          </a:p>
        </p:txBody>
      </p:sp>
      <p:sp>
        <p:nvSpPr>
          <p:cNvPr id="53251"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53252"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19ABF9D-E604-4C5D-95DD-39EB21C39113}" type="slidenum">
              <a:rPr lang="en-US" smtClean="0"/>
              <a:pPr>
                <a:defRPr/>
              </a:pPr>
              <a:t>18</a:t>
            </a:fld>
            <a:endParaRPr lang="en-US" smtClean="0"/>
          </a:p>
        </p:txBody>
      </p:sp>
      <p:sp>
        <p:nvSpPr>
          <p:cNvPr id="54275"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54276"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25AA229-9BBD-4A38-B104-4EA1A4510B45}" type="slidenum">
              <a:rPr lang="en-US" smtClean="0"/>
              <a:pPr>
                <a:defRPr/>
              </a:pPr>
              <a:t>19</a:t>
            </a:fld>
            <a:endParaRPr lang="en-US" smtClean="0"/>
          </a:p>
        </p:txBody>
      </p:sp>
      <p:sp>
        <p:nvSpPr>
          <p:cNvPr id="5529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55300"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167133B-A063-41EE-B98D-3FF31025DB84}" type="slidenum">
              <a:rPr lang="en-US" smtClean="0"/>
              <a:pPr>
                <a:defRPr/>
              </a:pPr>
              <a:t>20</a:t>
            </a:fld>
            <a:endParaRPr lang="en-US" smtClean="0"/>
          </a:p>
        </p:txBody>
      </p:sp>
      <p:sp>
        <p:nvSpPr>
          <p:cNvPr id="5632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56324"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29F67E9-952B-45CE-BF7B-5E9CDC3BA488}" type="slidenum">
              <a:rPr lang="en-US" smtClean="0"/>
              <a:pPr>
                <a:defRPr/>
              </a:pPr>
              <a:t>21</a:t>
            </a:fld>
            <a:endParaRPr lang="en-US" smtClean="0"/>
          </a:p>
        </p:txBody>
      </p:sp>
      <p:sp>
        <p:nvSpPr>
          <p:cNvPr id="5734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57348"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n-U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7BFFC6F-1419-457B-8BC0-28B197DEDDFC}" type="slidenum">
              <a:rPr lang="en-US" smtClean="0"/>
              <a:pPr>
                <a:defRPr/>
              </a:pPr>
              <a:t>22</a:t>
            </a:fld>
            <a:endParaRPr lang="en-US" smtClean="0"/>
          </a:p>
        </p:txBody>
      </p:sp>
      <p:sp>
        <p:nvSpPr>
          <p:cNvPr id="58371"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58372"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n-U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CBDBE1E-F488-4E81-961B-C51C6470A5E1}" type="slidenum">
              <a:rPr lang="en-US" smtClean="0"/>
              <a:pPr>
                <a:defRPr/>
              </a:pPr>
              <a:t>23</a:t>
            </a:fld>
            <a:endParaRPr lang="en-US" smtClean="0"/>
          </a:p>
        </p:txBody>
      </p:sp>
      <p:sp>
        <p:nvSpPr>
          <p:cNvPr id="59395"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59396"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n-US"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0E8DFC5-1F3B-4522-9136-E0337A7FBA2D}" type="slidenum">
              <a:rPr lang="en-US" smtClean="0"/>
              <a:pPr>
                <a:defRPr/>
              </a:pPr>
              <a:t>24</a:t>
            </a:fld>
            <a:endParaRPr lang="en-US" smtClean="0"/>
          </a:p>
        </p:txBody>
      </p:sp>
      <p:sp>
        <p:nvSpPr>
          <p:cNvPr id="6041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60420"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n-US"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D3A52E7-915A-4846-9443-D18D0DDFBE2E}" type="slidenum">
              <a:rPr lang="en-US" smtClean="0"/>
              <a:pPr>
                <a:defRPr/>
              </a:pPr>
              <a:t>25</a:t>
            </a:fld>
            <a:endParaRPr lang="en-US" smtClean="0"/>
          </a:p>
        </p:txBody>
      </p:sp>
      <p:sp>
        <p:nvSpPr>
          <p:cNvPr id="6144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61444"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n-US"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F87EBAE-797F-43AA-B2F2-918E889F1223}" type="slidenum">
              <a:rPr lang="en-US" smtClean="0"/>
              <a:pPr>
                <a:defRPr/>
              </a:pPr>
              <a:t>26</a:t>
            </a:fld>
            <a:endParaRPr lang="en-US" smtClean="0"/>
          </a:p>
        </p:txBody>
      </p:sp>
      <p:sp>
        <p:nvSpPr>
          <p:cNvPr id="6246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62468"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n-US"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AE417F9-7EC7-4474-9AF0-189BE8C5C4CF}" type="slidenum">
              <a:rPr lang="en-US" smtClean="0"/>
              <a:pPr>
                <a:defRPr/>
              </a:pPr>
              <a:t>27</a:t>
            </a:fld>
            <a:endParaRPr lang="en-US" smtClean="0"/>
          </a:p>
        </p:txBody>
      </p:sp>
      <p:sp>
        <p:nvSpPr>
          <p:cNvPr id="63491"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63492"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n-US"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EE2FA0F-6D54-4622-939E-7629B2184BEB}" type="slidenum">
              <a:rPr lang="en-US" smtClean="0"/>
              <a:pPr>
                <a:defRPr/>
              </a:pPr>
              <a:t>28</a:t>
            </a:fld>
            <a:endParaRPr lang="en-US" smtClean="0"/>
          </a:p>
        </p:txBody>
      </p:sp>
      <p:sp>
        <p:nvSpPr>
          <p:cNvPr id="64515"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64516"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n-US"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1F54102-4719-4B49-AC56-DD672E355EA4}" type="slidenum">
              <a:rPr lang="en-US" smtClean="0"/>
              <a:pPr>
                <a:defRPr/>
              </a:pPr>
              <a:t>29</a:t>
            </a:fld>
            <a:endParaRPr lang="en-US" smtClean="0"/>
          </a:p>
        </p:txBody>
      </p:sp>
      <p:sp>
        <p:nvSpPr>
          <p:cNvPr id="6553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65540"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n-US"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08205E4-17D3-4FB3-9E54-207964C86811}" type="slidenum">
              <a:rPr lang="en-US" smtClean="0"/>
              <a:pPr>
                <a:defRPr/>
              </a:pPr>
              <a:t>30</a:t>
            </a:fld>
            <a:endParaRPr lang="en-US" smtClean="0"/>
          </a:p>
        </p:txBody>
      </p:sp>
      <p:sp>
        <p:nvSpPr>
          <p:cNvPr id="8806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88068"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n-US"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079F61A-7758-47E3-8587-A5C28D67C85E}" type="slidenum">
              <a:rPr lang="en-US" smtClean="0"/>
              <a:pPr>
                <a:defRPr/>
              </a:pPr>
              <a:t>31</a:t>
            </a:fld>
            <a:endParaRPr lang="en-US" smtClean="0"/>
          </a:p>
        </p:txBody>
      </p:sp>
      <p:sp>
        <p:nvSpPr>
          <p:cNvPr id="89091"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89092"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n-US"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981CF65-5565-42DB-A0ED-3495657FE741}" type="slidenum">
              <a:rPr lang="en-US" smtClean="0"/>
              <a:pPr>
                <a:defRPr/>
              </a:pPr>
              <a:t>32</a:t>
            </a:fld>
            <a:endParaRPr lang="en-US" smtClean="0"/>
          </a:p>
        </p:txBody>
      </p:sp>
      <p:sp>
        <p:nvSpPr>
          <p:cNvPr id="90115"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90116"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n-US"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F578602-37D7-4B88-ACC3-D11094DFDECC}" type="slidenum">
              <a:rPr lang="en-US" smtClean="0"/>
              <a:pPr>
                <a:defRPr/>
              </a:pPr>
              <a:t>33</a:t>
            </a:fld>
            <a:endParaRPr lang="en-US" smtClean="0"/>
          </a:p>
        </p:txBody>
      </p:sp>
      <p:sp>
        <p:nvSpPr>
          <p:cNvPr id="9113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91140"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n-US" smtClean="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00F7E5A-A918-4836-949B-777B45806ABB}" type="slidenum">
              <a:rPr lang="en-US" smtClean="0"/>
              <a:pPr>
                <a:defRPr/>
              </a:pPr>
              <a:t>34</a:t>
            </a:fld>
            <a:endParaRPr lang="en-US" smtClean="0"/>
          </a:p>
        </p:txBody>
      </p:sp>
      <p:sp>
        <p:nvSpPr>
          <p:cNvPr id="9216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92164"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n-US" smtClean="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856F8B3-D7EA-4504-81E2-B6E47BE880E6}" type="slidenum">
              <a:rPr lang="en-US" smtClean="0"/>
              <a:pPr>
                <a:defRPr/>
              </a:pPr>
              <a:t>35</a:t>
            </a:fld>
            <a:endParaRPr lang="en-US" smtClean="0"/>
          </a:p>
        </p:txBody>
      </p:sp>
      <p:sp>
        <p:nvSpPr>
          <p:cNvPr id="9318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93188"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n-US" smtClean="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C7711C6-4B63-43A8-B446-28568229BCB6}" type="slidenum">
              <a:rPr lang="en-US" smtClean="0"/>
              <a:pPr>
                <a:defRPr/>
              </a:pPr>
              <a:t>36</a:t>
            </a:fld>
            <a:endParaRPr lang="en-US" smtClean="0"/>
          </a:p>
        </p:txBody>
      </p:sp>
      <p:sp>
        <p:nvSpPr>
          <p:cNvPr id="94211"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94212"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n-US" smtClean="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61A23AB-76DD-4EE2-8B57-ACE4F2AD482B}" type="slidenum">
              <a:rPr lang="en-US" smtClean="0"/>
              <a:pPr>
                <a:defRPr/>
              </a:pPr>
              <a:t>37</a:t>
            </a:fld>
            <a:endParaRPr lang="en-US" smtClean="0"/>
          </a:p>
        </p:txBody>
      </p:sp>
      <p:sp>
        <p:nvSpPr>
          <p:cNvPr id="95235"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95236"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n-US" smtClean="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36F1333-ADF7-4475-8750-46017E09EF73}" type="slidenum">
              <a:rPr lang="en-US" smtClean="0"/>
              <a:pPr>
                <a:defRPr/>
              </a:pPr>
              <a:t>38</a:t>
            </a:fld>
            <a:endParaRPr lang="en-US" smtClean="0"/>
          </a:p>
        </p:txBody>
      </p:sp>
      <p:sp>
        <p:nvSpPr>
          <p:cNvPr id="9625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96260"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n-US" smtClean="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BAF6833-ADA8-4CBA-A6A6-DF7892202E80}" type="slidenum">
              <a:rPr lang="en-US" smtClean="0"/>
              <a:pPr>
                <a:defRPr/>
              </a:pPr>
              <a:t>39</a:t>
            </a:fld>
            <a:endParaRPr lang="en-US" smtClean="0"/>
          </a:p>
        </p:txBody>
      </p:sp>
      <p:sp>
        <p:nvSpPr>
          <p:cNvPr id="9728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97284"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n-US" smtClean="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B90EB4D-684D-45FB-AD10-765C9152A3E7}" type="slidenum">
              <a:rPr lang="en-US" smtClean="0"/>
              <a:pPr>
                <a:defRPr/>
              </a:pPr>
              <a:t>40</a:t>
            </a:fld>
            <a:endParaRPr lang="en-US" smtClean="0"/>
          </a:p>
        </p:txBody>
      </p:sp>
      <p:sp>
        <p:nvSpPr>
          <p:cNvPr id="9830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98308"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n-US" smtClean="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906FAF3-3814-4033-BCBE-EF1260E9C67E}" type="slidenum">
              <a:rPr lang="en-US" smtClean="0"/>
              <a:pPr>
                <a:defRPr/>
              </a:pPr>
              <a:t>41</a:t>
            </a:fld>
            <a:endParaRPr lang="en-US" smtClean="0"/>
          </a:p>
        </p:txBody>
      </p:sp>
      <p:sp>
        <p:nvSpPr>
          <p:cNvPr id="99331"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99332"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n-US" smtClean="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26EA6F8-ED4B-45D3-BD38-4416508B8E71}" type="slidenum">
              <a:rPr lang="en-US" smtClean="0"/>
              <a:pPr>
                <a:defRPr/>
              </a:pPr>
              <a:t>42</a:t>
            </a:fld>
            <a:endParaRPr lang="en-US" smtClean="0"/>
          </a:p>
        </p:txBody>
      </p:sp>
      <p:sp>
        <p:nvSpPr>
          <p:cNvPr id="100355"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00356"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n-US" smtClean="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1D64118-3010-4E3E-9A20-E3F00B4F4DE2}" type="slidenum">
              <a:rPr lang="en-US" smtClean="0"/>
              <a:pPr>
                <a:defRPr/>
              </a:pPr>
              <a:t>43</a:t>
            </a:fld>
            <a:endParaRPr lang="en-US" smtClean="0"/>
          </a:p>
        </p:txBody>
      </p:sp>
      <p:sp>
        <p:nvSpPr>
          <p:cNvPr id="10137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01380"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n-US" smtClean="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4884BD6-5D3C-45FF-B9C1-C06D25B8CC09}" type="slidenum">
              <a:rPr lang="en-US" smtClean="0"/>
              <a:pPr>
                <a:defRPr/>
              </a:pPr>
              <a:t>44</a:t>
            </a:fld>
            <a:endParaRPr lang="en-US" smtClean="0"/>
          </a:p>
        </p:txBody>
      </p:sp>
      <p:sp>
        <p:nvSpPr>
          <p:cNvPr id="10240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02404"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n-US" smtClean="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929F62F-341B-4C30-ABF5-D17A64B24D72}" type="slidenum">
              <a:rPr lang="en-US" smtClean="0"/>
              <a:pPr>
                <a:defRPr/>
              </a:pPr>
              <a:t>45</a:t>
            </a:fld>
            <a:endParaRPr lang="en-US" smtClean="0"/>
          </a:p>
        </p:txBody>
      </p:sp>
      <p:sp>
        <p:nvSpPr>
          <p:cNvPr id="6758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67588"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n-US" smtClean="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43649E4-BD88-4F55-9B5E-43A26F372F1A}" type="slidenum">
              <a:rPr lang="en-US" smtClean="0"/>
              <a:pPr>
                <a:defRPr/>
              </a:pPr>
              <a:t>46</a:t>
            </a:fld>
            <a:endParaRPr lang="en-US" smtClean="0"/>
          </a:p>
        </p:txBody>
      </p:sp>
      <p:sp>
        <p:nvSpPr>
          <p:cNvPr id="68611"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68612"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n-US" smtClean="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3A8B8C4-0BB2-4B34-925B-DA14AED19246}" type="slidenum">
              <a:rPr lang="en-US" smtClean="0"/>
              <a:pPr>
                <a:defRPr/>
              </a:pPr>
              <a:t>47</a:t>
            </a:fld>
            <a:endParaRPr lang="en-US" smtClean="0"/>
          </a:p>
        </p:txBody>
      </p:sp>
      <p:sp>
        <p:nvSpPr>
          <p:cNvPr id="13824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38244"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n-US" smtClean="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FFF638A-6202-4EC6-A96C-72B108ECC34A}" type="slidenum">
              <a:rPr lang="en-US" smtClean="0"/>
              <a:pPr>
                <a:defRPr/>
              </a:pPr>
              <a:t>48</a:t>
            </a:fld>
            <a:endParaRPr lang="en-US" smtClean="0"/>
          </a:p>
        </p:txBody>
      </p:sp>
      <p:sp>
        <p:nvSpPr>
          <p:cNvPr id="13926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39268"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n-US" smtClean="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3A4BD58-E4D7-48ED-A02C-93269CFD5951}" type="slidenum">
              <a:rPr lang="en-US" smtClean="0"/>
              <a:pPr>
                <a:defRPr/>
              </a:pPr>
              <a:t>49</a:t>
            </a:fld>
            <a:endParaRPr lang="en-US" smtClean="0"/>
          </a:p>
        </p:txBody>
      </p:sp>
      <p:sp>
        <p:nvSpPr>
          <p:cNvPr id="140291"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40292"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n-US" smtClean="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E14E4F8-9FB5-4A80-BB32-BB6A1C3B19E2}" type="slidenum">
              <a:rPr lang="en-US" smtClean="0"/>
              <a:pPr>
                <a:defRPr/>
              </a:pPr>
              <a:t>50</a:t>
            </a:fld>
            <a:endParaRPr lang="en-US" smtClean="0"/>
          </a:p>
        </p:txBody>
      </p:sp>
      <p:sp>
        <p:nvSpPr>
          <p:cNvPr id="141315"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41316"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n-US" smtClean="0"/>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E281923-F0F3-4054-91C4-53A6D6BFDD52}" type="slidenum">
              <a:rPr lang="en-US" smtClean="0"/>
              <a:pPr>
                <a:defRPr/>
              </a:pPr>
              <a:t>51</a:t>
            </a:fld>
            <a:endParaRPr lang="en-US" smtClean="0"/>
          </a:p>
        </p:txBody>
      </p:sp>
      <p:sp>
        <p:nvSpPr>
          <p:cNvPr id="14233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42340"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n-US" smtClean="0"/>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429E6DC-BD7E-4242-BD86-15656295D1C4}" type="slidenum">
              <a:rPr lang="en-US" smtClean="0"/>
              <a:pPr>
                <a:defRPr/>
              </a:pPr>
              <a:t>52</a:t>
            </a:fld>
            <a:endParaRPr lang="en-US" smtClean="0"/>
          </a:p>
        </p:txBody>
      </p:sp>
      <p:sp>
        <p:nvSpPr>
          <p:cNvPr id="14336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43364"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n-US" smtClean="0"/>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00ACBBE-F514-43D2-9A0C-1C35FF7E029B}" type="slidenum">
              <a:rPr lang="en-US" smtClean="0"/>
              <a:pPr>
                <a:defRPr/>
              </a:pPr>
              <a:t>53</a:t>
            </a:fld>
            <a:endParaRPr lang="en-US" smtClean="0"/>
          </a:p>
        </p:txBody>
      </p:sp>
      <p:sp>
        <p:nvSpPr>
          <p:cNvPr id="14438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44388"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n-US" smtClean="0"/>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7B9C1AD-0FB0-4946-8665-864E9FDC24A9}" type="slidenum">
              <a:rPr lang="en-US" smtClean="0"/>
              <a:pPr>
                <a:defRPr/>
              </a:pPr>
              <a:t>54</a:t>
            </a:fld>
            <a:endParaRPr lang="en-US" smtClean="0"/>
          </a:p>
        </p:txBody>
      </p:sp>
      <p:sp>
        <p:nvSpPr>
          <p:cNvPr id="145411"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45412"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n-US" smtClean="0"/>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0B5C572-F5F0-4662-A974-BBA2A9A42898}" type="slidenum">
              <a:rPr lang="en-US" smtClean="0"/>
              <a:pPr>
                <a:defRPr/>
              </a:pPr>
              <a:t>55</a:t>
            </a:fld>
            <a:endParaRPr lang="en-US" smtClean="0"/>
          </a:p>
        </p:txBody>
      </p:sp>
      <p:sp>
        <p:nvSpPr>
          <p:cNvPr id="146435"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46436"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n-US" smtClean="0"/>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4E12DE6-ED6C-4C47-83B5-604DA22E6304}" type="slidenum">
              <a:rPr lang="en-US" smtClean="0"/>
              <a:pPr>
                <a:defRPr/>
              </a:pPr>
              <a:t>56</a:t>
            </a:fld>
            <a:endParaRPr lang="en-US" smtClean="0"/>
          </a:p>
        </p:txBody>
      </p:sp>
      <p:sp>
        <p:nvSpPr>
          <p:cNvPr id="14745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47460"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n-US" smtClean="0"/>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C52B6D1-3A82-4496-9305-8398BE0F2182}" type="slidenum">
              <a:rPr lang="en-US" smtClean="0"/>
              <a:pPr>
                <a:defRPr/>
              </a:pPr>
              <a:t>57</a:t>
            </a:fld>
            <a:endParaRPr lang="en-US" smtClean="0"/>
          </a:p>
        </p:txBody>
      </p:sp>
      <p:sp>
        <p:nvSpPr>
          <p:cNvPr id="14848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48484"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n-US" smtClean="0"/>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3803A05-A891-42BC-A5B4-E2FB2F22B9BB}" type="slidenum">
              <a:rPr lang="en-US" smtClean="0"/>
              <a:pPr>
                <a:defRPr/>
              </a:pPr>
              <a:t>58</a:t>
            </a:fld>
            <a:endParaRPr lang="en-US" smtClean="0"/>
          </a:p>
        </p:txBody>
      </p:sp>
      <p:sp>
        <p:nvSpPr>
          <p:cNvPr id="14950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49508"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n-US" smtClean="0"/>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9925ED7-994F-4406-AAFB-BE9828F28C66}" type="slidenum">
              <a:rPr lang="en-US" smtClean="0"/>
              <a:pPr>
                <a:defRPr/>
              </a:pPr>
              <a:t>59</a:t>
            </a:fld>
            <a:endParaRPr lang="en-US" smtClean="0"/>
          </a:p>
        </p:txBody>
      </p:sp>
      <p:sp>
        <p:nvSpPr>
          <p:cNvPr id="150531"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50532"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n-US" smtClean="0"/>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0D41B2D-9D56-41A9-ADD1-A9D5B61C91B0}" type="slidenum">
              <a:rPr lang="en-US" smtClean="0"/>
              <a:pPr>
                <a:defRPr/>
              </a:pPr>
              <a:t>60</a:t>
            </a:fld>
            <a:endParaRPr lang="en-US" smtClean="0"/>
          </a:p>
        </p:txBody>
      </p:sp>
      <p:sp>
        <p:nvSpPr>
          <p:cNvPr id="151555"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51556"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n-US" smtClean="0"/>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2DEBA80-CB92-4455-9962-68151342611F}" type="slidenum">
              <a:rPr lang="en-US" smtClean="0"/>
              <a:pPr>
                <a:defRPr/>
              </a:pPr>
              <a:t>61</a:t>
            </a:fld>
            <a:endParaRPr lang="en-US" smtClean="0"/>
          </a:p>
        </p:txBody>
      </p:sp>
      <p:sp>
        <p:nvSpPr>
          <p:cNvPr id="15257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52580"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n-US" smtClean="0"/>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259C94D-DCA9-4D42-8E44-7E0A805D0297}" type="slidenum">
              <a:rPr lang="en-US" smtClean="0"/>
              <a:pPr>
                <a:defRPr/>
              </a:pPr>
              <a:t>62</a:t>
            </a:fld>
            <a:endParaRPr lang="en-US" smtClean="0"/>
          </a:p>
        </p:txBody>
      </p:sp>
      <p:sp>
        <p:nvSpPr>
          <p:cNvPr id="15360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53604"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n-US" smtClean="0"/>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1643C70-8BBF-4785-A241-341DC82946D9}" type="slidenum">
              <a:rPr lang="en-US" smtClean="0"/>
              <a:pPr>
                <a:defRPr/>
              </a:pPr>
              <a:t>63</a:t>
            </a:fld>
            <a:endParaRPr lang="en-US" smtClean="0"/>
          </a:p>
        </p:txBody>
      </p:sp>
      <p:sp>
        <p:nvSpPr>
          <p:cNvPr id="15462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54628"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n-US" smtClean="0"/>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A61AF3D-D0F6-47B5-95DD-08A3BC8C0EBF}" type="slidenum">
              <a:rPr lang="en-US" smtClean="0"/>
              <a:pPr>
                <a:defRPr/>
              </a:pPr>
              <a:t>64</a:t>
            </a:fld>
            <a:endParaRPr lang="en-US" smtClean="0"/>
          </a:p>
        </p:txBody>
      </p:sp>
      <p:sp>
        <p:nvSpPr>
          <p:cNvPr id="3584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35844"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n-US" smtClean="0"/>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76E41C6-533F-4B44-822A-C9311A436834}" type="slidenum">
              <a:rPr lang="en-US" smtClean="0"/>
              <a:pPr>
                <a:defRPr/>
              </a:pPr>
              <a:t>65</a:t>
            </a:fld>
            <a:endParaRPr lang="en-US" smtClean="0"/>
          </a:p>
        </p:txBody>
      </p:sp>
      <p:sp>
        <p:nvSpPr>
          <p:cNvPr id="28675"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8676"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n-US" smtClean="0"/>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84B93F0-C804-460F-8541-55755B061D51}" type="slidenum">
              <a:rPr lang="en-US" smtClean="0"/>
              <a:pPr>
                <a:defRPr/>
              </a:pPr>
              <a:t>66</a:t>
            </a:fld>
            <a:endParaRPr lang="en-US" smtClean="0"/>
          </a:p>
        </p:txBody>
      </p:sp>
      <p:sp>
        <p:nvSpPr>
          <p:cNvPr id="2969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9700"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n-US" smtClean="0"/>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484DCD6-04B9-49BF-8A6F-6F12F8597B15}" type="slidenum">
              <a:rPr lang="en-US" smtClean="0"/>
              <a:pPr>
                <a:defRPr/>
              </a:pPr>
              <a:t>67</a:t>
            </a:fld>
            <a:endParaRPr lang="en-US" smtClean="0"/>
          </a:p>
        </p:txBody>
      </p:sp>
      <p:sp>
        <p:nvSpPr>
          <p:cNvPr id="3072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30724"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n-US" smtClean="0"/>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89B108E-BC7D-421E-B19D-0E2ABE6A2FFD}" type="slidenum">
              <a:rPr lang="en-US" smtClean="0"/>
              <a:pPr>
                <a:defRPr/>
              </a:pPr>
              <a:t>68</a:t>
            </a:fld>
            <a:endParaRPr lang="en-US" smtClean="0"/>
          </a:p>
        </p:txBody>
      </p:sp>
      <p:sp>
        <p:nvSpPr>
          <p:cNvPr id="3174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31748"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n-US" smtClean="0"/>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D12642F-CC35-4DF5-89B0-D033F181F448}" type="slidenum">
              <a:rPr lang="en-US" smtClean="0"/>
              <a:pPr>
                <a:defRPr/>
              </a:pPr>
              <a:t>69</a:t>
            </a:fld>
            <a:endParaRPr lang="en-US" smtClean="0"/>
          </a:p>
        </p:txBody>
      </p:sp>
      <p:sp>
        <p:nvSpPr>
          <p:cNvPr id="32771"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32772"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n-US" smtClean="0"/>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4555AD1-AA9D-4074-BFEE-30601D7CFF5B}" type="slidenum">
              <a:rPr lang="en-US" smtClean="0"/>
              <a:pPr>
                <a:defRPr/>
              </a:pPr>
              <a:t>70</a:t>
            </a:fld>
            <a:endParaRPr lang="en-US" smtClean="0"/>
          </a:p>
        </p:txBody>
      </p:sp>
      <p:sp>
        <p:nvSpPr>
          <p:cNvPr id="33795"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33796"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tIns="0" rIns="18288">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lang="en-US" smtClean="0"/>
              <a:t>Click to edit Master title style</a:t>
            </a:r>
            <a:endParaRPr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4" name="Date Placeholder 29"/>
          <p:cNvSpPr>
            <a:spLocks noGrp="1"/>
          </p:cNvSpPr>
          <p:nvPr>
            <p:ph type="dt" sz="half" idx="10"/>
          </p:nvPr>
        </p:nvSpPr>
        <p:spPr/>
        <p:txBody>
          <a:bodyPr/>
          <a:lstStyle>
            <a:lvl1pPr>
              <a:defRPr/>
            </a:lvl1pPr>
          </a:lstStyle>
          <a:p>
            <a:pPr>
              <a:defRPr/>
            </a:pPr>
            <a:fld id="{D3A6F83F-1982-47F1-939F-82FD1FF3C925}" type="datetime9">
              <a:rPr lang="en-IN"/>
              <a:pPr>
                <a:defRPr/>
              </a:pPr>
              <a:t>23-07-2018 21:40:49</a:t>
            </a:fld>
            <a:endParaRPr lang="en-US"/>
          </a:p>
        </p:txBody>
      </p:sp>
      <p:sp>
        <p:nvSpPr>
          <p:cNvPr id="5" name="Footer Placeholder 18"/>
          <p:cNvSpPr>
            <a:spLocks noGrp="1"/>
          </p:cNvSpPr>
          <p:nvPr>
            <p:ph type="ftr" sz="quarter" idx="11"/>
          </p:nvPr>
        </p:nvSpPr>
        <p:spPr/>
        <p:txBody>
          <a:bodyPr/>
          <a:lstStyle>
            <a:lvl1pPr>
              <a:defRPr/>
            </a:lvl1pPr>
          </a:lstStyle>
          <a:p>
            <a:pPr>
              <a:defRPr/>
            </a:pPr>
            <a:r>
              <a:rPr lang="en-US"/>
              <a:t>Psychology for Social Workers</a:t>
            </a:r>
          </a:p>
        </p:txBody>
      </p:sp>
      <p:sp>
        <p:nvSpPr>
          <p:cNvPr id="6" name="Slide Number Placeholder 26"/>
          <p:cNvSpPr>
            <a:spLocks noGrp="1"/>
          </p:cNvSpPr>
          <p:nvPr>
            <p:ph type="sldNum" sz="quarter" idx="12"/>
          </p:nvPr>
        </p:nvSpPr>
        <p:spPr/>
        <p:txBody>
          <a:bodyPr/>
          <a:lstStyle>
            <a:lvl1pPr>
              <a:defRPr/>
            </a:lvl1pPr>
          </a:lstStyle>
          <a:p>
            <a:pPr>
              <a:defRPr/>
            </a:pPr>
            <a:fld id="{BD21DF4C-2BBB-477C-AF98-D55697B56F2A}" type="slidenum">
              <a:rPr lang="en-US"/>
              <a:pPr>
                <a:defRPr/>
              </a:pPr>
              <a:t>‹#›</a:t>
            </a:fld>
            <a:endParaRPr lang="en-US"/>
          </a:p>
        </p:txBody>
      </p:sp>
    </p:spTree>
  </p:cSld>
  <p:clrMapOvr>
    <a:overrideClrMapping bg1="dk1" tx1="lt1" bg2="dk2" tx2="lt2" accent1="accent1" accent2="accent2" accent3="accent3" accent4="accent4" accent5="accent5" accent6="accent6" hlink="hlink" folHlink="folHlink"/>
  </p:clrMapOvr>
  <p:transition spd="slow">
    <p:push/>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fld id="{9EE6AF2F-0D22-4D73-B381-974ABF923204}" type="datetime9">
              <a:rPr lang="en-IN"/>
              <a:pPr>
                <a:defRPr/>
              </a:pPr>
              <a:t>23-07-2018 21:40:49</a:t>
            </a:fld>
            <a:endParaRPr lang="en-US"/>
          </a:p>
        </p:txBody>
      </p:sp>
      <p:sp>
        <p:nvSpPr>
          <p:cNvPr id="5" name="Footer Placeholder 21"/>
          <p:cNvSpPr>
            <a:spLocks noGrp="1"/>
          </p:cNvSpPr>
          <p:nvPr>
            <p:ph type="ftr" sz="quarter" idx="11"/>
          </p:nvPr>
        </p:nvSpPr>
        <p:spPr/>
        <p:txBody>
          <a:bodyPr/>
          <a:lstStyle>
            <a:lvl1pPr>
              <a:defRPr/>
            </a:lvl1pPr>
          </a:lstStyle>
          <a:p>
            <a:pPr>
              <a:defRPr/>
            </a:pPr>
            <a:r>
              <a:rPr lang="en-US"/>
              <a:t>Psychology for Social Workers</a:t>
            </a:r>
          </a:p>
        </p:txBody>
      </p:sp>
      <p:sp>
        <p:nvSpPr>
          <p:cNvPr id="6" name="Slide Number Placeholder 17"/>
          <p:cNvSpPr>
            <a:spLocks noGrp="1"/>
          </p:cNvSpPr>
          <p:nvPr>
            <p:ph type="sldNum" sz="quarter" idx="12"/>
          </p:nvPr>
        </p:nvSpPr>
        <p:spPr/>
        <p:txBody>
          <a:bodyPr/>
          <a:lstStyle>
            <a:lvl1pPr>
              <a:defRPr/>
            </a:lvl1pPr>
          </a:lstStyle>
          <a:p>
            <a:pPr>
              <a:defRPr/>
            </a:pPr>
            <a:fld id="{D164C869-5AA1-4C17-8215-6F70EEE79016}" type="slidenum">
              <a:rPr lang="en-US"/>
              <a:pPr>
                <a:defRPr/>
              </a:pPr>
              <a:t>‹#›</a:t>
            </a:fld>
            <a:endParaRPr lang="en-US"/>
          </a:p>
        </p:txBody>
      </p:sp>
    </p:spTree>
  </p:cSld>
  <p:clrMapOvr>
    <a:masterClrMapping/>
  </p:clrMapOvr>
  <p:transition spd="slow">
    <p:push/>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tIns="0">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lang="en-US" smtClean="0"/>
              <a:t>Click to edit Master title style</a:t>
            </a:r>
            <a:endParaRPr lang="en-US"/>
          </a:p>
        </p:txBody>
      </p:sp>
      <p:sp>
        <p:nvSpPr>
          <p:cNvPr id="3" name="Text Placeholder 2"/>
          <p:cNvSpPr>
            <a:spLocks noGrp="1"/>
          </p:cNvSpPr>
          <p:nvPr>
            <p:ph type="body" idx="1"/>
          </p:nvPr>
        </p:nvSpPr>
        <p:spPr>
          <a:xfrm>
            <a:off x="530352" y="2704664"/>
            <a:ext cx="7772400" cy="1509712"/>
          </a:xfrm>
        </p:spPr>
        <p:txBody>
          <a:bodyPr lIns="45720" rIns="45720"/>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DA7D6FA8-F76E-451D-9B8E-F358E9A08B2B}" type="datetime9">
              <a:rPr lang="en-IN"/>
              <a:pPr>
                <a:defRPr/>
              </a:pPr>
              <a:t>23-07-2018 21:40:49</a:t>
            </a:fld>
            <a:endParaRPr lang="en-US"/>
          </a:p>
        </p:txBody>
      </p:sp>
      <p:sp>
        <p:nvSpPr>
          <p:cNvPr id="5" name="Footer Placeholder 4"/>
          <p:cNvSpPr>
            <a:spLocks noGrp="1"/>
          </p:cNvSpPr>
          <p:nvPr>
            <p:ph type="ftr" sz="quarter" idx="11"/>
          </p:nvPr>
        </p:nvSpPr>
        <p:spPr/>
        <p:txBody>
          <a:bodyPr/>
          <a:lstStyle>
            <a:lvl1pPr>
              <a:defRPr/>
            </a:lvl1pPr>
          </a:lstStyle>
          <a:p>
            <a:pPr>
              <a:defRPr/>
            </a:pPr>
            <a:r>
              <a:rPr lang="en-US"/>
              <a:t>Psychology for Social Workers</a:t>
            </a:r>
          </a:p>
        </p:txBody>
      </p:sp>
      <p:sp>
        <p:nvSpPr>
          <p:cNvPr id="6" name="Slide Number Placeholder 5"/>
          <p:cNvSpPr>
            <a:spLocks noGrp="1"/>
          </p:cNvSpPr>
          <p:nvPr>
            <p:ph type="sldNum" sz="quarter" idx="12"/>
          </p:nvPr>
        </p:nvSpPr>
        <p:spPr/>
        <p:txBody>
          <a:bodyPr/>
          <a:lstStyle>
            <a:lvl1pPr>
              <a:defRPr/>
            </a:lvl1pPr>
          </a:lstStyle>
          <a:p>
            <a:pPr>
              <a:defRPr/>
            </a:pPr>
            <a:fld id="{FFECA459-0031-4651-A7ED-E98C90D170A9}" type="slidenum">
              <a:rPr lang="en-US"/>
              <a:pPr>
                <a:defRPr/>
              </a:pPr>
              <a:t>‹#›</a:t>
            </a:fld>
            <a:endParaRPr lang="en-US"/>
          </a:p>
        </p:txBody>
      </p:sp>
    </p:spTree>
  </p:cSld>
  <p:clrMapOvr>
    <a:overrideClrMapping bg1="dk1" tx1="lt1" bg2="dk2" tx2="lt2" accent1="accent1" accent2="accent2" accent3="accent3" accent4="accent4" accent5="accent5" accent6="accent6" hlink="hlink" folHlink="folHlink"/>
  </p:clrMapOvr>
  <p:transition spd="slow">
    <p:push/>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9"/>
          <p:cNvSpPr>
            <a:spLocks noGrp="1"/>
          </p:cNvSpPr>
          <p:nvPr>
            <p:ph type="dt" sz="half" idx="10"/>
          </p:nvPr>
        </p:nvSpPr>
        <p:spPr/>
        <p:txBody>
          <a:bodyPr/>
          <a:lstStyle>
            <a:lvl1pPr>
              <a:defRPr/>
            </a:lvl1pPr>
          </a:lstStyle>
          <a:p>
            <a:pPr>
              <a:defRPr/>
            </a:pPr>
            <a:fld id="{A7D5E934-F03A-45AD-8418-62183AD3A633}" type="datetime9">
              <a:rPr lang="en-IN"/>
              <a:pPr>
                <a:defRPr/>
              </a:pPr>
              <a:t>23-07-2018 21:40:49</a:t>
            </a:fld>
            <a:endParaRPr lang="en-US"/>
          </a:p>
        </p:txBody>
      </p:sp>
      <p:sp>
        <p:nvSpPr>
          <p:cNvPr id="6" name="Footer Placeholder 21"/>
          <p:cNvSpPr>
            <a:spLocks noGrp="1"/>
          </p:cNvSpPr>
          <p:nvPr>
            <p:ph type="ftr" sz="quarter" idx="11"/>
          </p:nvPr>
        </p:nvSpPr>
        <p:spPr/>
        <p:txBody>
          <a:bodyPr/>
          <a:lstStyle>
            <a:lvl1pPr>
              <a:defRPr/>
            </a:lvl1pPr>
          </a:lstStyle>
          <a:p>
            <a:pPr>
              <a:defRPr/>
            </a:pPr>
            <a:r>
              <a:rPr lang="en-US"/>
              <a:t>Psychology for Social Workers</a:t>
            </a:r>
          </a:p>
        </p:txBody>
      </p:sp>
      <p:sp>
        <p:nvSpPr>
          <p:cNvPr id="7" name="Slide Number Placeholder 17"/>
          <p:cNvSpPr>
            <a:spLocks noGrp="1"/>
          </p:cNvSpPr>
          <p:nvPr>
            <p:ph type="sldNum" sz="quarter" idx="12"/>
          </p:nvPr>
        </p:nvSpPr>
        <p:spPr/>
        <p:txBody>
          <a:bodyPr/>
          <a:lstStyle>
            <a:lvl1pPr>
              <a:defRPr/>
            </a:lvl1pPr>
          </a:lstStyle>
          <a:p>
            <a:pPr>
              <a:defRPr/>
            </a:pPr>
            <a:fld id="{7CF78B23-3A26-4E34-9F88-7B05FB916D0F}" type="slidenum">
              <a:rPr lang="en-US"/>
              <a:pPr>
                <a:defRPr/>
              </a:pPr>
              <a:t>‹#›</a:t>
            </a:fld>
            <a:endParaRPr lang="en-US"/>
          </a:p>
        </p:txBody>
      </p:sp>
    </p:spTree>
  </p:cSld>
  <p:clrMapOvr>
    <a:masterClrMapping/>
  </p:clrMapOvr>
  <p:transition spd="slow">
    <p:push/>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9"/>
          <p:cNvSpPr>
            <a:spLocks noGrp="1"/>
          </p:cNvSpPr>
          <p:nvPr>
            <p:ph type="dt" sz="half" idx="10"/>
          </p:nvPr>
        </p:nvSpPr>
        <p:spPr/>
        <p:txBody>
          <a:bodyPr/>
          <a:lstStyle>
            <a:lvl1pPr>
              <a:defRPr/>
            </a:lvl1pPr>
          </a:lstStyle>
          <a:p>
            <a:pPr>
              <a:defRPr/>
            </a:pPr>
            <a:fld id="{762CE784-3E61-4430-918E-836877024FA5}" type="datetime9">
              <a:rPr lang="en-IN"/>
              <a:pPr>
                <a:defRPr/>
              </a:pPr>
              <a:t>23-07-2018 21:40:49</a:t>
            </a:fld>
            <a:endParaRPr lang="en-US"/>
          </a:p>
        </p:txBody>
      </p:sp>
      <p:sp>
        <p:nvSpPr>
          <p:cNvPr id="8" name="Footer Placeholder 21"/>
          <p:cNvSpPr>
            <a:spLocks noGrp="1"/>
          </p:cNvSpPr>
          <p:nvPr>
            <p:ph type="ftr" sz="quarter" idx="11"/>
          </p:nvPr>
        </p:nvSpPr>
        <p:spPr/>
        <p:txBody>
          <a:bodyPr/>
          <a:lstStyle>
            <a:lvl1pPr>
              <a:defRPr/>
            </a:lvl1pPr>
          </a:lstStyle>
          <a:p>
            <a:pPr>
              <a:defRPr/>
            </a:pPr>
            <a:r>
              <a:rPr lang="en-US"/>
              <a:t>Psychology for Social Workers</a:t>
            </a:r>
          </a:p>
        </p:txBody>
      </p:sp>
      <p:sp>
        <p:nvSpPr>
          <p:cNvPr id="9" name="Slide Number Placeholder 17"/>
          <p:cNvSpPr>
            <a:spLocks noGrp="1"/>
          </p:cNvSpPr>
          <p:nvPr>
            <p:ph type="sldNum" sz="quarter" idx="12"/>
          </p:nvPr>
        </p:nvSpPr>
        <p:spPr/>
        <p:txBody>
          <a:bodyPr/>
          <a:lstStyle>
            <a:lvl1pPr>
              <a:defRPr/>
            </a:lvl1pPr>
          </a:lstStyle>
          <a:p>
            <a:pPr>
              <a:defRPr/>
            </a:pPr>
            <a:fld id="{A6F2DA09-22E3-4C30-BCE1-6C53AD94724C}" type="slidenum">
              <a:rPr lang="en-US"/>
              <a:pPr>
                <a:defRPr/>
              </a:pPr>
              <a:t>‹#›</a:t>
            </a:fld>
            <a:endParaRPr lang="en-US"/>
          </a:p>
        </p:txBody>
      </p:sp>
    </p:spTree>
  </p:cSld>
  <p:clrMapOvr>
    <a:masterClrMapping/>
  </p:clrMapOvr>
  <p:transition spd="slow">
    <p:push/>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lang="en-US" smtClean="0"/>
              <a:t>Click to edit Master title style</a:t>
            </a:r>
            <a:endParaRPr lang="en-US"/>
          </a:p>
        </p:txBody>
      </p:sp>
      <p:sp>
        <p:nvSpPr>
          <p:cNvPr id="3" name="Date Placeholder 9"/>
          <p:cNvSpPr>
            <a:spLocks noGrp="1"/>
          </p:cNvSpPr>
          <p:nvPr>
            <p:ph type="dt" sz="half" idx="10"/>
          </p:nvPr>
        </p:nvSpPr>
        <p:spPr/>
        <p:txBody>
          <a:bodyPr/>
          <a:lstStyle>
            <a:lvl1pPr>
              <a:defRPr/>
            </a:lvl1pPr>
          </a:lstStyle>
          <a:p>
            <a:pPr>
              <a:defRPr/>
            </a:pPr>
            <a:fld id="{A5099E57-E22F-492C-AC42-AA52098DF181}" type="datetime9">
              <a:rPr lang="en-IN"/>
              <a:pPr>
                <a:defRPr/>
              </a:pPr>
              <a:t>23-07-2018 21:40:49</a:t>
            </a:fld>
            <a:endParaRPr lang="en-US"/>
          </a:p>
        </p:txBody>
      </p:sp>
      <p:sp>
        <p:nvSpPr>
          <p:cNvPr id="4" name="Footer Placeholder 21"/>
          <p:cNvSpPr>
            <a:spLocks noGrp="1"/>
          </p:cNvSpPr>
          <p:nvPr>
            <p:ph type="ftr" sz="quarter" idx="11"/>
          </p:nvPr>
        </p:nvSpPr>
        <p:spPr/>
        <p:txBody>
          <a:bodyPr/>
          <a:lstStyle>
            <a:lvl1pPr>
              <a:defRPr/>
            </a:lvl1pPr>
          </a:lstStyle>
          <a:p>
            <a:pPr>
              <a:defRPr/>
            </a:pPr>
            <a:r>
              <a:rPr lang="en-US"/>
              <a:t>Psychology for Social Workers</a:t>
            </a:r>
          </a:p>
        </p:txBody>
      </p:sp>
      <p:sp>
        <p:nvSpPr>
          <p:cNvPr id="5" name="Slide Number Placeholder 17"/>
          <p:cNvSpPr>
            <a:spLocks noGrp="1"/>
          </p:cNvSpPr>
          <p:nvPr>
            <p:ph type="sldNum" sz="quarter" idx="12"/>
          </p:nvPr>
        </p:nvSpPr>
        <p:spPr/>
        <p:txBody>
          <a:bodyPr/>
          <a:lstStyle>
            <a:lvl1pPr>
              <a:defRPr/>
            </a:lvl1pPr>
          </a:lstStyle>
          <a:p>
            <a:pPr>
              <a:defRPr/>
            </a:pPr>
            <a:fld id="{FC818D6C-12AA-4863-833C-440FE7344BD5}" type="slidenum">
              <a:rPr lang="en-US"/>
              <a:pPr>
                <a:defRPr/>
              </a:pPr>
              <a:t>‹#›</a:t>
            </a:fld>
            <a:endParaRPr lang="en-US"/>
          </a:p>
        </p:txBody>
      </p:sp>
    </p:spTree>
  </p:cSld>
  <p:clrMapOvr>
    <a:masterClrMapping/>
  </p:clrMapOvr>
  <p:transition spd="slow">
    <p:push/>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9"/>
          <p:cNvSpPr>
            <a:spLocks noGrp="1"/>
          </p:cNvSpPr>
          <p:nvPr>
            <p:ph type="dt" sz="half" idx="10"/>
          </p:nvPr>
        </p:nvSpPr>
        <p:spPr/>
        <p:txBody>
          <a:bodyPr/>
          <a:lstStyle>
            <a:lvl1pPr>
              <a:defRPr/>
            </a:lvl1pPr>
          </a:lstStyle>
          <a:p>
            <a:pPr>
              <a:defRPr/>
            </a:pPr>
            <a:fld id="{8059FEC5-90C9-4067-9163-8983C967D37B}" type="datetime9">
              <a:rPr lang="en-IN"/>
              <a:pPr>
                <a:defRPr/>
              </a:pPr>
              <a:t>23-07-2018 21:40:49</a:t>
            </a:fld>
            <a:endParaRPr lang="en-US"/>
          </a:p>
        </p:txBody>
      </p:sp>
      <p:sp>
        <p:nvSpPr>
          <p:cNvPr id="3" name="Footer Placeholder 21"/>
          <p:cNvSpPr>
            <a:spLocks noGrp="1"/>
          </p:cNvSpPr>
          <p:nvPr>
            <p:ph type="ftr" sz="quarter" idx="11"/>
          </p:nvPr>
        </p:nvSpPr>
        <p:spPr/>
        <p:txBody>
          <a:bodyPr/>
          <a:lstStyle>
            <a:lvl1pPr>
              <a:defRPr/>
            </a:lvl1pPr>
          </a:lstStyle>
          <a:p>
            <a:pPr>
              <a:defRPr/>
            </a:pPr>
            <a:r>
              <a:rPr lang="en-US"/>
              <a:t>Psychology for Social Workers</a:t>
            </a:r>
          </a:p>
        </p:txBody>
      </p:sp>
      <p:sp>
        <p:nvSpPr>
          <p:cNvPr id="4" name="Slide Number Placeholder 17"/>
          <p:cNvSpPr>
            <a:spLocks noGrp="1"/>
          </p:cNvSpPr>
          <p:nvPr>
            <p:ph type="sldNum" sz="quarter" idx="12"/>
          </p:nvPr>
        </p:nvSpPr>
        <p:spPr/>
        <p:txBody>
          <a:bodyPr/>
          <a:lstStyle>
            <a:lvl1pPr>
              <a:defRPr/>
            </a:lvl1pPr>
          </a:lstStyle>
          <a:p>
            <a:pPr>
              <a:defRPr/>
            </a:pPr>
            <a:fld id="{F2D1681B-0DCE-436B-B3DB-F9ADC449739E}" type="slidenum">
              <a:rPr lang="en-US"/>
              <a:pPr>
                <a:defRPr/>
              </a:pPr>
              <a:t>‹#›</a:t>
            </a:fld>
            <a:endParaRPr lang="en-US"/>
          </a:p>
        </p:txBody>
      </p:sp>
    </p:spTree>
  </p:cSld>
  <p:clrMapOvr>
    <a:masterClrMapping/>
  </p:clrMapOvr>
  <p:transition spd="slow">
    <p:push/>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a:noAutofit/>
          </a:bodyPr>
          <a:lstStyle>
            <a:lvl1pPr algn="l" rtl="0">
              <a:spcBef>
                <a:spcPct val="0"/>
              </a:spcBef>
              <a:buNone/>
              <a:defRPr sz="2600" b="0">
                <a:ln>
                  <a:noFill/>
                </a:ln>
                <a:solidFill>
                  <a:schemeClr val="tx2"/>
                </a:solidFill>
                <a:effectLst/>
                <a:latin typeface="+mj-lt"/>
                <a:ea typeface="+mj-ea"/>
                <a:cs typeface="+mj-cs"/>
              </a:defRPr>
            </a:lvl1pPr>
          </a:lstStyle>
          <a:p>
            <a:r>
              <a:rPr lang="en-US" smtClean="0"/>
              <a:t>Click to edit Master title style</a:t>
            </a:r>
            <a:endParaRPr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a:r>
              <a:rPr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9"/>
          <p:cNvSpPr>
            <a:spLocks noGrp="1"/>
          </p:cNvSpPr>
          <p:nvPr>
            <p:ph type="dt" sz="half" idx="10"/>
          </p:nvPr>
        </p:nvSpPr>
        <p:spPr/>
        <p:txBody>
          <a:bodyPr/>
          <a:lstStyle>
            <a:lvl1pPr>
              <a:defRPr/>
            </a:lvl1pPr>
          </a:lstStyle>
          <a:p>
            <a:pPr>
              <a:defRPr/>
            </a:pPr>
            <a:fld id="{CBF1772C-7213-4DA3-9440-7BBBA8E9D867}" type="datetime9">
              <a:rPr lang="en-IN"/>
              <a:pPr>
                <a:defRPr/>
              </a:pPr>
              <a:t>23-07-2018 21:40:49</a:t>
            </a:fld>
            <a:endParaRPr lang="en-US"/>
          </a:p>
        </p:txBody>
      </p:sp>
      <p:sp>
        <p:nvSpPr>
          <p:cNvPr id="6" name="Footer Placeholder 21"/>
          <p:cNvSpPr>
            <a:spLocks noGrp="1"/>
          </p:cNvSpPr>
          <p:nvPr>
            <p:ph type="ftr" sz="quarter" idx="11"/>
          </p:nvPr>
        </p:nvSpPr>
        <p:spPr/>
        <p:txBody>
          <a:bodyPr/>
          <a:lstStyle>
            <a:lvl1pPr>
              <a:defRPr/>
            </a:lvl1pPr>
          </a:lstStyle>
          <a:p>
            <a:pPr>
              <a:defRPr/>
            </a:pPr>
            <a:r>
              <a:rPr lang="en-US"/>
              <a:t>Psychology for Social Workers</a:t>
            </a:r>
          </a:p>
        </p:txBody>
      </p:sp>
      <p:sp>
        <p:nvSpPr>
          <p:cNvPr id="7" name="Slide Number Placeholder 17"/>
          <p:cNvSpPr>
            <a:spLocks noGrp="1"/>
          </p:cNvSpPr>
          <p:nvPr>
            <p:ph type="sldNum" sz="quarter" idx="12"/>
          </p:nvPr>
        </p:nvSpPr>
        <p:spPr/>
        <p:txBody>
          <a:bodyPr/>
          <a:lstStyle>
            <a:lvl1pPr>
              <a:defRPr/>
            </a:lvl1pPr>
          </a:lstStyle>
          <a:p>
            <a:pPr>
              <a:defRPr/>
            </a:pPr>
            <a:fld id="{F79B9613-BD70-4F76-98AF-4E0E703554C8}" type="slidenum">
              <a:rPr lang="en-US"/>
              <a:pPr>
                <a:defRPr/>
              </a:pPr>
              <a:t>‹#›</a:t>
            </a:fld>
            <a:endParaRPr lang="en-US"/>
          </a:p>
        </p:txBody>
      </p:sp>
    </p:spTree>
  </p:cSld>
  <p:clrMapOvr>
    <a:masterClrMapping/>
  </p:clrMapOvr>
  <p:transition spd="slow">
    <p:push/>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Snip and Round Single Corner Rectangle 4"/>
          <p:cNvSpPr/>
          <p:nvPr/>
        </p:nvSpPr>
        <p:spPr>
          <a:xfrm rot="420000" flipV="1">
            <a:off x="3165475" y="1108075"/>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ight Triangle 5"/>
          <p:cNvSpPr/>
          <p:nvPr/>
        </p:nvSpPr>
        <p:spPr>
          <a:xfrm rot="420000" flipV="1">
            <a:off x="8004175" y="5359400"/>
            <a:ext cx="155575" cy="155575"/>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7" name="Freeform 6"/>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defRPr/>
            </a:pPr>
            <a:endParaRPr lang="en-US">
              <a:latin typeface="+mn-lt"/>
              <a:cs typeface="+mn-cs"/>
            </a:endParaRPr>
          </a:p>
        </p:txBody>
      </p:sp>
      <p:sp>
        <p:nvSpPr>
          <p:cNvPr id="8" name="Freeform 7"/>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defRPr/>
            </a:pPr>
            <a:endParaRPr lang="en-US">
              <a:latin typeface="+mn-lt"/>
              <a:cs typeface="+mn-cs"/>
            </a:endParaRPr>
          </a:p>
        </p:txBody>
      </p:sp>
      <p:sp>
        <p:nvSpPr>
          <p:cNvPr id="2" name="Title 1"/>
          <p:cNvSpPr>
            <a:spLocks noGrp="1"/>
          </p:cNvSpPr>
          <p:nvPr>
            <p:ph type="title"/>
          </p:nvPr>
        </p:nvSpPr>
        <p:spPr>
          <a:xfrm>
            <a:off x="609600" y="1176996"/>
            <a:ext cx="2212848" cy="1582621"/>
          </a:xfrm>
        </p:spPr>
        <p:txBody>
          <a:bodyPr lIns="45720" rIns="45720" bIns="45720"/>
          <a:lstStyle>
            <a:lvl1pPr algn="l">
              <a:buNone/>
              <a:defRPr sz="2000" b="1">
                <a:solidFill>
                  <a:schemeClr val="tx2"/>
                </a:solidFill>
              </a:defRPr>
            </a:lvl1pPr>
          </a:lstStyle>
          <a:p>
            <a:r>
              <a:rPr lang="en-US" smtClean="0"/>
              <a:t>Click to edit Master title style</a:t>
            </a:r>
            <a:endParaRPr lang="en-US"/>
          </a:p>
        </p:txBody>
      </p:sp>
      <p:sp>
        <p:nvSpPr>
          <p:cNvPr id="4" name="Text Placeholder 3"/>
          <p:cNvSpPr>
            <a:spLocks noGrp="1"/>
          </p:cNvSpPr>
          <p:nvPr>
            <p:ph type="body" sz="half" idx="2"/>
          </p:nvPr>
        </p:nvSpPr>
        <p:spPr>
          <a:xfrm>
            <a:off x="609600" y="2828785"/>
            <a:ext cx="2209800" cy="2179320"/>
          </a:xfrm>
        </p:spPr>
        <p:txBody>
          <a:bodyPr lIns="64008" rIns="45720"/>
          <a:lstStyle>
            <a:lvl1pPr marL="0" indent="0" algn="l">
              <a:spcBef>
                <a:spcPts val="250"/>
              </a:spcBef>
              <a:buFontTx/>
              <a:buNone/>
              <a:defRPr sz="1300"/>
            </a:lvl1pPr>
            <a:lvl2pPr>
              <a:defRPr sz="1200"/>
            </a:lvl2pPr>
            <a:lvl3pPr>
              <a:defRPr sz="1000"/>
            </a:lvl3pPr>
            <a:lvl4pPr>
              <a:defRPr sz="900"/>
            </a:lvl4pPr>
            <a:lvl5pPr>
              <a:defRPr sz="900"/>
            </a:lvl5pPr>
          </a:lstStyle>
          <a:p>
            <a:pPr lvl="0"/>
            <a:r>
              <a:rPr lang="en-US" smtClean="0"/>
              <a:t>Click to edit Master text styles</a:t>
            </a: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normAutofit/>
          </a:bodyPr>
          <a:lstStyle>
            <a:lvl1pPr marL="0" indent="0">
              <a:buNone/>
              <a:defRPr sz="3200"/>
            </a:lvl1pPr>
          </a:lstStyle>
          <a:p>
            <a:pPr lvl="0"/>
            <a:r>
              <a:rPr lang="en-US" noProof="0" smtClean="0"/>
              <a:t>Click icon to add picture</a:t>
            </a:r>
            <a:endParaRPr lang="en-US" noProof="0" dirty="0"/>
          </a:p>
        </p:txBody>
      </p:sp>
      <p:sp>
        <p:nvSpPr>
          <p:cNvPr id="9" name="Date Placeholder 4"/>
          <p:cNvSpPr>
            <a:spLocks noGrp="1"/>
          </p:cNvSpPr>
          <p:nvPr>
            <p:ph type="dt" sz="half" idx="10"/>
          </p:nvPr>
        </p:nvSpPr>
        <p:spPr/>
        <p:txBody>
          <a:bodyPr/>
          <a:lstStyle>
            <a:lvl1pPr>
              <a:defRPr/>
            </a:lvl1pPr>
          </a:lstStyle>
          <a:p>
            <a:pPr>
              <a:defRPr/>
            </a:pPr>
            <a:fld id="{FDF6F50D-20F7-4CEA-A58A-65A75AF76688}" type="datetime9">
              <a:rPr lang="en-IN"/>
              <a:pPr>
                <a:defRPr/>
              </a:pPr>
              <a:t>23-07-2018 21:40:49</a:t>
            </a:fld>
            <a:endParaRPr lang="en-US"/>
          </a:p>
        </p:txBody>
      </p:sp>
      <p:sp>
        <p:nvSpPr>
          <p:cNvPr id="10" name="Footer Placeholder 5"/>
          <p:cNvSpPr>
            <a:spLocks noGrp="1"/>
          </p:cNvSpPr>
          <p:nvPr>
            <p:ph type="ftr" sz="quarter" idx="11"/>
          </p:nvPr>
        </p:nvSpPr>
        <p:spPr/>
        <p:txBody>
          <a:bodyPr/>
          <a:lstStyle>
            <a:lvl1pPr>
              <a:defRPr/>
            </a:lvl1pPr>
          </a:lstStyle>
          <a:p>
            <a:pPr>
              <a:defRPr/>
            </a:pPr>
            <a:r>
              <a:rPr lang="en-US"/>
              <a:t>Psychology for Social Workers</a:t>
            </a:r>
          </a:p>
        </p:txBody>
      </p:sp>
      <p:sp>
        <p:nvSpPr>
          <p:cNvPr id="11" name="Slide Number Placeholder 6"/>
          <p:cNvSpPr>
            <a:spLocks noGrp="1"/>
          </p:cNvSpPr>
          <p:nvPr>
            <p:ph type="sldNum" sz="quarter" idx="12"/>
          </p:nvPr>
        </p:nvSpPr>
        <p:spPr>
          <a:xfrm>
            <a:off x="8077200" y="6356350"/>
            <a:ext cx="609600" cy="365125"/>
          </a:xfrm>
        </p:spPr>
        <p:txBody>
          <a:bodyPr/>
          <a:lstStyle>
            <a:lvl1pPr>
              <a:defRPr/>
            </a:lvl1pPr>
          </a:lstStyle>
          <a:p>
            <a:pPr>
              <a:defRPr/>
            </a:pPr>
            <a:fld id="{B2F328F6-0D35-4B00-9C4E-988BB6766B5C}" type="slidenum">
              <a:rPr lang="en-US"/>
              <a:pPr>
                <a:defRPr/>
              </a:pPr>
              <a:t>‹#›</a:t>
            </a:fld>
            <a:endParaRPr lang="en-US"/>
          </a:p>
        </p:txBody>
      </p:sp>
    </p:spTree>
  </p:cSld>
  <p:clrMapOvr>
    <a:masterClrMapping/>
  </p:clrMapOvr>
  <p:transition spd="slow">
    <p:push/>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fld id="{D2657864-671A-428D-AA49-8DFED880738E}" type="datetime9">
              <a:rPr lang="en-IN"/>
              <a:pPr>
                <a:defRPr/>
              </a:pPr>
              <a:t>23-07-2018 21:40:49</a:t>
            </a:fld>
            <a:endParaRPr lang="en-US"/>
          </a:p>
        </p:txBody>
      </p:sp>
      <p:sp>
        <p:nvSpPr>
          <p:cNvPr id="5" name="Footer Placeholder 21"/>
          <p:cNvSpPr>
            <a:spLocks noGrp="1"/>
          </p:cNvSpPr>
          <p:nvPr>
            <p:ph type="ftr" sz="quarter" idx="11"/>
          </p:nvPr>
        </p:nvSpPr>
        <p:spPr/>
        <p:txBody>
          <a:bodyPr/>
          <a:lstStyle>
            <a:lvl1pPr>
              <a:defRPr/>
            </a:lvl1pPr>
          </a:lstStyle>
          <a:p>
            <a:pPr>
              <a:defRPr/>
            </a:pPr>
            <a:r>
              <a:rPr lang="en-US"/>
              <a:t>Psychology for Social Workers</a:t>
            </a:r>
          </a:p>
        </p:txBody>
      </p:sp>
      <p:sp>
        <p:nvSpPr>
          <p:cNvPr id="6" name="Slide Number Placeholder 17"/>
          <p:cNvSpPr>
            <a:spLocks noGrp="1"/>
          </p:cNvSpPr>
          <p:nvPr>
            <p:ph type="sldNum" sz="quarter" idx="12"/>
          </p:nvPr>
        </p:nvSpPr>
        <p:spPr/>
        <p:txBody>
          <a:bodyPr/>
          <a:lstStyle>
            <a:lvl1pPr>
              <a:defRPr/>
            </a:lvl1pPr>
          </a:lstStyle>
          <a:p>
            <a:pPr>
              <a:defRPr/>
            </a:pPr>
            <a:fld id="{31FF1EB5-FCD2-4368-AC12-95496F45041C}" type="slidenum">
              <a:rPr lang="en-US"/>
              <a:pPr>
                <a:defRPr/>
              </a:pPr>
              <a:t>‹#›</a:t>
            </a:fld>
            <a:endParaRPr lang="en-US"/>
          </a:p>
        </p:txBody>
      </p:sp>
    </p:spTree>
  </p:cSld>
  <p:clrMapOvr>
    <a:masterClrMapping/>
  </p:clrMapOvr>
  <p:transition spd="slow">
    <p:push/>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fld id="{74F579B1-F1B1-4451-A5FF-1947F1F4DD9F}" type="datetime9">
              <a:rPr lang="en-IN"/>
              <a:pPr>
                <a:defRPr/>
              </a:pPr>
              <a:t>23-07-2018 21:40:49</a:t>
            </a:fld>
            <a:endParaRPr lang="en-US"/>
          </a:p>
        </p:txBody>
      </p:sp>
      <p:sp>
        <p:nvSpPr>
          <p:cNvPr id="5" name="Footer Placeholder 21"/>
          <p:cNvSpPr>
            <a:spLocks noGrp="1"/>
          </p:cNvSpPr>
          <p:nvPr>
            <p:ph type="ftr" sz="quarter" idx="11"/>
          </p:nvPr>
        </p:nvSpPr>
        <p:spPr/>
        <p:txBody>
          <a:bodyPr/>
          <a:lstStyle>
            <a:lvl1pPr>
              <a:defRPr/>
            </a:lvl1pPr>
          </a:lstStyle>
          <a:p>
            <a:pPr>
              <a:defRPr/>
            </a:pPr>
            <a:r>
              <a:rPr lang="en-US"/>
              <a:t>Psychology for Social Workers</a:t>
            </a:r>
          </a:p>
        </p:txBody>
      </p:sp>
      <p:sp>
        <p:nvSpPr>
          <p:cNvPr id="6" name="Slide Number Placeholder 17"/>
          <p:cNvSpPr>
            <a:spLocks noGrp="1"/>
          </p:cNvSpPr>
          <p:nvPr>
            <p:ph type="sldNum" sz="quarter" idx="12"/>
          </p:nvPr>
        </p:nvSpPr>
        <p:spPr/>
        <p:txBody>
          <a:bodyPr/>
          <a:lstStyle>
            <a:lvl1pPr>
              <a:defRPr/>
            </a:lvl1pPr>
          </a:lstStyle>
          <a:p>
            <a:pPr>
              <a:defRPr/>
            </a:pPr>
            <a:fld id="{14510789-79DF-4A99-BA3C-F1C71DD82C3E}" type="slidenum">
              <a:rPr lang="en-US"/>
              <a:pPr>
                <a:defRPr/>
              </a:pPr>
              <a:t>‹#›</a:t>
            </a:fld>
            <a:endParaRPr lang="en-US"/>
          </a:p>
        </p:txBody>
      </p:sp>
    </p:spTree>
  </p:cSld>
  <p:clrMapOvr>
    <a:masterClrMapping/>
  </p:clrMapOvr>
  <p:transition spd="slow">
    <p:push/>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600200"/>
            <a:ext cx="8229600" cy="4525963"/>
          </a:xfrm>
        </p:spPr>
        <p:txBody>
          <a:bodyPr>
            <a:normAutofit/>
          </a:bodyPr>
          <a:lstStyle/>
          <a:p>
            <a:pPr lvl="0"/>
            <a:endParaRPr lang="en-US" noProof="0" smtClean="0"/>
          </a:p>
        </p:txBody>
      </p:sp>
      <p:sp>
        <p:nvSpPr>
          <p:cNvPr id="4" name="Date Placeholder 9"/>
          <p:cNvSpPr>
            <a:spLocks noGrp="1"/>
          </p:cNvSpPr>
          <p:nvPr>
            <p:ph type="dt" sz="half" idx="10"/>
          </p:nvPr>
        </p:nvSpPr>
        <p:spPr/>
        <p:txBody>
          <a:bodyPr/>
          <a:lstStyle>
            <a:lvl1pPr>
              <a:defRPr/>
            </a:lvl1pPr>
          </a:lstStyle>
          <a:p>
            <a:pPr>
              <a:defRPr/>
            </a:pPr>
            <a:fld id="{C297026A-94BD-4AEA-B8B3-13A7971C21D4}" type="datetime9">
              <a:rPr lang="en-IN"/>
              <a:pPr>
                <a:defRPr/>
              </a:pPr>
              <a:t>23-07-2018 21:40:49</a:t>
            </a:fld>
            <a:endParaRPr lang="en-US"/>
          </a:p>
        </p:txBody>
      </p:sp>
      <p:sp>
        <p:nvSpPr>
          <p:cNvPr id="5" name="Footer Placeholder 21"/>
          <p:cNvSpPr>
            <a:spLocks noGrp="1"/>
          </p:cNvSpPr>
          <p:nvPr>
            <p:ph type="ftr" sz="quarter" idx="11"/>
          </p:nvPr>
        </p:nvSpPr>
        <p:spPr/>
        <p:txBody>
          <a:bodyPr/>
          <a:lstStyle>
            <a:lvl1pPr>
              <a:defRPr/>
            </a:lvl1pPr>
          </a:lstStyle>
          <a:p>
            <a:pPr>
              <a:defRPr/>
            </a:pPr>
            <a:r>
              <a:rPr lang="en-US"/>
              <a:t>Psychology for Social Workers</a:t>
            </a:r>
          </a:p>
        </p:txBody>
      </p:sp>
      <p:sp>
        <p:nvSpPr>
          <p:cNvPr id="6" name="Slide Number Placeholder 17"/>
          <p:cNvSpPr>
            <a:spLocks noGrp="1"/>
          </p:cNvSpPr>
          <p:nvPr>
            <p:ph type="sldNum" sz="quarter" idx="12"/>
          </p:nvPr>
        </p:nvSpPr>
        <p:spPr/>
        <p:txBody>
          <a:bodyPr/>
          <a:lstStyle>
            <a:lvl1pPr>
              <a:defRPr/>
            </a:lvl1pPr>
          </a:lstStyle>
          <a:p>
            <a:pPr>
              <a:defRPr/>
            </a:pPr>
            <a:fld id="{E41852BC-AB42-44B7-B00A-6893BD651205}" type="slidenum">
              <a:rPr lang="en-US"/>
              <a:pPr>
                <a:defRPr/>
              </a:pPr>
              <a:t>‹#›</a:t>
            </a:fld>
            <a:endParaRPr lang="en-US"/>
          </a:p>
        </p:txBody>
      </p:sp>
    </p:spTree>
  </p:cSld>
  <p:clrMapOvr>
    <a:masterClrMapping/>
  </p:clrMapOvr>
  <p:transition spd="slow">
    <p:push/>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defRPr/>
            </a:pPr>
            <a:endParaRPr lang="en-US">
              <a:latin typeface="+mn-lt"/>
              <a:cs typeface="+mn-cs"/>
            </a:endParaRPr>
          </a:p>
        </p:txBody>
      </p:sp>
      <p:sp>
        <p:nvSpPr>
          <p:cNvPr id="8" name="Freeform 7"/>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defRPr/>
            </a:pPr>
            <a:endParaRPr lang="en-US">
              <a:latin typeface="+mn-lt"/>
              <a:cs typeface="+mn-cs"/>
            </a:endParaRPr>
          </a:p>
        </p:txBody>
      </p:sp>
      <p:sp>
        <p:nvSpPr>
          <p:cNvPr id="1028" name="Title Placeholder 8"/>
          <p:cNvSpPr>
            <a:spLocks noGrp="1"/>
          </p:cNvSpPr>
          <p:nvPr>
            <p:ph type="title"/>
          </p:nvPr>
        </p:nvSpPr>
        <p:spPr bwMode="auto">
          <a:xfrm>
            <a:off x="457200" y="704850"/>
            <a:ext cx="8229600" cy="1143000"/>
          </a:xfrm>
          <a:prstGeom prst="rect">
            <a:avLst/>
          </a:prstGeom>
          <a:noFill/>
          <a:ln w="9525">
            <a:noFill/>
            <a:miter lim="800000"/>
            <a:headEnd/>
            <a:tailEnd/>
          </a:ln>
        </p:spPr>
        <p:txBody>
          <a:bodyPr vert="horz" wrap="square" lIns="0" tIns="45720" rIns="0" bIns="0" numCol="1" anchor="b" anchorCtr="0" compatLnSpc="1">
            <a:prstTxWarp prst="textNoShape">
              <a:avLst/>
            </a:prstTxWarp>
          </a:bodyPr>
          <a:lstStyle/>
          <a:p>
            <a:pPr lvl="0"/>
            <a:r>
              <a:rPr lang="en-US" smtClean="0"/>
              <a:t>Click to edit Master title style</a:t>
            </a:r>
          </a:p>
        </p:txBody>
      </p:sp>
      <p:sp>
        <p:nvSpPr>
          <p:cNvPr id="1029" name="Text Placeholder 29"/>
          <p:cNvSpPr>
            <a:spLocks noGrp="1"/>
          </p:cNvSpPr>
          <p:nvPr>
            <p:ph type="body" idx="1"/>
          </p:nvPr>
        </p:nvSpPr>
        <p:spPr bwMode="auto">
          <a:xfrm>
            <a:off x="457200" y="1935163"/>
            <a:ext cx="8229600" cy="43894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cs typeface="+mn-cs"/>
              </a:defRPr>
            </a:lvl1pPr>
          </a:lstStyle>
          <a:p>
            <a:pPr>
              <a:defRPr/>
            </a:pPr>
            <a:fld id="{B55F64E9-80CB-43CF-B797-77F45E732DE9}" type="datetime9">
              <a:rPr lang="en-IN"/>
              <a:pPr>
                <a:defRPr/>
              </a:pPr>
              <a:t>23-07-2018 21:40:49</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cs typeface="+mn-cs"/>
              </a:defRPr>
            </a:lvl1pPr>
          </a:lstStyle>
          <a:p>
            <a:pPr>
              <a:defRPr/>
            </a:pPr>
            <a:r>
              <a:rPr lang="en-US"/>
              <a:t>Psychology for Social Workers</a:t>
            </a:r>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cs typeface="+mn-cs"/>
              </a:defRPr>
            </a:lvl1pPr>
          </a:lstStyle>
          <a:p>
            <a:pPr>
              <a:defRPr/>
            </a:pPr>
            <a:fld id="{9FA0FC65-46AB-4BAC-A7D6-D71E99B92192}" type="slidenum">
              <a:rPr lang="en-US"/>
              <a:pPr>
                <a:defRPr/>
              </a:pPr>
              <a:t>‹#›</a:t>
            </a:fld>
            <a:endParaRPr lang="en-US"/>
          </a:p>
        </p:txBody>
      </p:sp>
      <p:grpSp>
        <p:nvGrpSpPr>
          <p:cNvPr id="1033" name="Group 1"/>
          <p:cNvGrpSpPr>
            <a:grpSpLocks/>
          </p:cNvGrpSpPr>
          <p:nvPr/>
        </p:nvGrpSpPr>
        <p:grpSpPr bwMode="auto">
          <a:xfrm>
            <a:off x="-19050" y="203200"/>
            <a:ext cx="9180513" cy="647700"/>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a:defRPr/>
              </a:pPr>
              <a:endParaRPr lang="en-US">
                <a:cs typeface="+mn-cs"/>
              </a:endParaRPr>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a:defRPr/>
              </a:pPr>
              <a:endParaRPr lang="en-US">
                <a:cs typeface="+mn-cs"/>
              </a:endParaRPr>
            </a:p>
          </p:txBody>
        </p:sp>
      </p:grpSp>
    </p:spTree>
  </p:cSld>
  <p:clrMap bg1="lt1" tx1="dk1" bg2="lt2" tx2="dk2" accent1="accent1" accent2="accent2" accent3="accent3" accent4="accent4" accent5="accent5" accent6="accent6" hlink="hlink" folHlink="folHlink"/>
  <p:sldLayoutIdLst>
    <p:sldLayoutId id="2147483922" r:id="rId1"/>
    <p:sldLayoutId id="2147483913" r:id="rId2"/>
    <p:sldLayoutId id="2147483923" r:id="rId3"/>
    <p:sldLayoutId id="2147483914" r:id="rId4"/>
    <p:sldLayoutId id="2147483915" r:id="rId5"/>
    <p:sldLayoutId id="2147483916" r:id="rId6"/>
    <p:sldLayoutId id="2147483917" r:id="rId7"/>
    <p:sldLayoutId id="2147483918" r:id="rId8"/>
    <p:sldLayoutId id="2147483924" r:id="rId9"/>
    <p:sldLayoutId id="2147483919" r:id="rId10"/>
    <p:sldLayoutId id="2147483920" r:id="rId11"/>
    <p:sldLayoutId id="2147483921" r:id="rId12"/>
  </p:sldLayoutIdLst>
  <p:transition spd="slow">
    <p:push/>
  </p:transition>
  <p:hf hdr="0"/>
  <p:txStyles>
    <p:titleStyle>
      <a:lvl1pPr algn="l" rtl="0" eaLnBrk="0" fontAlgn="base" hangingPunct="0">
        <a:spcBef>
          <a:spcPct val="0"/>
        </a:spcBef>
        <a:spcAft>
          <a:spcPct val="0"/>
        </a:spcAft>
        <a:defRPr sz="5000" kern="1200">
          <a:solidFill>
            <a:schemeClr val="tx2"/>
          </a:solidFill>
          <a:latin typeface="+mj-lt"/>
          <a:ea typeface="+mj-ea"/>
          <a:cs typeface="+mj-cs"/>
        </a:defRPr>
      </a:lvl1pPr>
      <a:lvl2pPr algn="l" rtl="0" eaLnBrk="0" fontAlgn="base" hangingPunct="0">
        <a:spcBef>
          <a:spcPct val="0"/>
        </a:spcBef>
        <a:spcAft>
          <a:spcPct val="0"/>
        </a:spcAft>
        <a:defRPr sz="5000">
          <a:solidFill>
            <a:schemeClr val="tx2"/>
          </a:solidFill>
          <a:latin typeface="Calibri" pitchFamily="34" charset="0"/>
        </a:defRPr>
      </a:lvl2pPr>
      <a:lvl3pPr algn="l" rtl="0" eaLnBrk="0" fontAlgn="base" hangingPunct="0">
        <a:spcBef>
          <a:spcPct val="0"/>
        </a:spcBef>
        <a:spcAft>
          <a:spcPct val="0"/>
        </a:spcAft>
        <a:defRPr sz="5000">
          <a:solidFill>
            <a:schemeClr val="tx2"/>
          </a:solidFill>
          <a:latin typeface="Calibri" pitchFamily="34" charset="0"/>
        </a:defRPr>
      </a:lvl3pPr>
      <a:lvl4pPr algn="l" rtl="0" eaLnBrk="0" fontAlgn="base" hangingPunct="0">
        <a:spcBef>
          <a:spcPct val="0"/>
        </a:spcBef>
        <a:spcAft>
          <a:spcPct val="0"/>
        </a:spcAft>
        <a:defRPr sz="5000">
          <a:solidFill>
            <a:schemeClr val="tx2"/>
          </a:solidFill>
          <a:latin typeface="Calibri" pitchFamily="34" charset="0"/>
        </a:defRPr>
      </a:lvl4pPr>
      <a:lvl5pPr algn="l" rtl="0" eaLnBrk="0" fontAlgn="base" hangingPunct="0">
        <a:spcBef>
          <a:spcPct val="0"/>
        </a:spcBef>
        <a:spcAft>
          <a:spcPct val="0"/>
        </a:spcAft>
        <a:defRPr sz="5000">
          <a:solidFill>
            <a:schemeClr val="tx2"/>
          </a:solidFill>
          <a:latin typeface="Calibri" pitchFamily="34" charset="0"/>
        </a:defRPr>
      </a:lvl5pPr>
      <a:lvl6pPr marL="457200" algn="l" rtl="0" fontAlgn="base">
        <a:spcBef>
          <a:spcPct val="0"/>
        </a:spcBef>
        <a:spcAft>
          <a:spcPct val="0"/>
        </a:spcAft>
        <a:defRPr sz="5000">
          <a:solidFill>
            <a:schemeClr val="tx2"/>
          </a:solidFill>
          <a:latin typeface="Calibri" pitchFamily="34" charset="0"/>
        </a:defRPr>
      </a:lvl6pPr>
      <a:lvl7pPr marL="914400" algn="l" rtl="0" fontAlgn="base">
        <a:spcBef>
          <a:spcPct val="0"/>
        </a:spcBef>
        <a:spcAft>
          <a:spcPct val="0"/>
        </a:spcAft>
        <a:defRPr sz="5000">
          <a:solidFill>
            <a:schemeClr val="tx2"/>
          </a:solidFill>
          <a:latin typeface="Calibri" pitchFamily="34" charset="0"/>
        </a:defRPr>
      </a:lvl7pPr>
      <a:lvl8pPr marL="1371600" algn="l" rtl="0" fontAlgn="base">
        <a:spcBef>
          <a:spcPct val="0"/>
        </a:spcBef>
        <a:spcAft>
          <a:spcPct val="0"/>
        </a:spcAft>
        <a:defRPr sz="5000">
          <a:solidFill>
            <a:schemeClr val="tx2"/>
          </a:solidFill>
          <a:latin typeface="Calibri" pitchFamily="34" charset="0"/>
        </a:defRPr>
      </a:lvl8pPr>
      <a:lvl9pPr marL="1828800" algn="l" rtl="0" fontAlgn="base">
        <a:spcBef>
          <a:spcPct val="0"/>
        </a:spcBef>
        <a:spcAft>
          <a:spcPct val="0"/>
        </a:spcAft>
        <a:defRPr sz="5000">
          <a:solidFill>
            <a:schemeClr val="tx2"/>
          </a:solidFill>
          <a:latin typeface="Calibri" pitchFamily="34" charset="0"/>
        </a:defRPr>
      </a:lvl9pPr>
    </p:titleStyle>
    <p:bodyStyle>
      <a:lvl1pPr marL="273050" indent="-273050" algn="l" rtl="0" eaLnBrk="0" fontAlgn="base" hangingPunct="0">
        <a:spcBef>
          <a:spcPct val="20000"/>
        </a:spcBef>
        <a:spcAft>
          <a:spcPct val="0"/>
        </a:spcAft>
        <a:buClr>
          <a:srgbClr val="0BD0D9"/>
        </a:buClr>
        <a:buSzPct val="95000"/>
        <a:buFont typeface="Wingdings 2" pitchFamily="18" charset="2"/>
        <a:buChar char=""/>
        <a:defRPr sz="2600" kern="1200">
          <a:solidFill>
            <a:schemeClr val="tx1"/>
          </a:solidFill>
          <a:latin typeface="+mn-lt"/>
          <a:ea typeface="+mn-ea"/>
          <a:cs typeface="+mn-cs"/>
        </a:defRPr>
      </a:lvl1pPr>
      <a:lvl2pPr marL="639763" indent="-246063" algn="l" rtl="0" eaLnBrk="0" fontAlgn="base" hangingPunct="0">
        <a:spcBef>
          <a:spcPct val="20000"/>
        </a:spcBef>
        <a:spcAft>
          <a:spcPct val="0"/>
        </a:spcAft>
        <a:buClr>
          <a:schemeClr val="accent1"/>
        </a:buClr>
        <a:buSzPct val="85000"/>
        <a:buFont typeface="Wingdings 2" pitchFamily="18" charset="2"/>
        <a:buChar char=""/>
        <a:defRPr sz="2400" kern="1200">
          <a:solidFill>
            <a:schemeClr val="tx1"/>
          </a:solidFill>
          <a:latin typeface="+mn-lt"/>
          <a:ea typeface="+mn-ea"/>
          <a:cs typeface="+mn-cs"/>
        </a:defRPr>
      </a:lvl2pPr>
      <a:lvl3pPr marL="914400" indent="-246063" algn="l" rtl="0" eaLnBrk="0" fontAlgn="base" hangingPunct="0">
        <a:spcBef>
          <a:spcPct val="20000"/>
        </a:spcBef>
        <a:spcAft>
          <a:spcPct val="0"/>
        </a:spcAft>
        <a:buClr>
          <a:schemeClr val="accent2"/>
        </a:buClr>
        <a:buSzPct val="70000"/>
        <a:buFont typeface="Wingdings 2" pitchFamily="18" charset="2"/>
        <a:buChar char=""/>
        <a:defRPr sz="2100" kern="1200">
          <a:solidFill>
            <a:schemeClr val="tx1"/>
          </a:solidFill>
          <a:latin typeface="+mn-lt"/>
          <a:ea typeface="+mn-ea"/>
          <a:cs typeface="+mn-cs"/>
        </a:defRPr>
      </a:lvl3pPr>
      <a:lvl4pPr marL="1187450" indent="-209550" algn="l" rtl="0" eaLnBrk="0" fontAlgn="base" hangingPunct="0">
        <a:spcBef>
          <a:spcPct val="20000"/>
        </a:spcBef>
        <a:spcAft>
          <a:spcPct val="0"/>
        </a:spcAft>
        <a:buClr>
          <a:srgbClr val="0BD0D9"/>
        </a:buClr>
        <a:buSzPct val="65000"/>
        <a:buFont typeface="Wingdings 2" pitchFamily="18" charset="2"/>
        <a:buChar char=""/>
        <a:defRPr sz="2000" kern="1200">
          <a:solidFill>
            <a:schemeClr val="tx1"/>
          </a:solidFill>
          <a:latin typeface="+mn-lt"/>
          <a:ea typeface="+mn-ea"/>
          <a:cs typeface="+mn-cs"/>
        </a:defRPr>
      </a:lvl4pPr>
      <a:lvl5pPr marL="1462088" indent="-209550" algn="l" rtl="0" eaLnBrk="0" fontAlgn="base" hangingPunct="0">
        <a:spcBef>
          <a:spcPct val="20000"/>
        </a:spcBef>
        <a:spcAft>
          <a:spcPct val="0"/>
        </a:spcAft>
        <a:buClr>
          <a:srgbClr val="10CF9B"/>
        </a:buClr>
        <a:buSzPct val="65000"/>
        <a:buFont typeface="Wingdings 2" pitchFamily="18" charset="2"/>
        <a:buChar char=""/>
        <a:defRPr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609600" y="609600"/>
            <a:ext cx="7851775" cy="2286000"/>
          </a:xfrm>
        </p:spPr>
        <p:txBody>
          <a:bodyPr/>
          <a:lstStyle/>
          <a:p>
            <a:pPr algn="ctr" eaLnBrk="1" fontAlgn="auto" hangingPunct="1">
              <a:spcAft>
                <a:spcPts val="0"/>
              </a:spcAft>
              <a:defRPr/>
            </a:pPr>
            <a:r>
              <a:rPr lang="en-IN" sz="6000" smtClean="0">
                <a:solidFill>
                  <a:schemeClr val="bg2">
                    <a:lumMod val="60000"/>
                    <a:lumOff val="40000"/>
                  </a:schemeClr>
                </a:solidFill>
                <a:effectLst>
                  <a:outerShdw blurRad="38100" dist="38100" dir="2700000" algn="tl">
                    <a:srgbClr val="000000">
                      <a:alpha val="43137"/>
                    </a:srgbClr>
                  </a:outerShdw>
                </a:effectLst>
              </a:rPr>
              <a:t>MSW I Semester I </a:t>
            </a:r>
            <a:br>
              <a:rPr lang="en-IN" sz="6000" smtClean="0">
                <a:solidFill>
                  <a:schemeClr val="bg2">
                    <a:lumMod val="60000"/>
                    <a:lumOff val="40000"/>
                  </a:schemeClr>
                </a:solidFill>
                <a:effectLst>
                  <a:outerShdw blurRad="38100" dist="38100" dir="2700000" algn="tl">
                    <a:srgbClr val="000000">
                      <a:alpha val="43137"/>
                    </a:srgbClr>
                  </a:outerShdw>
                </a:effectLst>
              </a:rPr>
            </a:br>
            <a:r>
              <a:rPr lang="en-IN" sz="6000" smtClean="0">
                <a:solidFill>
                  <a:srgbClr val="FFC000"/>
                </a:solidFill>
                <a:effectLst>
                  <a:outerShdw blurRad="38100" dist="38100" dir="2700000" algn="tl">
                    <a:srgbClr val="000000">
                      <a:alpha val="43137"/>
                    </a:srgbClr>
                  </a:outerShdw>
                </a:effectLst>
              </a:rPr>
              <a:t>G IV</a:t>
            </a:r>
            <a:endParaRPr lang="en-IN">
              <a:solidFill>
                <a:srgbClr val="FFC000"/>
              </a:solidFill>
              <a:effectLst>
                <a:outerShdw blurRad="38100" dist="38100" dir="2700000" algn="tl">
                  <a:srgbClr val="000000">
                    <a:alpha val="43137"/>
                  </a:srgbClr>
                </a:outerShdw>
              </a:effectLst>
            </a:endParaRPr>
          </a:p>
        </p:txBody>
      </p:sp>
      <p:sp>
        <p:nvSpPr>
          <p:cNvPr id="5123" name="Rectangle 3"/>
          <p:cNvSpPr>
            <a:spLocks noGrp="1" noChangeArrowheads="1"/>
          </p:cNvSpPr>
          <p:nvPr>
            <p:ph type="subTitle" idx="1"/>
          </p:nvPr>
        </p:nvSpPr>
        <p:spPr>
          <a:xfrm>
            <a:off x="228600" y="2209800"/>
            <a:ext cx="8915400" cy="4419600"/>
          </a:xfrm>
        </p:spPr>
        <p:txBody>
          <a:bodyPr/>
          <a:lstStyle/>
          <a:p>
            <a:pPr marR="0" algn="ctr" eaLnBrk="1" hangingPunct="1">
              <a:defRPr/>
            </a:pPr>
            <a:endParaRPr lang="en-IN" sz="6000" b="1" smtClean="0">
              <a:solidFill>
                <a:srgbClr val="C9FAFC"/>
              </a:solidFill>
            </a:endParaRPr>
          </a:p>
          <a:p>
            <a:pPr marR="0" algn="ctr" eaLnBrk="1" hangingPunct="1">
              <a:defRPr/>
            </a:pPr>
            <a:r>
              <a:rPr lang="en-IN" sz="8000" b="1" smtClean="0">
                <a:solidFill>
                  <a:srgbClr val="FFC000"/>
                </a:solidFill>
                <a:effectLst>
                  <a:outerShdw blurRad="38100" dist="38100" dir="2700000" algn="tl">
                    <a:srgbClr val="000000">
                      <a:alpha val="43137"/>
                    </a:srgbClr>
                  </a:outerShdw>
                </a:effectLst>
              </a:rPr>
              <a:t>Psychology</a:t>
            </a:r>
            <a:r>
              <a:rPr lang="en-IN" sz="6000" b="1" smtClean="0">
                <a:solidFill>
                  <a:srgbClr val="FFC000"/>
                </a:solidFill>
                <a:effectLst>
                  <a:outerShdw blurRad="38100" dist="38100" dir="2700000" algn="tl">
                    <a:srgbClr val="000000">
                      <a:alpha val="43137"/>
                    </a:srgbClr>
                  </a:outerShdw>
                </a:effectLst>
              </a:rPr>
              <a:t> </a:t>
            </a:r>
          </a:p>
          <a:p>
            <a:pPr marR="0" algn="ctr" eaLnBrk="1" hangingPunct="1">
              <a:defRPr/>
            </a:pPr>
            <a:r>
              <a:rPr lang="en-IN" sz="4800" b="1" smtClean="0">
                <a:solidFill>
                  <a:srgbClr val="FFC000"/>
                </a:solidFill>
                <a:effectLst>
                  <a:outerShdw blurRad="38100" dist="38100" dir="2700000" algn="tl">
                    <a:srgbClr val="000000">
                      <a:alpha val="43137"/>
                    </a:srgbClr>
                  </a:outerShdw>
                </a:effectLst>
              </a:rPr>
              <a:t>for Social Workers</a:t>
            </a:r>
          </a:p>
          <a:p>
            <a:pPr marR="0" eaLnBrk="1" hangingPunct="1">
              <a:defRPr/>
            </a:pPr>
            <a:endParaRPr lang="en-IN" sz="2800" b="1" smtClean="0">
              <a:solidFill>
                <a:schemeClr val="accent1"/>
              </a:solidFill>
              <a:effectLst>
                <a:outerShdw blurRad="38100" dist="38100" dir="2700000" algn="tl">
                  <a:srgbClr val="000000">
                    <a:alpha val="43137"/>
                  </a:srgbClr>
                </a:outerShdw>
              </a:effectLst>
            </a:endParaRPr>
          </a:p>
          <a:p>
            <a:pPr marR="0" eaLnBrk="1" hangingPunct="1">
              <a:defRPr/>
            </a:pPr>
            <a:r>
              <a:rPr lang="en-IN" sz="2800" b="1" smtClean="0">
                <a:effectLst>
                  <a:outerShdw blurRad="38100" dist="38100" dir="2700000" algn="tl">
                    <a:srgbClr val="000000">
                      <a:alpha val="43137"/>
                    </a:srgbClr>
                  </a:outerShdw>
                </a:effectLst>
              </a:rPr>
              <a:t>- </a:t>
            </a:r>
            <a:r>
              <a:rPr lang="en-IN" sz="2800" b="1" i="1" smtClean="0">
                <a:effectLst>
                  <a:outerShdw blurRad="38100" dist="38100" dir="2700000" algn="tl">
                    <a:srgbClr val="000000">
                      <a:alpha val="43137"/>
                    </a:srgbClr>
                  </a:outerShdw>
                </a:effectLst>
              </a:rPr>
              <a:t>Dr. Jaimon Varghese</a:t>
            </a:r>
            <a:endParaRPr lang="en-IN" sz="4800" b="1" smtClean="0">
              <a:effectLst>
                <a:outerShdw blurRad="38100" dist="38100" dir="2700000" algn="tl">
                  <a:srgbClr val="000000">
                    <a:alpha val="43137"/>
                  </a:srgbClr>
                </a:outerShdw>
              </a:effectLst>
            </a:endParaRPr>
          </a:p>
        </p:txBody>
      </p:sp>
    </p:spTree>
  </p:cSld>
  <p:clrMapOvr>
    <a:masterClrMapping/>
  </p:clrMapOvr>
  <p:transition spd="slow">
    <p:push/>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ChangeArrowheads="1"/>
          </p:cNvSpPr>
          <p:nvPr/>
        </p:nvSpPr>
        <p:spPr bwMode="auto">
          <a:xfrm>
            <a:off x="304800" y="609600"/>
            <a:ext cx="8534400" cy="990600"/>
          </a:xfrm>
          <a:prstGeom prst="rect">
            <a:avLst/>
          </a:prstGeom>
          <a:noFill/>
          <a:ln w="9525">
            <a:noFill/>
            <a:miter lim="800000"/>
            <a:headEnd/>
            <a:tailEnd/>
          </a:ln>
        </p:spPr>
        <p:txBody>
          <a:bodyPr anchor="ctr"/>
          <a:lstStyle/>
          <a:p>
            <a:pPr algn="ctr"/>
            <a:r>
              <a:rPr lang="en-US" sz="3200" b="1" dirty="0">
                <a:solidFill>
                  <a:srgbClr val="FF33CC"/>
                </a:solidFill>
              </a:rPr>
              <a:t>2.	</a:t>
            </a:r>
            <a:r>
              <a:rPr lang="en-US" sz="3200" b="1" dirty="0" smtClean="0">
                <a:solidFill>
                  <a:srgbClr val="FF33CC"/>
                </a:solidFill>
              </a:rPr>
              <a:t>Human </a:t>
            </a:r>
            <a:r>
              <a:rPr lang="en-US" sz="3200" b="1" dirty="0">
                <a:solidFill>
                  <a:srgbClr val="FF33CC"/>
                </a:solidFill>
              </a:rPr>
              <a:t>Behaviour</a:t>
            </a:r>
          </a:p>
        </p:txBody>
      </p:sp>
      <p:sp>
        <p:nvSpPr>
          <p:cNvPr id="14339" name="Rectangle 3"/>
          <p:cNvSpPr>
            <a:spLocks noChangeArrowheads="1"/>
          </p:cNvSpPr>
          <p:nvPr/>
        </p:nvSpPr>
        <p:spPr bwMode="auto">
          <a:xfrm>
            <a:off x="685800" y="2057400"/>
            <a:ext cx="7848600" cy="4343400"/>
          </a:xfrm>
          <a:prstGeom prst="rect">
            <a:avLst/>
          </a:prstGeom>
          <a:noFill/>
          <a:ln w="9525">
            <a:noFill/>
            <a:miter lim="800000"/>
            <a:headEnd/>
            <a:tailEnd/>
          </a:ln>
        </p:spPr>
        <p:txBody>
          <a:bodyPr/>
          <a:lstStyle/>
          <a:p>
            <a:pPr marL="812800" indent="-812800">
              <a:spcBef>
                <a:spcPts val="1200"/>
              </a:spcBef>
            </a:pPr>
            <a:r>
              <a:rPr lang="en-US" sz="2800" b="1" dirty="0">
                <a:solidFill>
                  <a:srgbClr val="0070C0"/>
                </a:solidFill>
              </a:rPr>
              <a:t>2.1.	</a:t>
            </a:r>
            <a:r>
              <a:rPr lang="en-US" sz="2800" b="1" dirty="0" smtClean="0">
                <a:solidFill>
                  <a:srgbClr val="0070C0"/>
                </a:solidFill>
              </a:rPr>
              <a:t>Concept of Human Behavior</a:t>
            </a:r>
          </a:p>
          <a:p>
            <a:pPr marL="812800" indent="-812800">
              <a:spcBef>
                <a:spcPts val="1200"/>
              </a:spcBef>
            </a:pPr>
            <a:r>
              <a:rPr lang="en-US" sz="2800" b="1" dirty="0" smtClean="0">
                <a:solidFill>
                  <a:srgbClr val="0070C0"/>
                </a:solidFill>
              </a:rPr>
              <a:t>2.2 	Factors influencing Human behaviour: </a:t>
            </a:r>
          </a:p>
          <a:p>
            <a:pPr marL="812800" indent="-812800">
              <a:spcBef>
                <a:spcPts val="1200"/>
              </a:spcBef>
            </a:pPr>
            <a:r>
              <a:rPr lang="en-US" sz="2800" b="1" dirty="0" smtClean="0">
                <a:solidFill>
                  <a:srgbClr val="0070C0"/>
                </a:solidFill>
              </a:rPr>
              <a:t>2.2.1	Heredity, </a:t>
            </a:r>
          </a:p>
          <a:p>
            <a:pPr marL="812800" indent="-812800">
              <a:spcBef>
                <a:spcPts val="1200"/>
              </a:spcBef>
            </a:pPr>
            <a:r>
              <a:rPr lang="en-US" sz="2800" b="1" dirty="0" smtClean="0">
                <a:solidFill>
                  <a:srgbClr val="0070C0"/>
                </a:solidFill>
              </a:rPr>
              <a:t>2.2.2 	Environment, </a:t>
            </a:r>
          </a:p>
          <a:p>
            <a:pPr marL="812800" indent="-812800">
              <a:spcBef>
                <a:spcPts val="1200"/>
              </a:spcBef>
            </a:pPr>
            <a:r>
              <a:rPr lang="en-US" sz="2800" b="1" dirty="0" smtClean="0">
                <a:solidFill>
                  <a:srgbClr val="0070C0"/>
                </a:solidFill>
              </a:rPr>
              <a:t>2.2.3 	Intelligence, </a:t>
            </a:r>
          </a:p>
          <a:p>
            <a:pPr marL="812800" indent="-812800">
              <a:spcBef>
                <a:spcPts val="1200"/>
              </a:spcBef>
            </a:pPr>
            <a:r>
              <a:rPr lang="en-US" sz="2800" b="1" dirty="0" smtClean="0">
                <a:solidFill>
                  <a:srgbClr val="0070C0"/>
                </a:solidFill>
              </a:rPr>
              <a:t>2.2.4 	Needs, </a:t>
            </a:r>
          </a:p>
          <a:p>
            <a:pPr marL="812800" indent="-812800">
              <a:spcBef>
                <a:spcPts val="1200"/>
              </a:spcBef>
            </a:pPr>
            <a:r>
              <a:rPr lang="en-US" sz="2800" b="1" dirty="0" smtClean="0">
                <a:solidFill>
                  <a:srgbClr val="0070C0"/>
                </a:solidFill>
              </a:rPr>
              <a:t>2.2.5 	Motives</a:t>
            </a:r>
          </a:p>
        </p:txBody>
      </p:sp>
      <p:sp>
        <p:nvSpPr>
          <p:cNvPr id="4" name="Date Placeholder 3"/>
          <p:cNvSpPr>
            <a:spLocks noGrp="1"/>
          </p:cNvSpPr>
          <p:nvPr>
            <p:ph type="dt" sz="quarter" idx="10"/>
          </p:nvPr>
        </p:nvSpPr>
        <p:spPr/>
        <p:txBody>
          <a:bodyPr/>
          <a:lstStyle/>
          <a:p>
            <a:pPr>
              <a:defRPr/>
            </a:pPr>
            <a:fld id="{CDA4DB4C-21B8-442A-9C15-036D5FF97CE9}" type="datetime9">
              <a:rPr lang="en-IN"/>
              <a:pPr>
                <a:defRPr/>
              </a:pPr>
              <a:t>23-07-2018 21:40:50</a:t>
            </a:fld>
            <a:endParaRPr lang="en-US"/>
          </a:p>
        </p:txBody>
      </p:sp>
      <p:sp>
        <p:nvSpPr>
          <p:cNvPr id="5" name="Slide Number Placeholder 4"/>
          <p:cNvSpPr>
            <a:spLocks noGrp="1"/>
          </p:cNvSpPr>
          <p:nvPr>
            <p:ph type="sldNum" sz="quarter" idx="12"/>
          </p:nvPr>
        </p:nvSpPr>
        <p:spPr/>
        <p:txBody>
          <a:bodyPr/>
          <a:lstStyle/>
          <a:p>
            <a:pPr>
              <a:defRPr/>
            </a:pPr>
            <a:fld id="{63AF719D-138A-49E5-9851-25EEBB7411FB}" type="slidenum">
              <a:rPr lang="en-US" smtClean="0"/>
              <a:pPr>
                <a:defRPr/>
              </a:pPr>
              <a:t>2</a:t>
            </a:fld>
            <a:endParaRPr lang="en-US"/>
          </a:p>
        </p:txBody>
      </p:sp>
      <p:sp>
        <p:nvSpPr>
          <p:cNvPr id="6" name="Footer Placeholder 5"/>
          <p:cNvSpPr>
            <a:spLocks noGrp="1"/>
          </p:cNvSpPr>
          <p:nvPr>
            <p:ph type="ftr" sz="quarter" idx="11"/>
          </p:nvPr>
        </p:nvSpPr>
        <p:spPr/>
        <p:txBody>
          <a:bodyPr/>
          <a:lstStyle/>
          <a:p>
            <a:pPr algn="ctr">
              <a:defRPr/>
            </a:pPr>
            <a:r>
              <a:rPr lang="en-US"/>
              <a:t>Psychology for Social Workers</a:t>
            </a:r>
          </a:p>
        </p:txBody>
      </p:sp>
    </p:spTree>
  </p:cSld>
  <p:clrMapOvr>
    <a:masterClrMapping/>
  </p:clrMapOvr>
  <p:transition spd="slow">
    <p:push/>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ChangeArrowheads="1"/>
          </p:cNvSpPr>
          <p:nvPr/>
        </p:nvSpPr>
        <p:spPr bwMode="auto">
          <a:xfrm>
            <a:off x="304800" y="609600"/>
            <a:ext cx="8534400" cy="990600"/>
          </a:xfrm>
          <a:prstGeom prst="rect">
            <a:avLst/>
          </a:prstGeom>
          <a:noFill/>
          <a:ln w="9525">
            <a:noFill/>
            <a:miter lim="800000"/>
            <a:headEnd/>
            <a:tailEnd/>
          </a:ln>
        </p:spPr>
        <p:txBody>
          <a:bodyPr anchor="ctr"/>
          <a:lstStyle/>
          <a:p>
            <a:pPr algn="ctr"/>
            <a:r>
              <a:rPr lang="en-US" sz="3200" b="1" dirty="0">
                <a:solidFill>
                  <a:srgbClr val="FF33CC"/>
                </a:solidFill>
              </a:rPr>
              <a:t>2.	</a:t>
            </a:r>
            <a:r>
              <a:rPr lang="en-US" sz="3200" b="1" dirty="0" smtClean="0">
                <a:solidFill>
                  <a:srgbClr val="FF33CC"/>
                </a:solidFill>
              </a:rPr>
              <a:t>Human </a:t>
            </a:r>
            <a:r>
              <a:rPr lang="en-US" sz="3200" b="1" dirty="0">
                <a:solidFill>
                  <a:srgbClr val="FF33CC"/>
                </a:solidFill>
              </a:rPr>
              <a:t>Behaviour</a:t>
            </a:r>
          </a:p>
        </p:txBody>
      </p:sp>
      <p:sp>
        <p:nvSpPr>
          <p:cNvPr id="15363" name="Rectangle 3"/>
          <p:cNvSpPr>
            <a:spLocks noChangeArrowheads="1"/>
          </p:cNvSpPr>
          <p:nvPr/>
        </p:nvSpPr>
        <p:spPr bwMode="auto">
          <a:xfrm>
            <a:off x="1219200" y="2057400"/>
            <a:ext cx="7086600" cy="4343400"/>
          </a:xfrm>
          <a:prstGeom prst="rect">
            <a:avLst/>
          </a:prstGeom>
          <a:noFill/>
          <a:ln w="9525">
            <a:noFill/>
            <a:miter lim="800000"/>
            <a:headEnd/>
            <a:tailEnd/>
          </a:ln>
        </p:spPr>
        <p:txBody>
          <a:bodyPr/>
          <a:lstStyle/>
          <a:p>
            <a:pPr marL="812800" indent="-812800">
              <a:spcBef>
                <a:spcPts val="1200"/>
              </a:spcBef>
            </a:pPr>
            <a:r>
              <a:rPr lang="en-US" sz="2800" b="1" dirty="0" smtClean="0">
                <a:solidFill>
                  <a:srgbClr val="0070C0"/>
                </a:solidFill>
              </a:rPr>
              <a:t>2.3.</a:t>
            </a:r>
            <a:r>
              <a:rPr lang="en-US" sz="2800" b="1" dirty="0">
                <a:solidFill>
                  <a:srgbClr val="0070C0"/>
                </a:solidFill>
              </a:rPr>
              <a:t>	</a:t>
            </a:r>
            <a:r>
              <a:rPr lang="en-US" sz="2800" b="1" dirty="0" smtClean="0">
                <a:solidFill>
                  <a:srgbClr val="0070C0"/>
                </a:solidFill>
              </a:rPr>
              <a:t>Characteristics, needs, tasks &amp; problems of Stages in life from conception to old age</a:t>
            </a:r>
          </a:p>
          <a:p>
            <a:pPr marL="812800" indent="-812800">
              <a:spcBef>
                <a:spcPts val="1200"/>
              </a:spcBef>
            </a:pPr>
            <a:r>
              <a:rPr lang="en-US" sz="2800" b="1" dirty="0" smtClean="0">
                <a:solidFill>
                  <a:srgbClr val="0070C0"/>
                </a:solidFill>
              </a:rPr>
              <a:t>2.4.</a:t>
            </a:r>
            <a:r>
              <a:rPr lang="en-US" sz="2800" b="1" dirty="0">
                <a:solidFill>
                  <a:srgbClr val="0070C0"/>
                </a:solidFill>
              </a:rPr>
              <a:t>	</a:t>
            </a:r>
            <a:r>
              <a:rPr lang="en-US" sz="2800" b="1" dirty="0" smtClean="0">
                <a:solidFill>
                  <a:srgbClr val="0070C0"/>
                </a:solidFill>
              </a:rPr>
              <a:t>Theories of Human Development- </a:t>
            </a:r>
          </a:p>
          <a:p>
            <a:pPr marL="812800" indent="-812800">
              <a:spcBef>
                <a:spcPts val="1200"/>
              </a:spcBef>
            </a:pPr>
            <a:r>
              <a:rPr lang="en-US" sz="2800" b="1" dirty="0" smtClean="0">
                <a:solidFill>
                  <a:srgbClr val="0070C0"/>
                </a:solidFill>
              </a:rPr>
              <a:t>2.4.1	Freud’s Psycho- Analytical Theory, </a:t>
            </a:r>
          </a:p>
          <a:p>
            <a:pPr marL="812800" indent="-812800">
              <a:spcBef>
                <a:spcPts val="1200"/>
              </a:spcBef>
            </a:pPr>
            <a:r>
              <a:rPr lang="en-US" sz="2800" b="1" dirty="0" smtClean="0">
                <a:solidFill>
                  <a:srgbClr val="0070C0"/>
                </a:solidFill>
              </a:rPr>
              <a:t>2.4.2	Erickson’s Psycho-Social Theory</a:t>
            </a:r>
            <a:endParaRPr lang="en-US" sz="2800" b="1" dirty="0">
              <a:solidFill>
                <a:srgbClr val="0070C0"/>
              </a:solidFill>
            </a:endParaRPr>
          </a:p>
        </p:txBody>
      </p:sp>
      <p:sp>
        <p:nvSpPr>
          <p:cNvPr id="4" name="Date Placeholder 3"/>
          <p:cNvSpPr>
            <a:spLocks noGrp="1"/>
          </p:cNvSpPr>
          <p:nvPr>
            <p:ph type="dt" sz="quarter" idx="10"/>
          </p:nvPr>
        </p:nvSpPr>
        <p:spPr/>
        <p:txBody>
          <a:bodyPr/>
          <a:lstStyle/>
          <a:p>
            <a:pPr>
              <a:defRPr/>
            </a:pPr>
            <a:fld id="{37A5D023-A448-4A18-946E-F0235FB0DDB9}" type="datetime9">
              <a:rPr lang="en-IN"/>
              <a:pPr>
                <a:defRPr/>
              </a:pPr>
              <a:t>23-07-2018 21:40:50</a:t>
            </a:fld>
            <a:endParaRPr lang="en-US"/>
          </a:p>
        </p:txBody>
      </p:sp>
      <p:sp>
        <p:nvSpPr>
          <p:cNvPr id="5" name="Slide Number Placeholder 4"/>
          <p:cNvSpPr>
            <a:spLocks noGrp="1"/>
          </p:cNvSpPr>
          <p:nvPr>
            <p:ph type="sldNum" sz="quarter" idx="12"/>
          </p:nvPr>
        </p:nvSpPr>
        <p:spPr/>
        <p:txBody>
          <a:bodyPr/>
          <a:lstStyle/>
          <a:p>
            <a:pPr>
              <a:defRPr/>
            </a:pPr>
            <a:fld id="{AA27B17C-AC59-4DC8-960D-5AA0009323D4}" type="slidenum">
              <a:rPr lang="en-US" smtClean="0"/>
              <a:pPr>
                <a:defRPr/>
              </a:pPr>
              <a:t>3</a:t>
            </a:fld>
            <a:endParaRPr lang="en-US"/>
          </a:p>
        </p:txBody>
      </p:sp>
      <p:sp>
        <p:nvSpPr>
          <p:cNvPr id="6" name="Footer Placeholder 5"/>
          <p:cNvSpPr>
            <a:spLocks noGrp="1"/>
          </p:cNvSpPr>
          <p:nvPr>
            <p:ph type="ftr" sz="quarter" idx="11"/>
          </p:nvPr>
        </p:nvSpPr>
        <p:spPr/>
        <p:txBody>
          <a:bodyPr/>
          <a:lstStyle/>
          <a:p>
            <a:pPr algn="ctr">
              <a:defRPr/>
            </a:pPr>
            <a:r>
              <a:rPr lang="en-US"/>
              <a:t>Psychology for Social Workers</a:t>
            </a:r>
          </a:p>
        </p:txBody>
      </p:sp>
    </p:spTree>
  </p:cSld>
  <p:clrMapOvr>
    <a:masterClrMapping/>
  </p:clrMapOvr>
  <p:transition spd="slow">
    <p:push/>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ChangeArrowheads="1"/>
          </p:cNvSpPr>
          <p:nvPr/>
        </p:nvSpPr>
        <p:spPr bwMode="auto">
          <a:xfrm>
            <a:off x="914400" y="457200"/>
            <a:ext cx="7772400" cy="990600"/>
          </a:xfrm>
          <a:prstGeom prst="rect">
            <a:avLst/>
          </a:prstGeom>
          <a:noFill/>
          <a:ln w="9525">
            <a:noFill/>
            <a:miter lim="800000"/>
            <a:headEnd/>
            <a:tailEnd/>
          </a:ln>
        </p:spPr>
        <p:txBody>
          <a:bodyPr anchor="ctr"/>
          <a:lstStyle/>
          <a:p>
            <a:pPr algn="ctr"/>
            <a:r>
              <a:rPr lang="en-US" sz="3200" b="1" dirty="0">
                <a:solidFill>
                  <a:srgbClr val="FF33CC"/>
                </a:solidFill>
              </a:rPr>
              <a:t>2</a:t>
            </a:r>
            <a:r>
              <a:rPr lang="en-US" sz="3200" b="1" dirty="0" smtClean="0">
                <a:solidFill>
                  <a:srgbClr val="FF33CC"/>
                </a:solidFill>
              </a:rPr>
              <a:t>.1</a:t>
            </a:r>
            <a:r>
              <a:rPr lang="en-US" sz="3200" b="1" dirty="0">
                <a:solidFill>
                  <a:srgbClr val="FF33CC"/>
                </a:solidFill>
              </a:rPr>
              <a:t>.	Concept of Human Behaviour</a:t>
            </a:r>
          </a:p>
        </p:txBody>
      </p:sp>
      <p:sp>
        <p:nvSpPr>
          <p:cNvPr id="4" name="Date Placeholder 3"/>
          <p:cNvSpPr>
            <a:spLocks noGrp="1"/>
          </p:cNvSpPr>
          <p:nvPr>
            <p:ph type="dt" sz="quarter" idx="10"/>
          </p:nvPr>
        </p:nvSpPr>
        <p:spPr/>
        <p:txBody>
          <a:bodyPr/>
          <a:lstStyle/>
          <a:p>
            <a:pPr>
              <a:defRPr/>
            </a:pPr>
            <a:fld id="{B51422ED-2D19-4C1F-A5A9-4A56E1CDA091}" type="datetime9">
              <a:rPr lang="en-IN"/>
              <a:pPr>
                <a:defRPr/>
              </a:pPr>
              <a:t>23-07-2018 21:40:50</a:t>
            </a:fld>
            <a:endParaRPr lang="en-US"/>
          </a:p>
        </p:txBody>
      </p:sp>
      <p:sp>
        <p:nvSpPr>
          <p:cNvPr id="5" name="Slide Number Placeholder 4"/>
          <p:cNvSpPr>
            <a:spLocks noGrp="1"/>
          </p:cNvSpPr>
          <p:nvPr>
            <p:ph type="sldNum" sz="quarter" idx="12"/>
          </p:nvPr>
        </p:nvSpPr>
        <p:spPr/>
        <p:txBody>
          <a:bodyPr/>
          <a:lstStyle/>
          <a:p>
            <a:pPr>
              <a:defRPr/>
            </a:pPr>
            <a:fld id="{8C0E1D28-A0BF-452C-9A2D-EEA7075C7093}" type="slidenum">
              <a:rPr lang="en-US" smtClean="0"/>
              <a:pPr>
                <a:defRPr/>
              </a:pPr>
              <a:t>4</a:t>
            </a:fld>
            <a:endParaRPr lang="en-US"/>
          </a:p>
        </p:txBody>
      </p:sp>
      <p:sp>
        <p:nvSpPr>
          <p:cNvPr id="6" name="Footer Placeholder 5"/>
          <p:cNvSpPr>
            <a:spLocks noGrp="1"/>
          </p:cNvSpPr>
          <p:nvPr>
            <p:ph type="ftr" sz="quarter" idx="11"/>
          </p:nvPr>
        </p:nvSpPr>
        <p:spPr/>
        <p:txBody>
          <a:bodyPr/>
          <a:lstStyle/>
          <a:p>
            <a:pPr algn="ctr">
              <a:defRPr/>
            </a:pPr>
            <a:r>
              <a:rPr lang="en-US"/>
              <a:t>Psychology for Social Workers</a:t>
            </a:r>
          </a:p>
        </p:txBody>
      </p:sp>
      <p:sp>
        <p:nvSpPr>
          <p:cNvPr id="12294" name="Rectangle 3"/>
          <p:cNvSpPr>
            <a:spLocks noChangeArrowheads="1"/>
          </p:cNvSpPr>
          <p:nvPr/>
        </p:nvSpPr>
        <p:spPr bwMode="auto">
          <a:xfrm>
            <a:off x="533400" y="1676400"/>
            <a:ext cx="8153400" cy="4724400"/>
          </a:xfrm>
          <a:prstGeom prst="rect">
            <a:avLst/>
          </a:prstGeom>
          <a:noFill/>
          <a:ln w="9525">
            <a:noFill/>
            <a:miter lim="800000"/>
            <a:headEnd/>
            <a:tailEnd/>
          </a:ln>
        </p:spPr>
        <p:txBody>
          <a:bodyPr/>
          <a:lstStyle/>
          <a:p>
            <a:pPr marL="812800" indent="-812800">
              <a:spcBef>
                <a:spcPts val="1200"/>
              </a:spcBef>
              <a:buFont typeface="Arial" charset="0"/>
              <a:buChar char="•"/>
            </a:pPr>
            <a:r>
              <a:rPr lang="en-US" sz="2400" b="1" dirty="0">
                <a:solidFill>
                  <a:srgbClr val="0070C0"/>
                </a:solidFill>
              </a:rPr>
              <a:t>Behavior means any </a:t>
            </a:r>
            <a:r>
              <a:rPr lang="en-US" sz="2400" b="1" dirty="0">
                <a:solidFill>
                  <a:srgbClr val="FF0000"/>
                </a:solidFill>
              </a:rPr>
              <a:t>observable</a:t>
            </a:r>
            <a:r>
              <a:rPr lang="en-US" sz="2400" b="1" dirty="0">
                <a:solidFill>
                  <a:srgbClr val="0070C0"/>
                </a:solidFill>
              </a:rPr>
              <a:t> </a:t>
            </a:r>
            <a:r>
              <a:rPr lang="en-US" sz="2400" b="1" dirty="0">
                <a:solidFill>
                  <a:srgbClr val="FF33CC"/>
                </a:solidFill>
              </a:rPr>
              <a:t>action</a:t>
            </a:r>
            <a:r>
              <a:rPr lang="en-US" sz="2400" b="1" dirty="0">
                <a:solidFill>
                  <a:srgbClr val="0070C0"/>
                </a:solidFill>
              </a:rPr>
              <a:t> or </a:t>
            </a:r>
            <a:r>
              <a:rPr lang="en-US" sz="2400" b="1" dirty="0">
                <a:solidFill>
                  <a:srgbClr val="FF33CC"/>
                </a:solidFill>
              </a:rPr>
              <a:t>reaction</a:t>
            </a:r>
            <a:r>
              <a:rPr lang="en-US" sz="2400" b="1" dirty="0">
                <a:solidFill>
                  <a:srgbClr val="0070C0"/>
                </a:solidFill>
              </a:rPr>
              <a:t> of a living organism-everything from </a:t>
            </a:r>
            <a:r>
              <a:rPr lang="en-US" sz="2400" b="1" dirty="0">
                <a:solidFill>
                  <a:srgbClr val="FF0000"/>
                </a:solidFill>
              </a:rPr>
              <a:t>overt</a:t>
            </a:r>
            <a:r>
              <a:rPr lang="en-US" sz="2400" b="1" dirty="0">
                <a:solidFill>
                  <a:srgbClr val="0070C0"/>
                </a:solidFill>
              </a:rPr>
              <a:t> actions (anything we say or do) through subtle changes in the electrical activity occurring deep inside our </a:t>
            </a:r>
            <a:r>
              <a:rPr lang="en-US" sz="2400" b="1" dirty="0" smtClean="0">
                <a:solidFill>
                  <a:srgbClr val="0070C0"/>
                </a:solidFill>
              </a:rPr>
              <a:t>brains (</a:t>
            </a:r>
            <a:r>
              <a:rPr lang="en-US" sz="2400" b="1" dirty="0" smtClean="0">
                <a:solidFill>
                  <a:srgbClr val="FF0000"/>
                </a:solidFill>
              </a:rPr>
              <a:t>covert</a:t>
            </a:r>
            <a:r>
              <a:rPr lang="en-US" sz="2400" b="1" dirty="0" smtClean="0">
                <a:solidFill>
                  <a:srgbClr val="0070C0"/>
                </a:solidFill>
              </a:rPr>
              <a:t>). </a:t>
            </a:r>
            <a:endParaRPr lang="en-US" sz="2400" b="1" dirty="0">
              <a:solidFill>
                <a:srgbClr val="0070C0"/>
              </a:solidFill>
            </a:endParaRPr>
          </a:p>
          <a:p>
            <a:pPr marL="812800" indent="-812800">
              <a:spcBef>
                <a:spcPts val="1200"/>
              </a:spcBef>
              <a:buFont typeface="Arial" charset="0"/>
              <a:buChar char="•"/>
            </a:pPr>
            <a:r>
              <a:rPr lang="en-US" sz="2400" b="1" dirty="0">
                <a:solidFill>
                  <a:srgbClr val="0070C0"/>
                </a:solidFill>
              </a:rPr>
              <a:t>If it can be observed and measured, then it fits within the boundaries of psychology. </a:t>
            </a:r>
          </a:p>
          <a:p>
            <a:pPr marL="812800" indent="-812800">
              <a:spcBef>
                <a:spcPts val="1200"/>
              </a:spcBef>
              <a:buFont typeface="Arial" charset="0"/>
              <a:buChar char="•"/>
            </a:pPr>
            <a:r>
              <a:rPr lang="en-US" sz="2400" b="1" dirty="0">
                <a:solidFill>
                  <a:srgbClr val="0070C0"/>
                </a:solidFill>
              </a:rPr>
              <a:t>Similarly, by cognitive processes, psychologists mean every aspect of our mental life-our thoughts, memories, mental images, reasoning, decision making, and so on- in short, all aspects of the human mind</a:t>
            </a:r>
            <a:endParaRPr lang="en-US" sz="2400" b="1" dirty="0">
              <a:solidFill>
                <a:srgbClr val="800000"/>
              </a:solidFill>
            </a:endParaRPr>
          </a:p>
        </p:txBody>
      </p:sp>
    </p:spTree>
  </p:cSld>
  <p:clrMapOvr>
    <a:masterClrMapping/>
  </p:clrMapOvr>
  <p:transition spd="slow">
    <p:push/>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ChangeArrowheads="1"/>
          </p:cNvSpPr>
          <p:nvPr/>
        </p:nvSpPr>
        <p:spPr bwMode="auto">
          <a:xfrm>
            <a:off x="914400" y="457200"/>
            <a:ext cx="7772400" cy="990600"/>
          </a:xfrm>
          <a:prstGeom prst="rect">
            <a:avLst/>
          </a:prstGeom>
          <a:noFill/>
          <a:ln w="9525">
            <a:noFill/>
            <a:miter lim="800000"/>
            <a:headEnd/>
            <a:tailEnd/>
          </a:ln>
        </p:spPr>
        <p:txBody>
          <a:bodyPr anchor="ctr"/>
          <a:lstStyle/>
          <a:p>
            <a:pPr algn="ctr"/>
            <a:r>
              <a:rPr lang="en-US" sz="3200" b="1" dirty="0">
                <a:solidFill>
                  <a:srgbClr val="FF33CC"/>
                </a:solidFill>
              </a:rPr>
              <a:t>2</a:t>
            </a:r>
            <a:r>
              <a:rPr lang="en-US" sz="3200" b="1" dirty="0" smtClean="0">
                <a:solidFill>
                  <a:srgbClr val="FF33CC"/>
                </a:solidFill>
              </a:rPr>
              <a:t>.1</a:t>
            </a:r>
            <a:r>
              <a:rPr lang="en-US" sz="3200" b="1" dirty="0">
                <a:solidFill>
                  <a:srgbClr val="FF33CC"/>
                </a:solidFill>
              </a:rPr>
              <a:t>.	Concept of Human Behaviour</a:t>
            </a:r>
          </a:p>
        </p:txBody>
      </p:sp>
      <p:sp>
        <p:nvSpPr>
          <p:cNvPr id="4" name="Date Placeholder 3"/>
          <p:cNvSpPr>
            <a:spLocks noGrp="1"/>
          </p:cNvSpPr>
          <p:nvPr>
            <p:ph type="dt" sz="quarter" idx="10"/>
          </p:nvPr>
        </p:nvSpPr>
        <p:spPr/>
        <p:txBody>
          <a:bodyPr/>
          <a:lstStyle/>
          <a:p>
            <a:pPr>
              <a:defRPr/>
            </a:pPr>
            <a:fld id="{71A9EFE6-D4DD-428B-832F-5C5B8E768A0E}" type="datetime9">
              <a:rPr lang="en-IN"/>
              <a:pPr>
                <a:defRPr/>
              </a:pPr>
              <a:t>23-07-2018 21:40:50</a:t>
            </a:fld>
            <a:endParaRPr lang="en-US"/>
          </a:p>
        </p:txBody>
      </p:sp>
      <p:sp>
        <p:nvSpPr>
          <p:cNvPr id="5" name="Slide Number Placeholder 4"/>
          <p:cNvSpPr>
            <a:spLocks noGrp="1"/>
          </p:cNvSpPr>
          <p:nvPr>
            <p:ph type="sldNum" sz="quarter" idx="12"/>
          </p:nvPr>
        </p:nvSpPr>
        <p:spPr/>
        <p:txBody>
          <a:bodyPr/>
          <a:lstStyle/>
          <a:p>
            <a:pPr>
              <a:defRPr/>
            </a:pPr>
            <a:fld id="{9C8936F7-91EB-42F1-8BCE-20ADD7340068}" type="slidenum">
              <a:rPr lang="en-US" smtClean="0"/>
              <a:pPr>
                <a:defRPr/>
              </a:pPr>
              <a:t>5</a:t>
            </a:fld>
            <a:endParaRPr lang="en-US"/>
          </a:p>
        </p:txBody>
      </p:sp>
      <p:sp>
        <p:nvSpPr>
          <p:cNvPr id="6" name="Footer Placeholder 5"/>
          <p:cNvSpPr>
            <a:spLocks noGrp="1"/>
          </p:cNvSpPr>
          <p:nvPr>
            <p:ph type="ftr" sz="quarter" idx="11"/>
          </p:nvPr>
        </p:nvSpPr>
        <p:spPr/>
        <p:txBody>
          <a:bodyPr/>
          <a:lstStyle/>
          <a:p>
            <a:pPr algn="ctr">
              <a:defRPr/>
            </a:pPr>
            <a:r>
              <a:rPr lang="en-US"/>
              <a:t>Psychology for Social Workers</a:t>
            </a:r>
          </a:p>
        </p:txBody>
      </p:sp>
      <p:sp>
        <p:nvSpPr>
          <p:cNvPr id="13318" name="Rectangle 3"/>
          <p:cNvSpPr>
            <a:spLocks noChangeArrowheads="1"/>
          </p:cNvSpPr>
          <p:nvPr/>
        </p:nvSpPr>
        <p:spPr bwMode="auto">
          <a:xfrm>
            <a:off x="914400" y="1676400"/>
            <a:ext cx="7391400" cy="4724400"/>
          </a:xfrm>
          <a:prstGeom prst="rect">
            <a:avLst/>
          </a:prstGeom>
          <a:noFill/>
          <a:ln w="9525">
            <a:noFill/>
            <a:miter lim="800000"/>
            <a:headEnd/>
            <a:tailEnd/>
          </a:ln>
        </p:spPr>
        <p:txBody>
          <a:bodyPr/>
          <a:lstStyle/>
          <a:p>
            <a:pPr marL="812800" indent="-812800">
              <a:spcBef>
                <a:spcPts val="1200"/>
              </a:spcBef>
              <a:buFont typeface="Arial" charset="0"/>
              <a:buChar char="•"/>
            </a:pPr>
            <a:r>
              <a:rPr lang="en-US" sz="2400" b="1">
                <a:solidFill>
                  <a:srgbClr val="0070C0"/>
                </a:solidFill>
              </a:rPr>
              <a:t>Physical (Psychomotor) behaviour</a:t>
            </a:r>
          </a:p>
          <a:p>
            <a:pPr marL="812800" indent="-812800">
              <a:spcBef>
                <a:spcPts val="1200"/>
              </a:spcBef>
              <a:buFont typeface="Arial" charset="0"/>
              <a:buChar char="•"/>
            </a:pPr>
            <a:r>
              <a:rPr lang="en-US" sz="2400" b="1">
                <a:solidFill>
                  <a:srgbClr val="0070C0"/>
                </a:solidFill>
              </a:rPr>
              <a:t>Cognitive (Mental / Intellectual) behaviour</a:t>
            </a:r>
          </a:p>
          <a:p>
            <a:pPr marL="812800" indent="-812800">
              <a:spcBef>
                <a:spcPts val="1200"/>
              </a:spcBef>
              <a:buFont typeface="Arial" charset="0"/>
              <a:buChar char="•"/>
            </a:pPr>
            <a:r>
              <a:rPr lang="en-US" sz="2400" b="1">
                <a:solidFill>
                  <a:srgbClr val="0070C0"/>
                </a:solidFill>
              </a:rPr>
              <a:t>Emotional (affective) behaviour</a:t>
            </a:r>
          </a:p>
          <a:p>
            <a:pPr marL="812800" indent="-812800">
              <a:spcBef>
                <a:spcPts val="1200"/>
              </a:spcBef>
              <a:buFont typeface="Arial" charset="0"/>
              <a:buChar char="•"/>
            </a:pPr>
            <a:r>
              <a:rPr lang="en-US" sz="2400" b="1">
                <a:solidFill>
                  <a:srgbClr val="0070C0"/>
                </a:solidFill>
              </a:rPr>
              <a:t>Social behaviour</a:t>
            </a:r>
          </a:p>
          <a:p>
            <a:pPr marL="812800" indent="-812800">
              <a:spcBef>
                <a:spcPts val="1200"/>
              </a:spcBef>
              <a:buFont typeface="Arial" charset="0"/>
              <a:buChar char="•"/>
            </a:pPr>
            <a:r>
              <a:rPr lang="en-US" sz="2400" b="1">
                <a:solidFill>
                  <a:srgbClr val="0070C0"/>
                </a:solidFill>
              </a:rPr>
              <a:t>Conscious, sub conscious and unconscious behaviour</a:t>
            </a:r>
          </a:p>
          <a:p>
            <a:pPr marL="812800" indent="-812800">
              <a:spcBef>
                <a:spcPts val="1200"/>
              </a:spcBef>
              <a:buFont typeface="Arial" charset="0"/>
              <a:buChar char="•"/>
            </a:pPr>
            <a:r>
              <a:rPr lang="en-US" sz="2400" b="1">
                <a:solidFill>
                  <a:srgbClr val="0070C0"/>
                </a:solidFill>
              </a:rPr>
              <a:t>Verbal and non verbal behaviour</a:t>
            </a:r>
          </a:p>
          <a:p>
            <a:pPr marL="812800" indent="-812800">
              <a:spcBef>
                <a:spcPts val="1200"/>
              </a:spcBef>
              <a:buFont typeface="Arial" charset="0"/>
              <a:buChar char="•"/>
            </a:pPr>
            <a:r>
              <a:rPr lang="en-US" sz="2400" b="1">
                <a:solidFill>
                  <a:srgbClr val="0070C0"/>
                </a:solidFill>
              </a:rPr>
              <a:t>Overt (open) and covert (hidden) behaviour</a:t>
            </a:r>
          </a:p>
        </p:txBody>
      </p:sp>
    </p:spTree>
  </p:cSld>
  <p:clrMapOvr>
    <a:masterClrMapping/>
  </p:clrMapOvr>
  <p:transition spd="slow">
    <p:push/>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ChangeArrowheads="1"/>
          </p:cNvSpPr>
          <p:nvPr/>
        </p:nvSpPr>
        <p:spPr bwMode="auto">
          <a:xfrm>
            <a:off x="0" y="457200"/>
            <a:ext cx="9144000" cy="990600"/>
          </a:xfrm>
          <a:prstGeom prst="rect">
            <a:avLst/>
          </a:prstGeom>
          <a:noFill/>
          <a:ln w="9525">
            <a:noFill/>
            <a:miter lim="800000"/>
            <a:headEnd/>
            <a:tailEnd/>
          </a:ln>
        </p:spPr>
        <p:txBody>
          <a:bodyPr anchor="ctr"/>
          <a:lstStyle/>
          <a:p>
            <a:pPr algn="ctr"/>
            <a:r>
              <a:rPr lang="en-US" sz="3200" b="1" dirty="0">
                <a:solidFill>
                  <a:srgbClr val="C00000"/>
                </a:solidFill>
              </a:rPr>
              <a:t/>
            </a:r>
            <a:br>
              <a:rPr lang="en-US" sz="3200" b="1" dirty="0">
                <a:solidFill>
                  <a:srgbClr val="C00000"/>
                </a:solidFill>
              </a:rPr>
            </a:br>
            <a:r>
              <a:rPr lang="en-US" sz="3200" b="1" dirty="0">
                <a:solidFill>
                  <a:srgbClr val="800000"/>
                </a:solidFill>
              </a:rPr>
              <a:t> </a:t>
            </a:r>
            <a:r>
              <a:rPr lang="en-US" sz="3200" b="1" dirty="0" smtClean="0">
                <a:solidFill>
                  <a:srgbClr val="FF33CC"/>
                </a:solidFill>
              </a:rPr>
              <a:t>2.2</a:t>
            </a:r>
            <a:r>
              <a:rPr lang="en-US" sz="3200" b="1" dirty="0">
                <a:solidFill>
                  <a:srgbClr val="FF33CC"/>
                </a:solidFill>
              </a:rPr>
              <a:t>	Factors Influencing Human Behaviour</a:t>
            </a:r>
          </a:p>
        </p:txBody>
      </p:sp>
      <p:sp>
        <p:nvSpPr>
          <p:cNvPr id="6147" name="Rectangle 3"/>
          <p:cNvSpPr>
            <a:spLocks noChangeArrowheads="1"/>
          </p:cNvSpPr>
          <p:nvPr/>
        </p:nvSpPr>
        <p:spPr bwMode="auto">
          <a:xfrm>
            <a:off x="2133600" y="1981200"/>
            <a:ext cx="6553200" cy="4343400"/>
          </a:xfrm>
          <a:prstGeom prst="rect">
            <a:avLst/>
          </a:prstGeom>
          <a:noFill/>
          <a:ln w="9525">
            <a:noFill/>
            <a:miter lim="800000"/>
            <a:headEnd/>
            <a:tailEnd/>
          </a:ln>
        </p:spPr>
        <p:txBody>
          <a:bodyPr/>
          <a:lstStyle/>
          <a:p>
            <a:pPr marL="812800" indent="-812800">
              <a:spcBef>
                <a:spcPts val="1200"/>
              </a:spcBef>
            </a:pPr>
            <a:r>
              <a:rPr lang="en-US" sz="3600" b="1" dirty="0" smtClean="0">
                <a:solidFill>
                  <a:srgbClr val="0070C0"/>
                </a:solidFill>
              </a:rPr>
              <a:t>2.2.1	Heredity, </a:t>
            </a:r>
          </a:p>
          <a:p>
            <a:pPr marL="812800" indent="-812800">
              <a:spcBef>
                <a:spcPts val="1200"/>
              </a:spcBef>
            </a:pPr>
            <a:r>
              <a:rPr lang="en-US" sz="3600" b="1" dirty="0" smtClean="0">
                <a:solidFill>
                  <a:srgbClr val="0070C0"/>
                </a:solidFill>
              </a:rPr>
              <a:t>2.2.2 	Environment, </a:t>
            </a:r>
          </a:p>
          <a:p>
            <a:pPr marL="812800" indent="-812800">
              <a:spcBef>
                <a:spcPts val="1200"/>
              </a:spcBef>
            </a:pPr>
            <a:r>
              <a:rPr lang="en-US" sz="3600" b="1" dirty="0" smtClean="0">
                <a:solidFill>
                  <a:srgbClr val="0070C0"/>
                </a:solidFill>
              </a:rPr>
              <a:t>2.2.3 	Intelligence, </a:t>
            </a:r>
          </a:p>
          <a:p>
            <a:pPr marL="812800" indent="-812800">
              <a:spcBef>
                <a:spcPts val="1200"/>
              </a:spcBef>
            </a:pPr>
            <a:r>
              <a:rPr lang="en-US" sz="3600" b="1" dirty="0" smtClean="0">
                <a:solidFill>
                  <a:srgbClr val="0070C0"/>
                </a:solidFill>
              </a:rPr>
              <a:t>2.2.4 	Needs, </a:t>
            </a:r>
          </a:p>
          <a:p>
            <a:pPr marL="812800" indent="-812800">
              <a:spcBef>
                <a:spcPts val="1200"/>
              </a:spcBef>
            </a:pPr>
            <a:r>
              <a:rPr lang="en-US" sz="3600" b="1" dirty="0" smtClean="0">
                <a:solidFill>
                  <a:srgbClr val="0070C0"/>
                </a:solidFill>
              </a:rPr>
              <a:t>2.2.5 	Motives</a:t>
            </a:r>
            <a:endParaRPr lang="en-US" sz="3600" b="1" dirty="0">
              <a:solidFill>
                <a:srgbClr val="0070C0"/>
              </a:solidFill>
            </a:endParaRPr>
          </a:p>
        </p:txBody>
      </p:sp>
      <p:sp>
        <p:nvSpPr>
          <p:cNvPr id="4" name="Date Placeholder 3"/>
          <p:cNvSpPr>
            <a:spLocks noGrp="1"/>
          </p:cNvSpPr>
          <p:nvPr>
            <p:ph type="dt" sz="quarter" idx="10"/>
          </p:nvPr>
        </p:nvSpPr>
        <p:spPr/>
        <p:txBody>
          <a:bodyPr/>
          <a:lstStyle/>
          <a:p>
            <a:pPr>
              <a:defRPr/>
            </a:pPr>
            <a:fld id="{BB73AB7E-8C76-4FA0-8544-5DCF45ADAE1E}" type="datetime9">
              <a:rPr lang="en-IN"/>
              <a:pPr>
                <a:defRPr/>
              </a:pPr>
              <a:t>23-07-2018 21:40:50</a:t>
            </a:fld>
            <a:endParaRPr lang="en-US"/>
          </a:p>
        </p:txBody>
      </p:sp>
      <p:sp>
        <p:nvSpPr>
          <p:cNvPr id="5" name="Slide Number Placeholder 4"/>
          <p:cNvSpPr>
            <a:spLocks noGrp="1"/>
          </p:cNvSpPr>
          <p:nvPr>
            <p:ph type="sldNum" sz="quarter" idx="12"/>
          </p:nvPr>
        </p:nvSpPr>
        <p:spPr/>
        <p:txBody>
          <a:bodyPr/>
          <a:lstStyle/>
          <a:p>
            <a:pPr>
              <a:defRPr/>
            </a:pPr>
            <a:fld id="{A87DD7A1-E290-45E0-A913-33BAEB0FA332}" type="slidenum">
              <a:rPr lang="en-US" smtClean="0"/>
              <a:pPr>
                <a:defRPr/>
              </a:pPr>
              <a:t>6</a:t>
            </a:fld>
            <a:endParaRPr lang="en-US"/>
          </a:p>
        </p:txBody>
      </p:sp>
      <p:sp>
        <p:nvSpPr>
          <p:cNvPr id="6" name="Footer Placeholder 5"/>
          <p:cNvSpPr>
            <a:spLocks noGrp="1"/>
          </p:cNvSpPr>
          <p:nvPr>
            <p:ph type="ftr" sz="quarter" idx="11"/>
          </p:nvPr>
        </p:nvSpPr>
        <p:spPr/>
        <p:txBody>
          <a:bodyPr/>
          <a:lstStyle/>
          <a:p>
            <a:pPr algn="ctr">
              <a:defRPr/>
            </a:pPr>
            <a:r>
              <a:rPr lang="en-US"/>
              <a:t>Psychology for Social Workers</a:t>
            </a:r>
          </a:p>
        </p:txBody>
      </p:sp>
    </p:spTree>
  </p:cSld>
  <p:clrMapOvr>
    <a:masterClrMapping/>
  </p:clrMapOvr>
  <p:transition spd="slow">
    <p:push/>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ChangeArrowheads="1"/>
          </p:cNvSpPr>
          <p:nvPr/>
        </p:nvSpPr>
        <p:spPr bwMode="auto">
          <a:xfrm>
            <a:off x="304800" y="609600"/>
            <a:ext cx="8534400" cy="990600"/>
          </a:xfrm>
          <a:prstGeom prst="rect">
            <a:avLst/>
          </a:prstGeom>
          <a:noFill/>
          <a:ln w="9525">
            <a:noFill/>
            <a:miter lim="800000"/>
            <a:headEnd/>
            <a:tailEnd/>
          </a:ln>
        </p:spPr>
        <p:txBody>
          <a:bodyPr anchor="ctr"/>
          <a:lstStyle/>
          <a:p>
            <a:pPr algn="ctr"/>
            <a:r>
              <a:rPr lang="en-US" sz="4000" b="1" dirty="0" smtClean="0">
                <a:solidFill>
                  <a:srgbClr val="FF33CC"/>
                </a:solidFill>
              </a:rPr>
              <a:t>2.2.1</a:t>
            </a:r>
            <a:r>
              <a:rPr lang="en-US" sz="4000" b="1" dirty="0">
                <a:solidFill>
                  <a:srgbClr val="FF33CC"/>
                </a:solidFill>
              </a:rPr>
              <a:t>.	Heredity </a:t>
            </a:r>
          </a:p>
        </p:txBody>
      </p:sp>
      <p:sp>
        <p:nvSpPr>
          <p:cNvPr id="4" name="Date Placeholder 3"/>
          <p:cNvSpPr>
            <a:spLocks noGrp="1"/>
          </p:cNvSpPr>
          <p:nvPr>
            <p:ph type="dt" sz="quarter" idx="10"/>
          </p:nvPr>
        </p:nvSpPr>
        <p:spPr/>
        <p:txBody>
          <a:bodyPr/>
          <a:lstStyle/>
          <a:p>
            <a:pPr>
              <a:defRPr/>
            </a:pPr>
            <a:fld id="{3761E212-2F34-4CDC-8FAA-B6CD79A07211}" type="datetime9">
              <a:rPr lang="en-IN"/>
              <a:pPr>
                <a:defRPr/>
              </a:pPr>
              <a:t>23-07-2018 21:40:50</a:t>
            </a:fld>
            <a:endParaRPr lang="en-US"/>
          </a:p>
        </p:txBody>
      </p:sp>
      <p:sp>
        <p:nvSpPr>
          <p:cNvPr id="5" name="Slide Number Placeholder 4"/>
          <p:cNvSpPr>
            <a:spLocks noGrp="1"/>
          </p:cNvSpPr>
          <p:nvPr>
            <p:ph type="sldNum" sz="quarter" idx="12"/>
          </p:nvPr>
        </p:nvSpPr>
        <p:spPr/>
        <p:txBody>
          <a:bodyPr/>
          <a:lstStyle/>
          <a:p>
            <a:pPr>
              <a:defRPr/>
            </a:pPr>
            <a:fld id="{23797E30-8F16-4789-8DD5-2D4094FFC24D}" type="slidenum">
              <a:rPr lang="en-US" smtClean="0"/>
              <a:pPr>
                <a:defRPr/>
              </a:pPr>
              <a:t>7</a:t>
            </a:fld>
            <a:endParaRPr lang="en-US"/>
          </a:p>
        </p:txBody>
      </p:sp>
      <p:sp>
        <p:nvSpPr>
          <p:cNvPr id="6" name="Footer Placeholder 5"/>
          <p:cNvSpPr>
            <a:spLocks noGrp="1"/>
          </p:cNvSpPr>
          <p:nvPr>
            <p:ph type="ftr" sz="quarter" idx="11"/>
          </p:nvPr>
        </p:nvSpPr>
        <p:spPr/>
        <p:txBody>
          <a:bodyPr/>
          <a:lstStyle/>
          <a:p>
            <a:pPr algn="ctr">
              <a:defRPr/>
            </a:pPr>
            <a:r>
              <a:rPr lang="en-US"/>
              <a:t>Psychology for Social Workers</a:t>
            </a:r>
          </a:p>
        </p:txBody>
      </p:sp>
      <p:sp>
        <p:nvSpPr>
          <p:cNvPr id="7174" name="Rectangle 3"/>
          <p:cNvSpPr>
            <a:spLocks noChangeArrowheads="1"/>
          </p:cNvSpPr>
          <p:nvPr/>
        </p:nvSpPr>
        <p:spPr bwMode="auto">
          <a:xfrm>
            <a:off x="609600" y="1676400"/>
            <a:ext cx="8153400" cy="4724400"/>
          </a:xfrm>
          <a:prstGeom prst="rect">
            <a:avLst/>
          </a:prstGeom>
          <a:noFill/>
          <a:ln w="9525">
            <a:noFill/>
            <a:miter lim="800000"/>
            <a:headEnd/>
            <a:tailEnd/>
          </a:ln>
        </p:spPr>
        <p:txBody>
          <a:bodyPr/>
          <a:lstStyle/>
          <a:p>
            <a:pPr marL="812800" indent="-812800">
              <a:spcBef>
                <a:spcPts val="1200"/>
              </a:spcBef>
              <a:buFont typeface="Arial" charset="0"/>
              <a:buChar char="•"/>
            </a:pPr>
            <a:r>
              <a:rPr lang="en-US" sz="2400" b="1">
                <a:solidFill>
                  <a:srgbClr val="0070C0"/>
                </a:solidFill>
              </a:rPr>
              <a:t>Biological determinants or genetic features of human development and human behaviour inherited from parents to children and runs through generations</a:t>
            </a:r>
          </a:p>
          <a:p>
            <a:pPr marL="812800" indent="-812800">
              <a:spcBef>
                <a:spcPts val="1200"/>
              </a:spcBef>
              <a:buFont typeface="Arial" charset="0"/>
              <a:buChar char="•"/>
            </a:pPr>
            <a:r>
              <a:rPr lang="en-US" sz="2400" b="1">
                <a:solidFill>
                  <a:srgbClr val="0070C0"/>
                </a:solidFill>
              </a:rPr>
              <a:t>In biology, heredity refers to the genetic transmission of biological characteristics from a parent organism to offspring. </a:t>
            </a:r>
          </a:p>
          <a:p>
            <a:pPr marL="812800" indent="-812800">
              <a:spcBef>
                <a:spcPts val="1200"/>
              </a:spcBef>
              <a:buFont typeface="Arial" charset="0"/>
              <a:buChar char="•"/>
            </a:pPr>
            <a:r>
              <a:rPr lang="en-US" sz="2400" b="1">
                <a:solidFill>
                  <a:srgbClr val="0070C0"/>
                </a:solidFill>
              </a:rPr>
              <a:t>Heredity is the sum of characteristics and associated potentialities transmitted genetically to an individual organism.</a:t>
            </a:r>
          </a:p>
          <a:p>
            <a:pPr marL="812800" indent="-812800">
              <a:spcBef>
                <a:spcPts val="1200"/>
              </a:spcBef>
              <a:buFont typeface="Arial" charset="0"/>
              <a:buChar char="•"/>
            </a:pPr>
            <a:r>
              <a:rPr lang="en-US" sz="2400" b="1">
                <a:solidFill>
                  <a:srgbClr val="0070C0"/>
                </a:solidFill>
              </a:rPr>
              <a:t>Genes are the carriers of biological information. </a:t>
            </a:r>
          </a:p>
        </p:txBody>
      </p:sp>
    </p:spTree>
  </p:cSld>
  <p:clrMapOvr>
    <a:masterClrMapping/>
  </p:clrMapOvr>
  <p:transition spd="slow">
    <p:push/>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ChangeArrowheads="1"/>
          </p:cNvSpPr>
          <p:nvPr/>
        </p:nvSpPr>
        <p:spPr bwMode="auto">
          <a:xfrm>
            <a:off x="304800" y="609600"/>
            <a:ext cx="8534400" cy="990600"/>
          </a:xfrm>
          <a:prstGeom prst="rect">
            <a:avLst/>
          </a:prstGeom>
          <a:noFill/>
          <a:ln w="9525">
            <a:noFill/>
            <a:miter lim="800000"/>
            <a:headEnd/>
            <a:tailEnd/>
          </a:ln>
        </p:spPr>
        <p:txBody>
          <a:bodyPr anchor="ctr"/>
          <a:lstStyle/>
          <a:p>
            <a:pPr algn="ctr"/>
            <a:r>
              <a:rPr lang="en-US" sz="3200" b="1" dirty="0" smtClean="0">
                <a:solidFill>
                  <a:srgbClr val="FF33CC"/>
                </a:solidFill>
              </a:rPr>
              <a:t>2.2.1.	Heredity </a:t>
            </a:r>
            <a:endParaRPr lang="en-US" sz="3200" b="1" dirty="0">
              <a:solidFill>
                <a:srgbClr val="FF33CC"/>
              </a:solidFill>
            </a:endParaRPr>
          </a:p>
        </p:txBody>
      </p:sp>
      <p:sp>
        <p:nvSpPr>
          <p:cNvPr id="4" name="Date Placeholder 3"/>
          <p:cNvSpPr>
            <a:spLocks noGrp="1"/>
          </p:cNvSpPr>
          <p:nvPr>
            <p:ph type="dt" sz="quarter" idx="10"/>
          </p:nvPr>
        </p:nvSpPr>
        <p:spPr/>
        <p:txBody>
          <a:bodyPr/>
          <a:lstStyle/>
          <a:p>
            <a:pPr>
              <a:defRPr/>
            </a:pPr>
            <a:fld id="{D27ED2A7-D000-43D5-8FBA-D8A5F6D5F1EB}" type="datetime9">
              <a:rPr lang="en-IN"/>
              <a:pPr>
                <a:defRPr/>
              </a:pPr>
              <a:t>23-07-2018 21:40:50</a:t>
            </a:fld>
            <a:endParaRPr lang="en-US"/>
          </a:p>
        </p:txBody>
      </p:sp>
      <p:sp>
        <p:nvSpPr>
          <p:cNvPr id="5" name="Slide Number Placeholder 4"/>
          <p:cNvSpPr>
            <a:spLocks noGrp="1"/>
          </p:cNvSpPr>
          <p:nvPr>
            <p:ph type="sldNum" sz="quarter" idx="12"/>
          </p:nvPr>
        </p:nvSpPr>
        <p:spPr/>
        <p:txBody>
          <a:bodyPr/>
          <a:lstStyle/>
          <a:p>
            <a:pPr>
              <a:defRPr/>
            </a:pPr>
            <a:fld id="{F71044EB-86E0-4CE6-AFC6-F6F5FA5555E6}" type="slidenum">
              <a:rPr lang="en-US" smtClean="0"/>
              <a:pPr>
                <a:defRPr/>
              </a:pPr>
              <a:t>8</a:t>
            </a:fld>
            <a:endParaRPr lang="en-US"/>
          </a:p>
        </p:txBody>
      </p:sp>
      <p:sp>
        <p:nvSpPr>
          <p:cNvPr id="6" name="Footer Placeholder 5"/>
          <p:cNvSpPr>
            <a:spLocks noGrp="1"/>
          </p:cNvSpPr>
          <p:nvPr>
            <p:ph type="ftr" sz="quarter" idx="11"/>
          </p:nvPr>
        </p:nvSpPr>
        <p:spPr/>
        <p:txBody>
          <a:bodyPr/>
          <a:lstStyle/>
          <a:p>
            <a:pPr algn="ctr">
              <a:defRPr/>
            </a:pPr>
            <a:r>
              <a:rPr lang="en-US"/>
              <a:t>Psychology for Social Workers</a:t>
            </a:r>
          </a:p>
        </p:txBody>
      </p:sp>
      <p:sp>
        <p:nvSpPr>
          <p:cNvPr id="8198" name="Rectangle 3"/>
          <p:cNvSpPr>
            <a:spLocks noChangeArrowheads="1"/>
          </p:cNvSpPr>
          <p:nvPr/>
        </p:nvSpPr>
        <p:spPr bwMode="auto">
          <a:xfrm>
            <a:off x="533400" y="1676400"/>
            <a:ext cx="8077200" cy="4724400"/>
          </a:xfrm>
          <a:prstGeom prst="rect">
            <a:avLst/>
          </a:prstGeom>
          <a:noFill/>
          <a:ln w="9525">
            <a:noFill/>
            <a:miter lim="800000"/>
            <a:headEnd/>
            <a:tailEnd/>
          </a:ln>
        </p:spPr>
        <p:txBody>
          <a:bodyPr/>
          <a:lstStyle/>
          <a:p>
            <a:pPr marL="812800" indent="-812800">
              <a:spcBef>
                <a:spcPts val="1200"/>
              </a:spcBef>
              <a:buFont typeface="Arial" charset="0"/>
              <a:buChar char="•"/>
            </a:pPr>
            <a:r>
              <a:rPr lang="en-US" sz="2400" b="1">
                <a:solidFill>
                  <a:srgbClr val="0070C0"/>
                </a:solidFill>
              </a:rPr>
              <a:t>High heritability coefficient does NOT mean unchangeable e.g. height and nutrition, or intelligence and environment</a:t>
            </a:r>
          </a:p>
          <a:p>
            <a:pPr marL="812800" indent="-812800">
              <a:spcBef>
                <a:spcPts val="1200"/>
              </a:spcBef>
              <a:buFont typeface="Arial" charset="0"/>
              <a:buChar char="•"/>
            </a:pPr>
            <a:r>
              <a:rPr lang="en-US" sz="2400" b="1">
                <a:solidFill>
                  <a:srgbClr val="0070C0"/>
                </a:solidFill>
              </a:rPr>
              <a:t>Hereditary and genetic influences are two separate mechanisms</a:t>
            </a:r>
          </a:p>
          <a:p>
            <a:pPr marL="812800" indent="-812800">
              <a:spcBef>
                <a:spcPts val="1200"/>
              </a:spcBef>
              <a:buFont typeface="Arial" charset="0"/>
              <a:buChar char="•"/>
            </a:pPr>
            <a:r>
              <a:rPr lang="en-US" sz="2400" b="1">
                <a:solidFill>
                  <a:srgbClr val="0070C0"/>
                </a:solidFill>
              </a:rPr>
              <a:t>Heritability does not address mechanisms of genetic influence</a:t>
            </a:r>
          </a:p>
          <a:p>
            <a:pPr marL="812800" indent="-812800">
              <a:spcBef>
                <a:spcPts val="1200"/>
              </a:spcBef>
              <a:buFont typeface="Arial" charset="0"/>
              <a:buChar char="•"/>
            </a:pPr>
            <a:r>
              <a:rPr lang="en-US" sz="2400" b="1">
                <a:solidFill>
                  <a:srgbClr val="0070C0"/>
                </a:solidFill>
              </a:rPr>
              <a:t>All the hereditary influences (excluding social or cultural inheritance such as religion, mother tongue etc.) are genetic; however, all the genetic factors are not hereditary (birth abnormalities)</a:t>
            </a:r>
          </a:p>
        </p:txBody>
      </p:sp>
    </p:spTree>
  </p:cSld>
  <p:clrMapOvr>
    <a:masterClrMapping/>
  </p:clrMapOvr>
  <p:transition spd="slow">
    <p:push/>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ChangeArrowheads="1"/>
          </p:cNvSpPr>
          <p:nvPr/>
        </p:nvSpPr>
        <p:spPr bwMode="auto">
          <a:xfrm>
            <a:off x="304800" y="609600"/>
            <a:ext cx="8534400" cy="990600"/>
          </a:xfrm>
          <a:prstGeom prst="rect">
            <a:avLst/>
          </a:prstGeom>
          <a:noFill/>
          <a:ln w="9525">
            <a:noFill/>
            <a:miter lim="800000"/>
            <a:headEnd/>
            <a:tailEnd/>
          </a:ln>
        </p:spPr>
        <p:txBody>
          <a:bodyPr anchor="ctr"/>
          <a:lstStyle/>
          <a:p>
            <a:pPr algn="ctr"/>
            <a:r>
              <a:rPr lang="en-US" sz="3200" b="1" dirty="0" smtClean="0">
                <a:solidFill>
                  <a:srgbClr val="FF33CC"/>
                </a:solidFill>
              </a:rPr>
              <a:t>2.2.1.	Heredity </a:t>
            </a:r>
            <a:endParaRPr lang="en-US" sz="3200" b="1" dirty="0">
              <a:solidFill>
                <a:srgbClr val="FF33CC"/>
              </a:solidFill>
            </a:endParaRPr>
          </a:p>
        </p:txBody>
      </p:sp>
      <p:sp>
        <p:nvSpPr>
          <p:cNvPr id="4" name="Date Placeholder 3"/>
          <p:cNvSpPr>
            <a:spLocks noGrp="1"/>
          </p:cNvSpPr>
          <p:nvPr>
            <p:ph type="dt" sz="quarter" idx="10"/>
          </p:nvPr>
        </p:nvSpPr>
        <p:spPr/>
        <p:txBody>
          <a:bodyPr/>
          <a:lstStyle/>
          <a:p>
            <a:pPr>
              <a:defRPr/>
            </a:pPr>
            <a:fld id="{4C9DFC77-1B19-4897-B7D9-1AD8394B771F}" type="datetime9">
              <a:rPr lang="en-IN"/>
              <a:pPr>
                <a:defRPr/>
              </a:pPr>
              <a:t>23-07-2018 21:40:50</a:t>
            </a:fld>
            <a:endParaRPr lang="en-US"/>
          </a:p>
        </p:txBody>
      </p:sp>
      <p:sp>
        <p:nvSpPr>
          <p:cNvPr id="5" name="Slide Number Placeholder 4"/>
          <p:cNvSpPr>
            <a:spLocks noGrp="1"/>
          </p:cNvSpPr>
          <p:nvPr>
            <p:ph type="sldNum" sz="quarter" idx="12"/>
          </p:nvPr>
        </p:nvSpPr>
        <p:spPr/>
        <p:txBody>
          <a:bodyPr/>
          <a:lstStyle/>
          <a:p>
            <a:pPr>
              <a:defRPr/>
            </a:pPr>
            <a:fld id="{FE84D8CB-02EB-4D0C-945F-E7846EA8D175}" type="slidenum">
              <a:rPr lang="en-US" smtClean="0"/>
              <a:pPr>
                <a:defRPr/>
              </a:pPr>
              <a:t>9</a:t>
            </a:fld>
            <a:endParaRPr lang="en-US"/>
          </a:p>
        </p:txBody>
      </p:sp>
      <p:sp>
        <p:nvSpPr>
          <p:cNvPr id="6" name="Footer Placeholder 5"/>
          <p:cNvSpPr>
            <a:spLocks noGrp="1"/>
          </p:cNvSpPr>
          <p:nvPr>
            <p:ph type="ftr" sz="quarter" idx="11"/>
          </p:nvPr>
        </p:nvSpPr>
        <p:spPr/>
        <p:txBody>
          <a:bodyPr/>
          <a:lstStyle/>
          <a:p>
            <a:pPr algn="ctr">
              <a:defRPr/>
            </a:pPr>
            <a:r>
              <a:rPr lang="en-US"/>
              <a:t>Psychology for Social Workers</a:t>
            </a:r>
          </a:p>
        </p:txBody>
      </p:sp>
      <p:sp>
        <p:nvSpPr>
          <p:cNvPr id="9222" name="Rectangle 3"/>
          <p:cNvSpPr>
            <a:spLocks noChangeArrowheads="1"/>
          </p:cNvSpPr>
          <p:nvPr/>
        </p:nvSpPr>
        <p:spPr bwMode="auto">
          <a:xfrm>
            <a:off x="0" y="1447800"/>
            <a:ext cx="8763000" cy="4953000"/>
          </a:xfrm>
          <a:prstGeom prst="rect">
            <a:avLst/>
          </a:prstGeom>
          <a:noFill/>
          <a:ln w="9525">
            <a:noFill/>
            <a:miter lim="800000"/>
            <a:headEnd/>
            <a:tailEnd/>
          </a:ln>
        </p:spPr>
        <p:txBody>
          <a:bodyPr/>
          <a:lstStyle/>
          <a:p>
            <a:pPr marL="812800" indent="-812800">
              <a:spcBef>
                <a:spcPts val="1200"/>
              </a:spcBef>
              <a:buFont typeface="Arial" charset="0"/>
              <a:buChar char="•"/>
            </a:pPr>
            <a:r>
              <a:rPr lang="en-US" sz="2400" b="1" dirty="0">
                <a:solidFill>
                  <a:srgbClr val="0070C0"/>
                </a:solidFill>
              </a:rPr>
              <a:t>Human body - human cell – nucleus – 23 pairs of chromosomes (which determines human species) </a:t>
            </a:r>
          </a:p>
          <a:p>
            <a:pPr marL="812800" indent="-812800">
              <a:spcBef>
                <a:spcPts val="1200"/>
              </a:spcBef>
              <a:buFont typeface="Arial" charset="0"/>
              <a:buChar char="•"/>
            </a:pPr>
            <a:r>
              <a:rPr lang="en-US" sz="2400" b="1" dirty="0">
                <a:solidFill>
                  <a:srgbClr val="0070C0"/>
                </a:solidFill>
              </a:rPr>
              <a:t>23rd pair of chromosomes (XY) decides the gender of the child</a:t>
            </a:r>
          </a:p>
          <a:p>
            <a:pPr marL="812800" indent="-812800">
              <a:spcBef>
                <a:spcPts val="1200"/>
              </a:spcBef>
              <a:buFont typeface="Arial" charset="0"/>
              <a:buChar char="•"/>
            </a:pPr>
            <a:r>
              <a:rPr lang="en-US" sz="2400" b="1" dirty="0">
                <a:solidFill>
                  <a:srgbClr val="0070C0"/>
                </a:solidFill>
              </a:rPr>
              <a:t>Since Y chromosome is found only in male species, it is the father who decides the gender of the child</a:t>
            </a:r>
          </a:p>
          <a:p>
            <a:pPr marL="812800" indent="-812800">
              <a:spcBef>
                <a:spcPts val="1200"/>
              </a:spcBef>
              <a:buFont typeface="Arial" charset="0"/>
              <a:buChar char="•"/>
            </a:pPr>
            <a:r>
              <a:rPr lang="en-US" sz="2400" b="1" dirty="0">
                <a:solidFill>
                  <a:srgbClr val="0070C0"/>
                </a:solidFill>
              </a:rPr>
              <a:t>The Human Genome: Each gene consists of a set of </a:t>
            </a:r>
            <a:r>
              <a:rPr lang="en-US" sz="2400" b="1" dirty="0" err="1" smtClean="0">
                <a:solidFill>
                  <a:srgbClr val="0070C0"/>
                </a:solidFill>
              </a:rPr>
              <a:t>Deoxyribo</a:t>
            </a:r>
            <a:r>
              <a:rPr lang="en-US" sz="2400" b="1" dirty="0" smtClean="0">
                <a:solidFill>
                  <a:srgbClr val="0070C0"/>
                </a:solidFill>
              </a:rPr>
              <a:t> Nucleic Acid </a:t>
            </a:r>
            <a:r>
              <a:rPr lang="en-US" sz="2400" b="1" dirty="0">
                <a:solidFill>
                  <a:srgbClr val="0070C0"/>
                </a:solidFill>
              </a:rPr>
              <a:t>sequences</a:t>
            </a:r>
          </a:p>
          <a:p>
            <a:pPr marL="812800" indent="-812800">
              <a:spcBef>
                <a:spcPts val="1200"/>
              </a:spcBef>
              <a:buFont typeface="Arial" charset="0"/>
              <a:buChar char="•"/>
            </a:pPr>
            <a:r>
              <a:rPr lang="en-US" sz="2400" b="1" dirty="0">
                <a:solidFill>
                  <a:srgbClr val="0070C0"/>
                </a:solidFill>
              </a:rPr>
              <a:t>Vast majority of our genes are identical, non-identical ones influence variation among people in physical and also some psychological characteristics</a:t>
            </a:r>
          </a:p>
        </p:txBody>
      </p:sp>
    </p:spTree>
  </p:cSld>
  <p:clrMapOvr>
    <a:masterClrMapping/>
  </p:clrMapOvr>
  <p:transition spd="slow">
    <p:push/>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ChangeArrowheads="1"/>
          </p:cNvSpPr>
          <p:nvPr/>
        </p:nvSpPr>
        <p:spPr bwMode="auto">
          <a:xfrm>
            <a:off x="304800" y="609600"/>
            <a:ext cx="8534400" cy="990600"/>
          </a:xfrm>
          <a:prstGeom prst="rect">
            <a:avLst/>
          </a:prstGeom>
          <a:noFill/>
          <a:ln w="9525">
            <a:noFill/>
            <a:miter lim="800000"/>
            <a:headEnd/>
            <a:tailEnd/>
          </a:ln>
        </p:spPr>
        <p:txBody>
          <a:bodyPr anchor="ctr"/>
          <a:lstStyle/>
          <a:p>
            <a:pPr algn="ctr"/>
            <a:r>
              <a:rPr lang="en-US" sz="3200" b="1" dirty="0" smtClean="0">
                <a:solidFill>
                  <a:srgbClr val="FF33CC"/>
                </a:solidFill>
              </a:rPr>
              <a:t>2.2.1.	Heredity </a:t>
            </a:r>
            <a:endParaRPr lang="en-US" sz="3200" b="1" dirty="0">
              <a:solidFill>
                <a:srgbClr val="FF33CC"/>
              </a:solidFill>
            </a:endParaRPr>
          </a:p>
        </p:txBody>
      </p:sp>
      <p:sp>
        <p:nvSpPr>
          <p:cNvPr id="4" name="Date Placeholder 3"/>
          <p:cNvSpPr>
            <a:spLocks noGrp="1"/>
          </p:cNvSpPr>
          <p:nvPr>
            <p:ph type="dt" sz="quarter" idx="10"/>
          </p:nvPr>
        </p:nvSpPr>
        <p:spPr/>
        <p:txBody>
          <a:bodyPr/>
          <a:lstStyle/>
          <a:p>
            <a:pPr>
              <a:defRPr/>
            </a:pPr>
            <a:fld id="{FCD9C576-3908-4195-8DC0-091CA7F4633D}" type="datetime9">
              <a:rPr lang="en-IN"/>
              <a:pPr>
                <a:defRPr/>
              </a:pPr>
              <a:t>23-07-2018 21:40:50</a:t>
            </a:fld>
            <a:endParaRPr lang="en-US"/>
          </a:p>
        </p:txBody>
      </p:sp>
      <p:sp>
        <p:nvSpPr>
          <p:cNvPr id="5" name="Slide Number Placeholder 4"/>
          <p:cNvSpPr>
            <a:spLocks noGrp="1"/>
          </p:cNvSpPr>
          <p:nvPr>
            <p:ph type="sldNum" sz="quarter" idx="12"/>
          </p:nvPr>
        </p:nvSpPr>
        <p:spPr/>
        <p:txBody>
          <a:bodyPr/>
          <a:lstStyle/>
          <a:p>
            <a:pPr>
              <a:defRPr/>
            </a:pPr>
            <a:fld id="{6165C8ED-B855-4460-B742-351E5117EA5F}" type="slidenum">
              <a:rPr lang="en-US" smtClean="0"/>
              <a:pPr>
                <a:defRPr/>
              </a:pPr>
              <a:t>10</a:t>
            </a:fld>
            <a:endParaRPr lang="en-US"/>
          </a:p>
        </p:txBody>
      </p:sp>
      <p:sp>
        <p:nvSpPr>
          <p:cNvPr id="6" name="Footer Placeholder 5"/>
          <p:cNvSpPr>
            <a:spLocks noGrp="1"/>
          </p:cNvSpPr>
          <p:nvPr>
            <p:ph type="ftr" sz="quarter" idx="11"/>
          </p:nvPr>
        </p:nvSpPr>
        <p:spPr/>
        <p:txBody>
          <a:bodyPr/>
          <a:lstStyle/>
          <a:p>
            <a:pPr algn="ctr">
              <a:defRPr/>
            </a:pPr>
            <a:r>
              <a:rPr lang="en-US"/>
              <a:t>Psychology for Social Workers</a:t>
            </a:r>
          </a:p>
        </p:txBody>
      </p:sp>
      <p:sp>
        <p:nvSpPr>
          <p:cNvPr id="10246" name="Rectangle 3"/>
          <p:cNvSpPr>
            <a:spLocks noChangeArrowheads="1"/>
          </p:cNvSpPr>
          <p:nvPr/>
        </p:nvSpPr>
        <p:spPr bwMode="auto">
          <a:xfrm>
            <a:off x="0" y="1447800"/>
            <a:ext cx="8763000" cy="4953000"/>
          </a:xfrm>
          <a:prstGeom prst="rect">
            <a:avLst/>
          </a:prstGeom>
          <a:noFill/>
          <a:ln w="9525">
            <a:noFill/>
            <a:miter lim="800000"/>
            <a:headEnd/>
            <a:tailEnd/>
          </a:ln>
        </p:spPr>
        <p:txBody>
          <a:bodyPr/>
          <a:lstStyle/>
          <a:p>
            <a:pPr marL="812800" indent="-812800">
              <a:spcBef>
                <a:spcPts val="1200"/>
              </a:spcBef>
              <a:buFont typeface="Arial" charset="0"/>
              <a:buChar char="•"/>
            </a:pPr>
            <a:r>
              <a:rPr lang="en-US" sz="2400" b="1">
                <a:solidFill>
                  <a:srgbClr val="0070C0"/>
                </a:solidFill>
              </a:rPr>
              <a:t>Charles Darwin proposed a theory of evolution in 1859. Darwin believed in a mix of blending inheritance and the inheritance of acquired characteristics. </a:t>
            </a:r>
          </a:p>
          <a:p>
            <a:pPr marL="812800" indent="-812800">
              <a:spcBef>
                <a:spcPts val="1200"/>
              </a:spcBef>
              <a:buFont typeface="Arial" charset="0"/>
              <a:buChar char="•"/>
            </a:pPr>
            <a:r>
              <a:rPr lang="en-US" sz="2400" b="1">
                <a:solidFill>
                  <a:srgbClr val="0070C0"/>
                </a:solidFill>
              </a:rPr>
              <a:t>Francis Galton, who laid the framework for the biometric school of heredity rejected the aspects of Darwin's pangenesis model which relied on acquired characteristics </a:t>
            </a:r>
          </a:p>
          <a:p>
            <a:pPr marL="812800" indent="-812800">
              <a:spcBef>
                <a:spcPts val="1200"/>
              </a:spcBef>
              <a:buFont typeface="Arial" charset="0"/>
              <a:buChar char="•"/>
            </a:pPr>
            <a:r>
              <a:rPr lang="en-US" sz="2400" b="1">
                <a:solidFill>
                  <a:srgbClr val="0070C0"/>
                </a:solidFill>
              </a:rPr>
              <a:t>The idea of particulate inheritance of genes can be attributed to the Austrian monk Gregor Mendel who published on pea plants in 1865</a:t>
            </a:r>
          </a:p>
        </p:txBody>
      </p:sp>
    </p:spTree>
  </p:cSld>
  <p:clrMapOvr>
    <a:masterClrMapping/>
  </p:clrMapOvr>
  <p:transition spd="slow">
    <p:push/>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ChangeArrowheads="1"/>
          </p:cNvSpPr>
          <p:nvPr/>
        </p:nvSpPr>
        <p:spPr bwMode="auto">
          <a:xfrm>
            <a:off x="304800" y="609600"/>
            <a:ext cx="8534400" cy="990600"/>
          </a:xfrm>
          <a:prstGeom prst="rect">
            <a:avLst/>
          </a:prstGeom>
          <a:noFill/>
          <a:ln w="9525">
            <a:noFill/>
            <a:miter lim="800000"/>
            <a:headEnd/>
            <a:tailEnd/>
          </a:ln>
        </p:spPr>
        <p:txBody>
          <a:bodyPr anchor="ctr"/>
          <a:lstStyle/>
          <a:p>
            <a:pPr algn="ctr"/>
            <a:r>
              <a:rPr lang="en-US" sz="3200" b="1" dirty="0" smtClean="0">
                <a:solidFill>
                  <a:srgbClr val="FF33CC"/>
                </a:solidFill>
              </a:rPr>
              <a:t>2.2.1.	Heredity </a:t>
            </a:r>
            <a:endParaRPr lang="en-US" sz="3200" b="1" dirty="0">
              <a:solidFill>
                <a:srgbClr val="FF33CC"/>
              </a:solidFill>
            </a:endParaRPr>
          </a:p>
        </p:txBody>
      </p:sp>
      <p:sp>
        <p:nvSpPr>
          <p:cNvPr id="4" name="Date Placeholder 3"/>
          <p:cNvSpPr>
            <a:spLocks noGrp="1"/>
          </p:cNvSpPr>
          <p:nvPr>
            <p:ph type="dt" sz="quarter" idx="10"/>
          </p:nvPr>
        </p:nvSpPr>
        <p:spPr/>
        <p:txBody>
          <a:bodyPr/>
          <a:lstStyle/>
          <a:p>
            <a:pPr>
              <a:defRPr/>
            </a:pPr>
            <a:fld id="{B8F36835-75CF-48C3-8415-905FC3EC0758}" type="datetime9">
              <a:rPr lang="en-IN"/>
              <a:pPr>
                <a:defRPr/>
              </a:pPr>
              <a:t>23-07-2018 21:40:50</a:t>
            </a:fld>
            <a:endParaRPr lang="en-US"/>
          </a:p>
        </p:txBody>
      </p:sp>
      <p:sp>
        <p:nvSpPr>
          <p:cNvPr id="5" name="Slide Number Placeholder 4"/>
          <p:cNvSpPr>
            <a:spLocks noGrp="1"/>
          </p:cNvSpPr>
          <p:nvPr>
            <p:ph type="sldNum" sz="quarter" idx="12"/>
          </p:nvPr>
        </p:nvSpPr>
        <p:spPr/>
        <p:txBody>
          <a:bodyPr/>
          <a:lstStyle/>
          <a:p>
            <a:pPr>
              <a:defRPr/>
            </a:pPr>
            <a:fld id="{32F0C548-866E-47B2-B844-35D74EDD2288}" type="slidenum">
              <a:rPr lang="en-US" smtClean="0"/>
              <a:pPr>
                <a:defRPr/>
              </a:pPr>
              <a:t>11</a:t>
            </a:fld>
            <a:endParaRPr lang="en-US"/>
          </a:p>
        </p:txBody>
      </p:sp>
      <p:sp>
        <p:nvSpPr>
          <p:cNvPr id="6" name="Footer Placeholder 5"/>
          <p:cNvSpPr>
            <a:spLocks noGrp="1"/>
          </p:cNvSpPr>
          <p:nvPr>
            <p:ph type="ftr" sz="quarter" idx="11"/>
          </p:nvPr>
        </p:nvSpPr>
        <p:spPr/>
        <p:txBody>
          <a:bodyPr/>
          <a:lstStyle/>
          <a:p>
            <a:pPr algn="ctr">
              <a:defRPr/>
            </a:pPr>
            <a:r>
              <a:rPr lang="en-US"/>
              <a:t>Psychology for Social Workers</a:t>
            </a:r>
          </a:p>
        </p:txBody>
      </p:sp>
      <p:sp>
        <p:nvSpPr>
          <p:cNvPr id="11270" name="Rectangle 3"/>
          <p:cNvSpPr>
            <a:spLocks noChangeArrowheads="1"/>
          </p:cNvSpPr>
          <p:nvPr/>
        </p:nvSpPr>
        <p:spPr bwMode="auto">
          <a:xfrm>
            <a:off x="0" y="1447800"/>
            <a:ext cx="8763000" cy="4953000"/>
          </a:xfrm>
          <a:prstGeom prst="rect">
            <a:avLst/>
          </a:prstGeom>
          <a:noFill/>
          <a:ln w="9525">
            <a:noFill/>
            <a:miter lim="800000"/>
            <a:headEnd/>
            <a:tailEnd/>
          </a:ln>
        </p:spPr>
        <p:txBody>
          <a:bodyPr/>
          <a:lstStyle/>
          <a:p>
            <a:pPr marL="812800" indent="-812800">
              <a:spcBef>
                <a:spcPts val="1200"/>
              </a:spcBef>
              <a:buFont typeface="Arial" charset="0"/>
              <a:buChar char="•"/>
            </a:pPr>
            <a:r>
              <a:rPr lang="en-US" sz="2400" b="1">
                <a:solidFill>
                  <a:srgbClr val="0070C0"/>
                </a:solidFill>
              </a:rPr>
              <a:t>The law of segregation (Mendel's first law) states that in the process of the formation of the gametes the pairs separate, one going to each gamete, and that </a:t>
            </a:r>
            <a:r>
              <a:rPr lang="en-US" sz="2400" b="1">
                <a:solidFill>
                  <a:srgbClr val="FF0000"/>
                </a:solidFill>
              </a:rPr>
              <a:t>each gene remains completely uninfluenced by the other. </a:t>
            </a:r>
          </a:p>
          <a:p>
            <a:pPr marL="812800" indent="-812800">
              <a:spcBef>
                <a:spcPts val="1200"/>
              </a:spcBef>
              <a:buFont typeface="Arial" charset="0"/>
              <a:buChar char="•"/>
            </a:pPr>
            <a:r>
              <a:rPr lang="en-US" sz="2400" b="1">
                <a:solidFill>
                  <a:srgbClr val="0070C0"/>
                </a:solidFill>
              </a:rPr>
              <a:t>The law of independent assortment (Mendel's second law) states that characteristics are </a:t>
            </a:r>
            <a:r>
              <a:rPr lang="en-US" sz="2400" b="1">
                <a:solidFill>
                  <a:srgbClr val="FF0000"/>
                </a:solidFill>
              </a:rPr>
              <a:t>inherited independently of each other;</a:t>
            </a:r>
            <a:r>
              <a:rPr lang="en-US" sz="2400" b="1">
                <a:solidFill>
                  <a:srgbClr val="0070C0"/>
                </a:solidFill>
              </a:rPr>
              <a:t> e.g., the dominant trait of yellow seed color in pea plants can </a:t>
            </a:r>
            <a:r>
              <a:rPr lang="en-US" sz="2400" b="1">
                <a:solidFill>
                  <a:srgbClr val="FF0000"/>
                </a:solidFill>
              </a:rPr>
              <a:t>appear in combination with either the dominant trait of plant tallness or the recessive trait of dwarfness</a:t>
            </a:r>
            <a:r>
              <a:rPr lang="en-US" sz="2400" b="1">
                <a:solidFill>
                  <a:srgbClr val="0070C0"/>
                </a:solidFill>
              </a:rPr>
              <a:t>.</a:t>
            </a:r>
          </a:p>
        </p:txBody>
      </p:sp>
    </p:spTree>
  </p:cSld>
  <p:clrMapOvr>
    <a:masterClrMapping/>
  </p:clrMapOvr>
  <p:transition spd="slow">
    <p:push/>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ChangeArrowheads="1"/>
          </p:cNvSpPr>
          <p:nvPr/>
        </p:nvSpPr>
        <p:spPr bwMode="auto">
          <a:xfrm>
            <a:off x="304800" y="609600"/>
            <a:ext cx="8534400" cy="990600"/>
          </a:xfrm>
          <a:prstGeom prst="rect">
            <a:avLst/>
          </a:prstGeom>
          <a:noFill/>
          <a:ln w="9525">
            <a:noFill/>
            <a:miter lim="800000"/>
            <a:headEnd/>
            <a:tailEnd/>
          </a:ln>
        </p:spPr>
        <p:txBody>
          <a:bodyPr anchor="ctr"/>
          <a:lstStyle/>
          <a:p>
            <a:pPr algn="ctr"/>
            <a:r>
              <a:rPr lang="en-US" sz="3200" b="1" dirty="0" smtClean="0">
                <a:solidFill>
                  <a:srgbClr val="FF33CC"/>
                </a:solidFill>
              </a:rPr>
              <a:t>2.2.1.	Heredity </a:t>
            </a:r>
            <a:endParaRPr lang="en-US" sz="3200" b="1" dirty="0">
              <a:solidFill>
                <a:srgbClr val="FF33CC"/>
              </a:solidFill>
            </a:endParaRPr>
          </a:p>
        </p:txBody>
      </p:sp>
      <p:sp>
        <p:nvSpPr>
          <p:cNvPr id="4" name="Date Placeholder 3"/>
          <p:cNvSpPr>
            <a:spLocks noGrp="1"/>
          </p:cNvSpPr>
          <p:nvPr>
            <p:ph type="dt" sz="quarter" idx="10"/>
          </p:nvPr>
        </p:nvSpPr>
        <p:spPr/>
        <p:txBody>
          <a:bodyPr/>
          <a:lstStyle/>
          <a:p>
            <a:pPr>
              <a:defRPr/>
            </a:pPr>
            <a:fld id="{210EE215-6C0F-4301-8207-C6E2378A74E4}" type="datetime9">
              <a:rPr lang="en-IN"/>
              <a:pPr>
                <a:defRPr/>
              </a:pPr>
              <a:t>23-07-2018 21:40:50</a:t>
            </a:fld>
            <a:endParaRPr lang="en-US"/>
          </a:p>
        </p:txBody>
      </p:sp>
      <p:sp>
        <p:nvSpPr>
          <p:cNvPr id="5" name="Slide Number Placeholder 4"/>
          <p:cNvSpPr>
            <a:spLocks noGrp="1"/>
          </p:cNvSpPr>
          <p:nvPr>
            <p:ph type="sldNum" sz="quarter" idx="12"/>
          </p:nvPr>
        </p:nvSpPr>
        <p:spPr/>
        <p:txBody>
          <a:bodyPr/>
          <a:lstStyle/>
          <a:p>
            <a:pPr>
              <a:defRPr/>
            </a:pPr>
            <a:fld id="{0D02C568-F5EC-4BA7-B553-FF7F4D1A5DB1}" type="slidenum">
              <a:rPr lang="en-US" smtClean="0"/>
              <a:pPr>
                <a:defRPr/>
              </a:pPr>
              <a:t>12</a:t>
            </a:fld>
            <a:endParaRPr lang="en-US"/>
          </a:p>
        </p:txBody>
      </p:sp>
      <p:sp>
        <p:nvSpPr>
          <p:cNvPr id="6" name="Footer Placeholder 5"/>
          <p:cNvSpPr>
            <a:spLocks noGrp="1"/>
          </p:cNvSpPr>
          <p:nvPr>
            <p:ph type="ftr" sz="quarter" idx="11"/>
          </p:nvPr>
        </p:nvSpPr>
        <p:spPr/>
        <p:txBody>
          <a:bodyPr/>
          <a:lstStyle/>
          <a:p>
            <a:pPr algn="ctr">
              <a:defRPr/>
            </a:pPr>
            <a:r>
              <a:rPr lang="en-US"/>
              <a:t>Psychology for Social Workers</a:t>
            </a:r>
          </a:p>
        </p:txBody>
      </p:sp>
      <p:sp>
        <p:nvSpPr>
          <p:cNvPr id="12294" name="Rectangle 3"/>
          <p:cNvSpPr>
            <a:spLocks noChangeArrowheads="1"/>
          </p:cNvSpPr>
          <p:nvPr/>
        </p:nvSpPr>
        <p:spPr bwMode="auto">
          <a:xfrm>
            <a:off x="0" y="1447800"/>
            <a:ext cx="8763000" cy="4953000"/>
          </a:xfrm>
          <a:prstGeom prst="rect">
            <a:avLst/>
          </a:prstGeom>
          <a:noFill/>
          <a:ln w="9525">
            <a:noFill/>
            <a:miter lim="800000"/>
            <a:headEnd/>
            <a:tailEnd/>
          </a:ln>
        </p:spPr>
        <p:txBody>
          <a:bodyPr/>
          <a:lstStyle/>
          <a:p>
            <a:pPr marL="812800" indent="-812800">
              <a:spcBef>
                <a:spcPts val="1200"/>
              </a:spcBef>
              <a:buFont typeface="Arial" charset="0"/>
              <a:buChar char="•"/>
            </a:pPr>
            <a:r>
              <a:rPr lang="en-US" sz="2400" b="1">
                <a:solidFill>
                  <a:srgbClr val="0070C0"/>
                </a:solidFill>
              </a:rPr>
              <a:t>Mendel found that when a pure strain of peas bearing one form of a gene (that is, a strain in which both members of the gene pair being studied are the same), inbred for many generations, was crossed with a pure strain carrying an alternative form of the gene, one of these forms consistently prevailed over the other in determining the visible characteristics of the offspring; he therefore termed the two forms dominant and recessive, and called the phenomenon itself </a:t>
            </a:r>
            <a:r>
              <a:rPr lang="en-US" sz="2400" b="1">
                <a:solidFill>
                  <a:srgbClr val="FF0000"/>
                </a:solidFill>
              </a:rPr>
              <a:t>the law of dominance. </a:t>
            </a:r>
          </a:p>
        </p:txBody>
      </p:sp>
    </p:spTree>
  </p:cSld>
  <p:clrMapOvr>
    <a:masterClrMapping/>
  </p:clrMapOvr>
  <p:transition spd="slow">
    <p:push/>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ChangeArrowheads="1"/>
          </p:cNvSpPr>
          <p:nvPr/>
        </p:nvSpPr>
        <p:spPr bwMode="auto">
          <a:xfrm>
            <a:off x="0" y="304800"/>
            <a:ext cx="9144000" cy="990600"/>
          </a:xfrm>
          <a:prstGeom prst="rect">
            <a:avLst/>
          </a:prstGeom>
          <a:noFill/>
          <a:ln w="9525">
            <a:noFill/>
            <a:miter lim="800000"/>
            <a:headEnd/>
            <a:tailEnd/>
          </a:ln>
        </p:spPr>
        <p:txBody>
          <a:bodyPr anchor="ctr"/>
          <a:lstStyle/>
          <a:p>
            <a:pPr algn="ctr"/>
            <a:r>
              <a:rPr lang="en-US" sz="3200" b="1" dirty="0" smtClean="0">
                <a:solidFill>
                  <a:srgbClr val="FF33CC"/>
                </a:solidFill>
              </a:rPr>
              <a:t>2.2.1.	Heredity </a:t>
            </a:r>
            <a:endParaRPr lang="en-US" sz="3200" b="1" dirty="0">
              <a:solidFill>
                <a:srgbClr val="FF33CC"/>
              </a:solidFill>
            </a:endParaRPr>
          </a:p>
        </p:txBody>
      </p:sp>
      <p:sp>
        <p:nvSpPr>
          <p:cNvPr id="4" name="Date Placeholder 3"/>
          <p:cNvSpPr>
            <a:spLocks noGrp="1"/>
          </p:cNvSpPr>
          <p:nvPr>
            <p:ph type="dt" sz="quarter" idx="10"/>
          </p:nvPr>
        </p:nvSpPr>
        <p:spPr/>
        <p:txBody>
          <a:bodyPr/>
          <a:lstStyle/>
          <a:p>
            <a:pPr>
              <a:defRPr/>
            </a:pPr>
            <a:fld id="{AEC627ED-B330-4BAC-A3B8-6D562F624378}" type="datetime9">
              <a:rPr lang="en-IN"/>
              <a:pPr>
                <a:defRPr/>
              </a:pPr>
              <a:t>23-07-2018 21:40:50</a:t>
            </a:fld>
            <a:endParaRPr lang="en-US"/>
          </a:p>
        </p:txBody>
      </p:sp>
      <p:sp>
        <p:nvSpPr>
          <p:cNvPr id="5" name="Slide Number Placeholder 4"/>
          <p:cNvSpPr>
            <a:spLocks noGrp="1"/>
          </p:cNvSpPr>
          <p:nvPr>
            <p:ph type="sldNum" sz="quarter" idx="12"/>
          </p:nvPr>
        </p:nvSpPr>
        <p:spPr/>
        <p:txBody>
          <a:bodyPr/>
          <a:lstStyle/>
          <a:p>
            <a:pPr>
              <a:defRPr/>
            </a:pPr>
            <a:fld id="{B273238E-F233-449E-872B-FF4B97516DC5}" type="slidenum">
              <a:rPr lang="en-US" smtClean="0"/>
              <a:pPr>
                <a:defRPr/>
              </a:pPr>
              <a:t>13</a:t>
            </a:fld>
            <a:endParaRPr lang="en-US"/>
          </a:p>
        </p:txBody>
      </p:sp>
      <p:sp>
        <p:nvSpPr>
          <p:cNvPr id="6" name="Footer Placeholder 5"/>
          <p:cNvSpPr>
            <a:spLocks noGrp="1"/>
          </p:cNvSpPr>
          <p:nvPr>
            <p:ph type="ftr" sz="quarter" idx="11"/>
          </p:nvPr>
        </p:nvSpPr>
        <p:spPr/>
        <p:txBody>
          <a:bodyPr/>
          <a:lstStyle/>
          <a:p>
            <a:pPr algn="ctr">
              <a:defRPr/>
            </a:pPr>
            <a:r>
              <a:rPr lang="en-US"/>
              <a:t>Psychology for Social Workers</a:t>
            </a:r>
          </a:p>
        </p:txBody>
      </p:sp>
      <p:sp>
        <p:nvSpPr>
          <p:cNvPr id="13318" name="Rectangle 3"/>
          <p:cNvSpPr>
            <a:spLocks noChangeArrowheads="1"/>
          </p:cNvSpPr>
          <p:nvPr/>
        </p:nvSpPr>
        <p:spPr bwMode="auto">
          <a:xfrm>
            <a:off x="0" y="1295400"/>
            <a:ext cx="9144000" cy="4953000"/>
          </a:xfrm>
          <a:prstGeom prst="rect">
            <a:avLst/>
          </a:prstGeom>
          <a:noFill/>
          <a:ln w="9525">
            <a:noFill/>
            <a:miter lim="800000"/>
            <a:headEnd/>
            <a:tailEnd/>
          </a:ln>
        </p:spPr>
        <p:txBody>
          <a:bodyPr/>
          <a:lstStyle/>
          <a:p>
            <a:pPr marL="812800" indent="-812800">
              <a:spcBef>
                <a:spcPts val="1200"/>
              </a:spcBef>
              <a:buFont typeface="Arial" charset="0"/>
              <a:buChar char="•"/>
            </a:pPr>
            <a:r>
              <a:rPr lang="en-US" sz="2400" b="1" dirty="0">
                <a:solidFill>
                  <a:srgbClr val="0070C0"/>
                </a:solidFill>
              </a:rPr>
              <a:t>Height, body structure, </a:t>
            </a:r>
            <a:r>
              <a:rPr lang="en-US" sz="2400" b="1" dirty="0" err="1">
                <a:solidFill>
                  <a:srgbClr val="0070C0"/>
                </a:solidFill>
              </a:rPr>
              <a:t>colour</a:t>
            </a:r>
            <a:r>
              <a:rPr lang="en-US" sz="2400" b="1" dirty="0">
                <a:solidFill>
                  <a:srgbClr val="0070C0"/>
                </a:solidFill>
              </a:rPr>
              <a:t> of skin, hair and eyes, </a:t>
            </a:r>
            <a:r>
              <a:rPr lang="en-US" sz="2400" b="1" dirty="0" err="1">
                <a:solidFill>
                  <a:srgbClr val="0070C0"/>
                </a:solidFill>
              </a:rPr>
              <a:t>colour</a:t>
            </a:r>
            <a:r>
              <a:rPr lang="en-US" sz="2400" b="1" dirty="0">
                <a:solidFill>
                  <a:srgbClr val="0070C0"/>
                </a:solidFill>
              </a:rPr>
              <a:t> blindness, </a:t>
            </a:r>
          </a:p>
          <a:p>
            <a:pPr marL="812800" indent="-812800">
              <a:spcBef>
                <a:spcPts val="1200"/>
              </a:spcBef>
              <a:buFont typeface="Arial" charset="0"/>
              <a:buChar char="•"/>
            </a:pPr>
            <a:r>
              <a:rPr lang="en-US" sz="2400" b="1" dirty="0">
                <a:solidFill>
                  <a:srgbClr val="0070C0"/>
                </a:solidFill>
              </a:rPr>
              <a:t>HIV</a:t>
            </a:r>
          </a:p>
          <a:p>
            <a:pPr marL="812800" indent="-812800">
              <a:spcBef>
                <a:spcPts val="1200"/>
              </a:spcBef>
              <a:buFont typeface="Arial" charset="0"/>
              <a:buChar char="•"/>
            </a:pPr>
            <a:r>
              <a:rPr lang="en-US" sz="2400" b="1" dirty="0">
                <a:solidFill>
                  <a:srgbClr val="0070C0"/>
                </a:solidFill>
              </a:rPr>
              <a:t>Intelligence (arithmetic and linguistic), aesthetics (music, arts, crafts and sports), susceptibility to illness (AIDS, asthma, depression and psychoses like schizophrenia) and temperament (</a:t>
            </a:r>
            <a:r>
              <a:rPr lang="en-US" sz="2400" b="1" dirty="0">
                <a:solidFill>
                  <a:srgbClr val="FF0000"/>
                </a:solidFill>
              </a:rPr>
              <a:t>partially</a:t>
            </a:r>
            <a:r>
              <a:rPr lang="en-US" sz="2400" b="1" dirty="0">
                <a:solidFill>
                  <a:srgbClr val="0070C0"/>
                </a:solidFill>
              </a:rPr>
              <a:t>)</a:t>
            </a:r>
          </a:p>
          <a:p>
            <a:pPr marL="812800" indent="-812800">
              <a:spcBef>
                <a:spcPts val="1200"/>
              </a:spcBef>
              <a:buFont typeface="Arial" charset="0"/>
              <a:buChar char="•"/>
            </a:pPr>
            <a:r>
              <a:rPr lang="en-US" sz="2400" b="1" dirty="0">
                <a:solidFill>
                  <a:srgbClr val="0070C0"/>
                </a:solidFill>
              </a:rPr>
              <a:t>Certain human characteristics are genetic, but not hereditary: gender (male </a:t>
            </a:r>
            <a:r>
              <a:rPr lang="en-US" sz="2400" b="1" dirty="0" smtClean="0">
                <a:solidFill>
                  <a:srgbClr val="0070C0"/>
                </a:solidFill>
              </a:rPr>
              <a:t>or </a:t>
            </a:r>
            <a:r>
              <a:rPr lang="en-US" sz="2400" b="1" dirty="0">
                <a:solidFill>
                  <a:srgbClr val="0070C0"/>
                </a:solidFill>
              </a:rPr>
              <a:t>female), mental retardation, corollary abnormalities, mono zygotic twins, physical disabilities (physical, visual, hearing or speech impairment and cerebral palsy) and several other physical disorders</a:t>
            </a:r>
          </a:p>
        </p:txBody>
      </p:sp>
    </p:spTree>
  </p:cSld>
  <p:clrMapOvr>
    <a:masterClrMapping/>
  </p:clrMapOvr>
  <p:transition spd="slow">
    <p:push/>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ChangeArrowheads="1"/>
          </p:cNvSpPr>
          <p:nvPr/>
        </p:nvSpPr>
        <p:spPr bwMode="auto">
          <a:xfrm>
            <a:off x="0" y="457200"/>
            <a:ext cx="9144000" cy="533400"/>
          </a:xfrm>
          <a:prstGeom prst="rect">
            <a:avLst/>
          </a:prstGeom>
          <a:noFill/>
          <a:ln w="9525">
            <a:noFill/>
            <a:miter lim="800000"/>
            <a:headEnd/>
            <a:tailEnd/>
          </a:ln>
        </p:spPr>
        <p:txBody>
          <a:bodyPr anchor="ctr"/>
          <a:lstStyle/>
          <a:p>
            <a:pPr algn="ctr"/>
            <a:r>
              <a:rPr lang="en-US" sz="2800" b="1" dirty="0" smtClean="0">
                <a:solidFill>
                  <a:srgbClr val="FF33CC"/>
                </a:solidFill>
              </a:rPr>
              <a:t>2.2.1.	Heredity </a:t>
            </a:r>
            <a:endParaRPr lang="en-US" sz="2800" b="1" dirty="0">
              <a:solidFill>
                <a:srgbClr val="FF33CC"/>
              </a:solidFill>
            </a:endParaRPr>
          </a:p>
        </p:txBody>
      </p:sp>
      <p:sp>
        <p:nvSpPr>
          <p:cNvPr id="4" name="Date Placeholder 3"/>
          <p:cNvSpPr>
            <a:spLocks noGrp="1"/>
          </p:cNvSpPr>
          <p:nvPr>
            <p:ph type="dt" sz="quarter" idx="10"/>
          </p:nvPr>
        </p:nvSpPr>
        <p:spPr/>
        <p:txBody>
          <a:bodyPr/>
          <a:lstStyle/>
          <a:p>
            <a:pPr>
              <a:defRPr/>
            </a:pPr>
            <a:fld id="{8079535E-55F2-4BBB-99D1-90E07153C0A1}" type="datetime9">
              <a:rPr lang="en-IN"/>
              <a:pPr>
                <a:defRPr/>
              </a:pPr>
              <a:t>23-07-2018 21:40:50</a:t>
            </a:fld>
            <a:endParaRPr lang="en-US"/>
          </a:p>
        </p:txBody>
      </p:sp>
      <p:sp>
        <p:nvSpPr>
          <p:cNvPr id="5" name="Slide Number Placeholder 4"/>
          <p:cNvSpPr>
            <a:spLocks noGrp="1"/>
          </p:cNvSpPr>
          <p:nvPr>
            <p:ph type="sldNum" sz="quarter" idx="12"/>
          </p:nvPr>
        </p:nvSpPr>
        <p:spPr/>
        <p:txBody>
          <a:bodyPr/>
          <a:lstStyle/>
          <a:p>
            <a:pPr>
              <a:defRPr/>
            </a:pPr>
            <a:fld id="{C2AA26FD-87C9-4BE0-BB57-E86E8BD95488}" type="slidenum">
              <a:rPr lang="en-US" smtClean="0"/>
              <a:pPr>
                <a:defRPr/>
              </a:pPr>
              <a:t>14</a:t>
            </a:fld>
            <a:endParaRPr lang="en-US"/>
          </a:p>
        </p:txBody>
      </p:sp>
      <p:sp>
        <p:nvSpPr>
          <p:cNvPr id="6" name="Footer Placeholder 5"/>
          <p:cNvSpPr>
            <a:spLocks noGrp="1"/>
          </p:cNvSpPr>
          <p:nvPr>
            <p:ph type="ftr" sz="quarter" idx="11"/>
          </p:nvPr>
        </p:nvSpPr>
        <p:spPr/>
        <p:txBody>
          <a:bodyPr/>
          <a:lstStyle/>
          <a:p>
            <a:pPr algn="ctr">
              <a:defRPr/>
            </a:pPr>
            <a:r>
              <a:rPr lang="en-US"/>
              <a:t>Psychology for Social Workers</a:t>
            </a:r>
          </a:p>
        </p:txBody>
      </p:sp>
      <p:sp>
        <p:nvSpPr>
          <p:cNvPr id="14342" name="Rectangle 3"/>
          <p:cNvSpPr>
            <a:spLocks noChangeArrowheads="1"/>
          </p:cNvSpPr>
          <p:nvPr/>
        </p:nvSpPr>
        <p:spPr bwMode="auto">
          <a:xfrm>
            <a:off x="457200" y="1066800"/>
            <a:ext cx="8305800" cy="4724400"/>
          </a:xfrm>
          <a:prstGeom prst="rect">
            <a:avLst/>
          </a:prstGeom>
          <a:noFill/>
          <a:ln w="9525">
            <a:noFill/>
            <a:miter lim="800000"/>
            <a:headEnd/>
            <a:tailEnd/>
          </a:ln>
        </p:spPr>
        <p:txBody>
          <a:bodyPr/>
          <a:lstStyle/>
          <a:p>
            <a:pPr marL="812800" indent="-812800">
              <a:spcBef>
                <a:spcPts val="1200"/>
              </a:spcBef>
              <a:buFont typeface="Arial" charset="0"/>
              <a:buChar char="•"/>
            </a:pPr>
            <a:r>
              <a:rPr lang="en-US" sz="2400" b="1" dirty="0">
                <a:solidFill>
                  <a:srgbClr val="0070C0"/>
                </a:solidFill>
              </a:rPr>
              <a:t>Studies on extraversion and neuroticism show moderate genetic influence</a:t>
            </a:r>
          </a:p>
          <a:p>
            <a:pPr marL="812800" indent="-812800">
              <a:spcBef>
                <a:spcPts val="1200"/>
              </a:spcBef>
              <a:buFont typeface="Arial" charset="0"/>
              <a:buChar char="•"/>
            </a:pPr>
            <a:r>
              <a:rPr lang="en-US" sz="2400" b="1" dirty="0">
                <a:solidFill>
                  <a:srgbClr val="0070C0"/>
                </a:solidFill>
              </a:rPr>
              <a:t>Similarly emotionality (intensity and type), sociability and activity level (intensity and tempo) have also some degree of genetic influence</a:t>
            </a:r>
          </a:p>
          <a:p>
            <a:pPr marL="812800" indent="-812800">
              <a:spcBef>
                <a:spcPts val="1200"/>
              </a:spcBef>
              <a:buFont typeface="Arial" charset="0"/>
              <a:buChar char="•"/>
            </a:pPr>
            <a:r>
              <a:rPr lang="en-US" sz="2400" b="1" dirty="0">
                <a:solidFill>
                  <a:srgbClr val="0070C0"/>
                </a:solidFill>
              </a:rPr>
              <a:t>Genetic component is found for shyness and empathy</a:t>
            </a:r>
          </a:p>
          <a:p>
            <a:pPr marL="812800" indent="-812800">
              <a:spcBef>
                <a:spcPts val="1200"/>
              </a:spcBef>
              <a:buFont typeface="Arial" charset="0"/>
              <a:buChar char="•"/>
            </a:pPr>
            <a:r>
              <a:rPr lang="en-US" sz="2400" b="1" dirty="0">
                <a:solidFill>
                  <a:srgbClr val="0070C0"/>
                </a:solidFill>
              </a:rPr>
              <a:t>Some genetic component for attitudes and beliefs, particularly traditionalism.</a:t>
            </a:r>
          </a:p>
          <a:p>
            <a:pPr marL="812800" indent="-812800">
              <a:spcBef>
                <a:spcPts val="1200"/>
              </a:spcBef>
              <a:buFont typeface="Arial" charset="0"/>
              <a:buChar char="•"/>
            </a:pPr>
            <a:r>
              <a:rPr lang="en-US" sz="2400" b="1" dirty="0">
                <a:solidFill>
                  <a:srgbClr val="0070C0"/>
                </a:solidFill>
              </a:rPr>
              <a:t>Aggressive and altruistic tendencies </a:t>
            </a:r>
            <a:r>
              <a:rPr lang="en-US" sz="2400" b="1" dirty="0" smtClean="0">
                <a:solidFill>
                  <a:srgbClr val="0070C0"/>
                </a:solidFill>
              </a:rPr>
              <a:t>are moderately hereditary (Mono Zygotic </a:t>
            </a:r>
            <a:r>
              <a:rPr lang="en-US" sz="2400" b="1" dirty="0">
                <a:solidFill>
                  <a:srgbClr val="0070C0"/>
                </a:solidFill>
              </a:rPr>
              <a:t>twins more similar than </a:t>
            </a:r>
            <a:r>
              <a:rPr lang="en-US" sz="2400" b="1" dirty="0" smtClean="0">
                <a:solidFill>
                  <a:srgbClr val="0070C0"/>
                </a:solidFill>
              </a:rPr>
              <a:t>Di-Zygotic twins)</a:t>
            </a:r>
            <a:endParaRPr lang="en-US" sz="2400" b="1" dirty="0">
              <a:solidFill>
                <a:srgbClr val="0070C0"/>
              </a:solidFill>
            </a:endParaRPr>
          </a:p>
        </p:txBody>
      </p:sp>
    </p:spTree>
  </p:cSld>
  <p:clrMapOvr>
    <a:masterClrMapping/>
  </p:clrMapOvr>
  <p:transition spd="slow">
    <p:push/>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ChangeArrowheads="1"/>
          </p:cNvSpPr>
          <p:nvPr/>
        </p:nvSpPr>
        <p:spPr bwMode="auto">
          <a:xfrm>
            <a:off x="0" y="533400"/>
            <a:ext cx="9144000" cy="762000"/>
          </a:xfrm>
          <a:prstGeom prst="rect">
            <a:avLst/>
          </a:prstGeom>
          <a:noFill/>
          <a:ln w="9525">
            <a:noFill/>
            <a:miter lim="800000"/>
            <a:headEnd/>
            <a:tailEnd/>
          </a:ln>
        </p:spPr>
        <p:txBody>
          <a:bodyPr anchor="ctr"/>
          <a:lstStyle/>
          <a:p>
            <a:pPr algn="ctr"/>
            <a:r>
              <a:rPr lang="en-US" sz="3200" b="1" dirty="0" smtClean="0">
                <a:solidFill>
                  <a:srgbClr val="FF33CC"/>
                </a:solidFill>
              </a:rPr>
              <a:t>2.2.1.	Heredity </a:t>
            </a:r>
            <a:endParaRPr lang="en-US" sz="3200" b="1" dirty="0">
              <a:solidFill>
                <a:srgbClr val="FF33CC"/>
              </a:solidFill>
            </a:endParaRPr>
          </a:p>
        </p:txBody>
      </p:sp>
      <p:sp>
        <p:nvSpPr>
          <p:cNvPr id="4" name="Date Placeholder 3"/>
          <p:cNvSpPr>
            <a:spLocks noGrp="1"/>
          </p:cNvSpPr>
          <p:nvPr>
            <p:ph type="dt" sz="quarter" idx="10"/>
          </p:nvPr>
        </p:nvSpPr>
        <p:spPr/>
        <p:txBody>
          <a:bodyPr/>
          <a:lstStyle/>
          <a:p>
            <a:pPr>
              <a:defRPr/>
            </a:pPr>
            <a:fld id="{2B9A88D4-E082-40FC-8DDF-FCF69244E1EB}" type="datetime9">
              <a:rPr lang="en-IN"/>
              <a:pPr>
                <a:defRPr/>
              </a:pPr>
              <a:t>23-07-2018 21:40:50</a:t>
            </a:fld>
            <a:endParaRPr lang="en-US"/>
          </a:p>
        </p:txBody>
      </p:sp>
      <p:sp>
        <p:nvSpPr>
          <p:cNvPr id="5" name="Slide Number Placeholder 4"/>
          <p:cNvSpPr>
            <a:spLocks noGrp="1"/>
          </p:cNvSpPr>
          <p:nvPr>
            <p:ph type="sldNum" sz="quarter" idx="12"/>
          </p:nvPr>
        </p:nvSpPr>
        <p:spPr/>
        <p:txBody>
          <a:bodyPr/>
          <a:lstStyle/>
          <a:p>
            <a:pPr>
              <a:defRPr/>
            </a:pPr>
            <a:fld id="{EE90F919-3B87-4455-95FC-F694BA8EB57E}" type="slidenum">
              <a:rPr lang="en-US" smtClean="0"/>
              <a:pPr>
                <a:defRPr/>
              </a:pPr>
              <a:t>15</a:t>
            </a:fld>
            <a:endParaRPr lang="en-US"/>
          </a:p>
        </p:txBody>
      </p:sp>
      <p:sp>
        <p:nvSpPr>
          <p:cNvPr id="6" name="Footer Placeholder 5"/>
          <p:cNvSpPr>
            <a:spLocks noGrp="1"/>
          </p:cNvSpPr>
          <p:nvPr>
            <p:ph type="ftr" sz="quarter" idx="11"/>
          </p:nvPr>
        </p:nvSpPr>
        <p:spPr/>
        <p:txBody>
          <a:bodyPr/>
          <a:lstStyle/>
          <a:p>
            <a:pPr algn="ctr">
              <a:defRPr/>
            </a:pPr>
            <a:r>
              <a:rPr lang="en-US"/>
              <a:t>Psychology for Social Workers</a:t>
            </a:r>
          </a:p>
        </p:txBody>
      </p:sp>
      <p:sp>
        <p:nvSpPr>
          <p:cNvPr id="15366" name="Rectangle 3"/>
          <p:cNvSpPr>
            <a:spLocks noChangeArrowheads="1"/>
          </p:cNvSpPr>
          <p:nvPr/>
        </p:nvSpPr>
        <p:spPr bwMode="auto">
          <a:xfrm>
            <a:off x="0" y="1295400"/>
            <a:ext cx="9144000" cy="4953000"/>
          </a:xfrm>
          <a:prstGeom prst="rect">
            <a:avLst/>
          </a:prstGeom>
          <a:noFill/>
          <a:ln w="9525">
            <a:noFill/>
            <a:miter lim="800000"/>
            <a:headEnd/>
            <a:tailEnd/>
          </a:ln>
        </p:spPr>
        <p:txBody>
          <a:bodyPr/>
          <a:lstStyle/>
          <a:p>
            <a:pPr marL="812800" indent="-812800">
              <a:spcBef>
                <a:spcPts val="1200"/>
              </a:spcBef>
              <a:buFont typeface="Arial" charset="0"/>
              <a:buChar char="•"/>
            </a:pPr>
            <a:r>
              <a:rPr lang="en-US" sz="2400" b="1">
                <a:solidFill>
                  <a:srgbClr val="0070C0"/>
                </a:solidFill>
              </a:rPr>
              <a:t>No genetic influence is there on character, illness like cancer, leprosy, diabetes, corollary diseases, mental retardation (genetic, but not hereditary), alcoholism, morality, religious behaviour, language (mother tongue), culture (culture is social inheritance), knowledge and social skills (leadership, management, romantic love)</a:t>
            </a:r>
          </a:p>
          <a:p>
            <a:pPr marL="812800" indent="-812800">
              <a:spcBef>
                <a:spcPts val="1200"/>
              </a:spcBef>
              <a:buFont typeface="Arial" charset="0"/>
              <a:buChar char="•"/>
            </a:pPr>
            <a:r>
              <a:rPr lang="en-US" sz="2400" b="1">
                <a:solidFill>
                  <a:srgbClr val="0070C0"/>
                </a:solidFill>
              </a:rPr>
              <a:t>Heredity is an important influence, but not near 100%, on personality</a:t>
            </a:r>
          </a:p>
          <a:p>
            <a:pPr marL="812800" indent="-812800">
              <a:spcBef>
                <a:spcPts val="1200"/>
              </a:spcBef>
              <a:buFont typeface="Arial" charset="0"/>
              <a:buChar char="•"/>
            </a:pPr>
            <a:r>
              <a:rPr lang="en-US" sz="2400" b="1">
                <a:solidFill>
                  <a:srgbClr val="0070C0"/>
                </a:solidFill>
              </a:rPr>
              <a:t>Non-genetic influences are clearly and equally important in personality</a:t>
            </a:r>
          </a:p>
          <a:p>
            <a:pPr marL="812800" indent="-812800">
              <a:spcBef>
                <a:spcPts val="1200"/>
              </a:spcBef>
              <a:buFont typeface="Arial" charset="0"/>
              <a:buChar char="•"/>
            </a:pPr>
            <a:r>
              <a:rPr lang="en-US" sz="2400" b="1">
                <a:solidFill>
                  <a:srgbClr val="0070C0"/>
                </a:solidFill>
              </a:rPr>
              <a:t>Heredity and Environment INTERACT prior to any human behaviour</a:t>
            </a:r>
          </a:p>
        </p:txBody>
      </p:sp>
    </p:spTree>
  </p:cSld>
  <p:clrMapOvr>
    <a:masterClrMapping/>
  </p:clrMapOvr>
  <p:transition spd="slow">
    <p:push/>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ChangeArrowheads="1"/>
          </p:cNvSpPr>
          <p:nvPr/>
        </p:nvSpPr>
        <p:spPr bwMode="auto">
          <a:xfrm>
            <a:off x="304800" y="609600"/>
            <a:ext cx="8534400" cy="990600"/>
          </a:xfrm>
          <a:prstGeom prst="rect">
            <a:avLst/>
          </a:prstGeom>
          <a:noFill/>
          <a:ln w="9525">
            <a:noFill/>
            <a:miter lim="800000"/>
            <a:headEnd/>
            <a:tailEnd/>
          </a:ln>
        </p:spPr>
        <p:txBody>
          <a:bodyPr anchor="ctr"/>
          <a:lstStyle/>
          <a:p>
            <a:pPr algn="ctr"/>
            <a:r>
              <a:rPr lang="en-US" sz="4000" b="1" dirty="0" smtClean="0">
                <a:solidFill>
                  <a:srgbClr val="FF33CC"/>
                </a:solidFill>
              </a:rPr>
              <a:t>2.2.2. </a:t>
            </a:r>
            <a:r>
              <a:rPr lang="en-US" sz="4000" b="1" dirty="0">
                <a:solidFill>
                  <a:srgbClr val="FF33CC"/>
                </a:solidFill>
              </a:rPr>
              <a:t>	Environment </a:t>
            </a:r>
          </a:p>
        </p:txBody>
      </p:sp>
      <p:sp>
        <p:nvSpPr>
          <p:cNvPr id="4" name="Date Placeholder 3"/>
          <p:cNvSpPr>
            <a:spLocks noGrp="1"/>
          </p:cNvSpPr>
          <p:nvPr>
            <p:ph type="dt" sz="quarter" idx="10"/>
          </p:nvPr>
        </p:nvSpPr>
        <p:spPr/>
        <p:txBody>
          <a:bodyPr/>
          <a:lstStyle/>
          <a:p>
            <a:pPr>
              <a:defRPr/>
            </a:pPr>
            <a:fld id="{C457C8D2-B00F-4AAB-801C-73C202D56934}" type="datetime9">
              <a:rPr lang="en-IN"/>
              <a:pPr>
                <a:defRPr/>
              </a:pPr>
              <a:t>23-07-2018 21:40:50</a:t>
            </a:fld>
            <a:endParaRPr lang="en-US"/>
          </a:p>
        </p:txBody>
      </p:sp>
      <p:sp>
        <p:nvSpPr>
          <p:cNvPr id="5" name="Slide Number Placeholder 4"/>
          <p:cNvSpPr>
            <a:spLocks noGrp="1"/>
          </p:cNvSpPr>
          <p:nvPr>
            <p:ph type="sldNum" sz="quarter" idx="12"/>
          </p:nvPr>
        </p:nvSpPr>
        <p:spPr/>
        <p:txBody>
          <a:bodyPr/>
          <a:lstStyle/>
          <a:p>
            <a:pPr>
              <a:defRPr/>
            </a:pPr>
            <a:fld id="{7091DD32-6466-45EE-AF77-EEB8D92975E5}" type="slidenum">
              <a:rPr lang="en-US" smtClean="0"/>
              <a:pPr>
                <a:defRPr/>
              </a:pPr>
              <a:t>16</a:t>
            </a:fld>
            <a:endParaRPr lang="en-US"/>
          </a:p>
        </p:txBody>
      </p:sp>
      <p:sp>
        <p:nvSpPr>
          <p:cNvPr id="6" name="Footer Placeholder 5"/>
          <p:cNvSpPr>
            <a:spLocks noGrp="1"/>
          </p:cNvSpPr>
          <p:nvPr>
            <p:ph type="ftr" sz="quarter" idx="11"/>
          </p:nvPr>
        </p:nvSpPr>
        <p:spPr/>
        <p:txBody>
          <a:bodyPr/>
          <a:lstStyle/>
          <a:p>
            <a:pPr algn="ctr">
              <a:defRPr/>
            </a:pPr>
            <a:r>
              <a:rPr lang="en-US"/>
              <a:t>Psychology for Social Workers</a:t>
            </a:r>
          </a:p>
        </p:txBody>
      </p:sp>
      <p:sp>
        <p:nvSpPr>
          <p:cNvPr id="16390" name="Rectangle 3"/>
          <p:cNvSpPr>
            <a:spLocks noChangeArrowheads="1"/>
          </p:cNvSpPr>
          <p:nvPr/>
        </p:nvSpPr>
        <p:spPr bwMode="auto">
          <a:xfrm>
            <a:off x="914400" y="1676400"/>
            <a:ext cx="7391400" cy="4724400"/>
          </a:xfrm>
          <a:prstGeom prst="rect">
            <a:avLst/>
          </a:prstGeom>
          <a:noFill/>
          <a:ln w="9525">
            <a:noFill/>
            <a:miter lim="800000"/>
            <a:headEnd/>
            <a:tailEnd/>
          </a:ln>
        </p:spPr>
        <p:txBody>
          <a:bodyPr/>
          <a:lstStyle/>
          <a:p>
            <a:pPr marL="812800" indent="-812800">
              <a:spcBef>
                <a:spcPts val="1200"/>
              </a:spcBef>
              <a:buFont typeface="Arial" charset="0"/>
              <a:buChar char="•"/>
            </a:pPr>
            <a:r>
              <a:rPr lang="en-US" sz="2400" b="1" dirty="0">
                <a:solidFill>
                  <a:srgbClr val="0070C0"/>
                </a:solidFill>
              </a:rPr>
              <a:t>One of the assumptions of behaviourist thought is that behaviour is determined not by heredity but by the environment either through association (conditioning), </a:t>
            </a:r>
            <a:r>
              <a:rPr lang="en-US" sz="2400" b="1" dirty="0" smtClean="0">
                <a:solidFill>
                  <a:srgbClr val="0070C0"/>
                </a:solidFill>
              </a:rPr>
              <a:t>reinforcement (reward &amp; punishment), </a:t>
            </a:r>
            <a:r>
              <a:rPr lang="en-US" sz="2400" b="1" dirty="0">
                <a:solidFill>
                  <a:srgbClr val="0070C0"/>
                </a:solidFill>
              </a:rPr>
              <a:t>imitation, observation, </a:t>
            </a:r>
            <a:r>
              <a:rPr lang="en-IN" sz="2400" b="1" dirty="0">
                <a:solidFill>
                  <a:srgbClr val="0070C0"/>
                </a:solidFill>
              </a:rPr>
              <a:t>modelling</a:t>
            </a:r>
            <a:r>
              <a:rPr lang="en-US" sz="2400" b="1" dirty="0">
                <a:solidFill>
                  <a:srgbClr val="0070C0"/>
                </a:solidFill>
              </a:rPr>
              <a:t>, behaviour modification and learning.</a:t>
            </a:r>
            <a:endParaRPr lang="en-US" sz="2400" b="1" dirty="0">
              <a:solidFill>
                <a:srgbClr val="800000"/>
              </a:solidFill>
            </a:endParaRPr>
          </a:p>
        </p:txBody>
      </p:sp>
    </p:spTree>
  </p:cSld>
  <p:clrMapOvr>
    <a:masterClrMapping/>
  </p:clrMapOvr>
  <p:transition spd="slow">
    <p:push/>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ChangeArrowheads="1"/>
          </p:cNvSpPr>
          <p:nvPr/>
        </p:nvSpPr>
        <p:spPr bwMode="auto">
          <a:xfrm>
            <a:off x="304800" y="609600"/>
            <a:ext cx="8534400" cy="990600"/>
          </a:xfrm>
          <a:prstGeom prst="rect">
            <a:avLst/>
          </a:prstGeom>
          <a:noFill/>
          <a:ln w="9525">
            <a:noFill/>
            <a:miter lim="800000"/>
            <a:headEnd/>
            <a:tailEnd/>
          </a:ln>
        </p:spPr>
        <p:txBody>
          <a:bodyPr anchor="ctr"/>
          <a:lstStyle/>
          <a:p>
            <a:pPr algn="ctr"/>
            <a:r>
              <a:rPr lang="en-US" sz="3200" b="1" dirty="0" smtClean="0">
                <a:solidFill>
                  <a:srgbClr val="FF33CC"/>
                </a:solidFill>
              </a:rPr>
              <a:t>2.2.2. 	Environment </a:t>
            </a:r>
            <a:endParaRPr lang="en-US" sz="3200" b="1" dirty="0">
              <a:solidFill>
                <a:srgbClr val="FF33CC"/>
              </a:solidFill>
            </a:endParaRPr>
          </a:p>
        </p:txBody>
      </p:sp>
      <p:sp>
        <p:nvSpPr>
          <p:cNvPr id="4" name="Date Placeholder 3"/>
          <p:cNvSpPr>
            <a:spLocks noGrp="1"/>
          </p:cNvSpPr>
          <p:nvPr>
            <p:ph type="dt" sz="quarter" idx="10"/>
          </p:nvPr>
        </p:nvSpPr>
        <p:spPr/>
        <p:txBody>
          <a:bodyPr/>
          <a:lstStyle/>
          <a:p>
            <a:pPr>
              <a:defRPr/>
            </a:pPr>
            <a:fld id="{BC075EC1-DF4C-4455-B299-6AC11E0100CF}" type="datetime9">
              <a:rPr lang="en-IN"/>
              <a:pPr>
                <a:defRPr/>
              </a:pPr>
              <a:t>23-07-2018 21:40:50</a:t>
            </a:fld>
            <a:endParaRPr lang="en-US"/>
          </a:p>
        </p:txBody>
      </p:sp>
      <p:sp>
        <p:nvSpPr>
          <p:cNvPr id="5" name="Slide Number Placeholder 4"/>
          <p:cNvSpPr>
            <a:spLocks noGrp="1"/>
          </p:cNvSpPr>
          <p:nvPr>
            <p:ph type="sldNum" sz="quarter" idx="12"/>
          </p:nvPr>
        </p:nvSpPr>
        <p:spPr/>
        <p:txBody>
          <a:bodyPr/>
          <a:lstStyle/>
          <a:p>
            <a:pPr>
              <a:defRPr/>
            </a:pPr>
            <a:fld id="{11EA9168-1A25-4405-9F66-0C253E939052}" type="slidenum">
              <a:rPr lang="en-US" smtClean="0"/>
              <a:pPr>
                <a:defRPr/>
              </a:pPr>
              <a:t>17</a:t>
            </a:fld>
            <a:endParaRPr lang="en-US"/>
          </a:p>
        </p:txBody>
      </p:sp>
      <p:sp>
        <p:nvSpPr>
          <p:cNvPr id="6" name="Footer Placeholder 5"/>
          <p:cNvSpPr>
            <a:spLocks noGrp="1"/>
          </p:cNvSpPr>
          <p:nvPr>
            <p:ph type="ftr" sz="quarter" idx="11"/>
          </p:nvPr>
        </p:nvSpPr>
        <p:spPr/>
        <p:txBody>
          <a:bodyPr/>
          <a:lstStyle/>
          <a:p>
            <a:pPr algn="ctr">
              <a:defRPr/>
            </a:pPr>
            <a:r>
              <a:rPr lang="en-US"/>
              <a:t>Psychology for Social Workers</a:t>
            </a:r>
          </a:p>
        </p:txBody>
      </p:sp>
      <p:sp>
        <p:nvSpPr>
          <p:cNvPr id="17414" name="Rectangle 3"/>
          <p:cNvSpPr>
            <a:spLocks noChangeArrowheads="1"/>
          </p:cNvSpPr>
          <p:nvPr/>
        </p:nvSpPr>
        <p:spPr bwMode="auto">
          <a:xfrm>
            <a:off x="914400" y="1676400"/>
            <a:ext cx="7391400" cy="4724400"/>
          </a:xfrm>
          <a:prstGeom prst="rect">
            <a:avLst/>
          </a:prstGeom>
          <a:noFill/>
          <a:ln w="9525">
            <a:noFill/>
            <a:miter lim="800000"/>
            <a:headEnd/>
            <a:tailEnd/>
          </a:ln>
        </p:spPr>
        <p:txBody>
          <a:bodyPr/>
          <a:lstStyle/>
          <a:p>
            <a:pPr marL="812800" indent="-812800">
              <a:spcBef>
                <a:spcPts val="1200"/>
              </a:spcBef>
              <a:buFont typeface="Arial" charset="0"/>
              <a:buChar char="•"/>
            </a:pPr>
            <a:r>
              <a:rPr lang="en-US" sz="2400" b="1">
                <a:solidFill>
                  <a:srgbClr val="0070C0"/>
                </a:solidFill>
              </a:rPr>
              <a:t>Prenatal environment: malnutrition, medication, injuries</a:t>
            </a:r>
          </a:p>
          <a:p>
            <a:pPr marL="812800" indent="-812800">
              <a:spcBef>
                <a:spcPts val="1200"/>
              </a:spcBef>
              <a:buFont typeface="Arial" charset="0"/>
              <a:buChar char="•"/>
            </a:pPr>
            <a:r>
              <a:rPr lang="en-US" sz="2400" b="1">
                <a:solidFill>
                  <a:srgbClr val="0070C0"/>
                </a:solidFill>
              </a:rPr>
              <a:t>Childbirth: oxygen, birth disorders (injuries)</a:t>
            </a:r>
          </a:p>
          <a:p>
            <a:pPr marL="812800" indent="-812800">
              <a:spcBef>
                <a:spcPts val="1200"/>
              </a:spcBef>
              <a:buFont typeface="Arial" charset="0"/>
              <a:buChar char="•"/>
            </a:pPr>
            <a:r>
              <a:rPr lang="en-US" sz="2400" b="1">
                <a:solidFill>
                  <a:srgbClr val="0070C0"/>
                </a:solidFill>
              </a:rPr>
              <a:t>Post natal environment: malnutrition, immunisation, medication, illness</a:t>
            </a:r>
          </a:p>
          <a:p>
            <a:pPr marL="812800" indent="-812800">
              <a:spcBef>
                <a:spcPts val="1200"/>
              </a:spcBef>
              <a:buFont typeface="Arial" charset="0"/>
              <a:buChar char="•"/>
            </a:pPr>
            <a:r>
              <a:rPr lang="en-US" sz="2400" b="1">
                <a:solidFill>
                  <a:srgbClr val="0070C0"/>
                </a:solidFill>
              </a:rPr>
              <a:t>Physical environment (geographical and climatic features)</a:t>
            </a:r>
          </a:p>
          <a:p>
            <a:pPr marL="812800" indent="-812800">
              <a:spcBef>
                <a:spcPts val="1200"/>
              </a:spcBef>
              <a:buFont typeface="Arial" charset="0"/>
              <a:buChar char="•"/>
            </a:pPr>
            <a:r>
              <a:rPr lang="en-US" sz="2400" b="1">
                <a:solidFill>
                  <a:srgbClr val="0070C0"/>
                </a:solidFill>
              </a:rPr>
              <a:t>Social, political and economic environment</a:t>
            </a:r>
          </a:p>
        </p:txBody>
      </p:sp>
    </p:spTree>
  </p:cSld>
  <p:clrMapOvr>
    <a:masterClrMapping/>
  </p:clrMapOvr>
  <p:transition spd="slow">
    <p:push/>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ChangeArrowheads="1"/>
          </p:cNvSpPr>
          <p:nvPr/>
        </p:nvSpPr>
        <p:spPr bwMode="auto">
          <a:xfrm>
            <a:off x="304800" y="609600"/>
            <a:ext cx="8534400" cy="990600"/>
          </a:xfrm>
          <a:prstGeom prst="rect">
            <a:avLst/>
          </a:prstGeom>
          <a:noFill/>
          <a:ln w="9525">
            <a:noFill/>
            <a:miter lim="800000"/>
            <a:headEnd/>
            <a:tailEnd/>
          </a:ln>
        </p:spPr>
        <p:txBody>
          <a:bodyPr anchor="ctr"/>
          <a:lstStyle/>
          <a:p>
            <a:pPr algn="ctr"/>
            <a:r>
              <a:rPr lang="en-US" sz="3200" b="1" dirty="0" smtClean="0">
                <a:solidFill>
                  <a:srgbClr val="FF33CC"/>
                </a:solidFill>
              </a:rPr>
              <a:t>2.2.2. 	Environment </a:t>
            </a:r>
            <a:endParaRPr lang="en-US" sz="3200" b="1" dirty="0">
              <a:solidFill>
                <a:srgbClr val="FF33CC"/>
              </a:solidFill>
            </a:endParaRPr>
          </a:p>
        </p:txBody>
      </p:sp>
      <p:sp>
        <p:nvSpPr>
          <p:cNvPr id="4" name="Date Placeholder 3"/>
          <p:cNvSpPr>
            <a:spLocks noGrp="1"/>
          </p:cNvSpPr>
          <p:nvPr>
            <p:ph type="dt" sz="quarter" idx="10"/>
          </p:nvPr>
        </p:nvSpPr>
        <p:spPr/>
        <p:txBody>
          <a:bodyPr/>
          <a:lstStyle/>
          <a:p>
            <a:pPr>
              <a:defRPr/>
            </a:pPr>
            <a:fld id="{EDAF8C36-D94E-4375-A8A8-49382A5FC262}" type="datetime9">
              <a:rPr lang="en-IN"/>
              <a:pPr>
                <a:defRPr/>
              </a:pPr>
              <a:t>23-07-2018 21:40:50</a:t>
            </a:fld>
            <a:endParaRPr lang="en-US"/>
          </a:p>
        </p:txBody>
      </p:sp>
      <p:sp>
        <p:nvSpPr>
          <p:cNvPr id="5" name="Slide Number Placeholder 4"/>
          <p:cNvSpPr>
            <a:spLocks noGrp="1"/>
          </p:cNvSpPr>
          <p:nvPr>
            <p:ph type="sldNum" sz="quarter" idx="12"/>
          </p:nvPr>
        </p:nvSpPr>
        <p:spPr/>
        <p:txBody>
          <a:bodyPr/>
          <a:lstStyle/>
          <a:p>
            <a:pPr>
              <a:defRPr/>
            </a:pPr>
            <a:fld id="{A1B818FE-5B29-46EC-80AC-7689B3114058}" type="slidenum">
              <a:rPr lang="en-US" smtClean="0"/>
              <a:pPr>
                <a:defRPr/>
              </a:pPr>
              <a:t>18</a:t>
            </a:fld>
            <a:endParaRPr lang="en-US"/>
          </a:p>
        </p:txBody>
      </p:sp>
      <p:sp>
        <p:nvSpPr>
          <p:cNvPr id="6" name="Footer Placeholder 5"/>
          <p:cNvSpPr>
            <a:spLocks noGrp="1"/>
          </p:cNvSpPr>
          <p:nvPr>
            <p:ph type="ftr" sz="quarter" idx="11"/>
          </p:nvPr>
        </p:nvSpPr>
        <p:spPr/>
        <p:txBody>
          <a:bodyPr/>
          <a:lstStyle/>
          <a:p>
            <a:pPr algn="ctr">
              <a:defRPr/>
            </a:pPr>
            <a:r>
              <a:rPr lang="en-US"/>
              <a:t>Psychology for Social Workers</a:t>
            </a:r>
          </a:p>
        </p:txBody>
      </p:sp>
      <p:sp>
        <p:nvSpPr>
          <p:cNvPr id="18438" name="Rectangle 3"/>
          <p:cNvSpPr>
            <a:spLocks noChangeArrowheads="1"/>
          </p:cNvSpPr>
          <p:nvPr/>
        </p:nvSpPr>
        <p:spPr bwMode="auto">
          <a:xfrm>
            <a:off x="914400" y="1676400"/>
            <a:ext cx="7391400" cy="4724400"/>
          </a:xfrm>
          <a:prstGeom prst="rect">
            <a:avLst/>
          </a:prstGeom>
          <a:noFill/>
          <a:ln w="9525">
            <a:noFill/>
            <a:miter lim="800000"/>
            <a:headEnd/>
            <a:tailEnd/>
          </a:ln>
        </p:spPr>
        <p:txBody>
          <a:bodyPr/>
          <a:lstStyle/>
          <a:p>
            <a:pPr marL="812800" indent="-812800">
              <a:spcBef>
                <a:spcPts val="1200"/>
              </a:spcBef>
              <a:buFont typeface="Arial" charset="0"/>
              <a:buChar char="•"/>
            </a:pPr>
            <a:r>
              <a:rPr lang="en-US" sz="2400" b="1">
                <a:solidFill>
                  <a:srgbClr val="0070C0"/>
                </a:solidFill>
              </a:rPr>
              <a:t>Early childhood and family environment: siblings, peers, care givers (parents, grand parents, significant elders)</a:t>
            </a:r>
          </a:p>
          <a:p>
            <a:pPr marL="812800" indent="-812800">
              <a:spcBef>
                <a:spcPts val="1200"/>
              </a:spcBef>
              <a:buFont typeface="Arial" charset="0"/>
              <a:buChar char="•"/>
            </a:pPr>
            <a:r>
              <a:rPr lang="en-US" sz="2400" b="1">
                <a:solidFill>
                  <a:srgbClr val="0070C0"/>
                </a:solidFill>
              </a:rPr>
              <a:t>School environment</a:t>
            </a:r>
          </a:p>
          <a:p>
            <a:pPr marL="812800" indent="-812800">
              <a:spcBef>
                <a:spcPts val="1200"/>
              </a:spcBef>
              <a:buFont typeface="Arial" charset="0"/>
              <a:buChar char="•"/>
            </a:pPr>
            <a:r>
              <a:rPr lang="en-US" sz="2400" b="1">
                <a:solidFill>
                  <a:srgbClr val="0070C0"/>
                </a:solidFill>
              </a:rPr>
              <a:t>Occupational environment </a:t>
            </a:r>
          </a:p>
          <a:p>
            <a:pPr marL="812800" indent="-812800">
              <a:spcBef>
                <a:spcPts val="1200"/>
              </a:spcBef>
              <a:buFont typeface="Arial" charset="0"/>
              <a:buChar char="•"/>
            </a:pPr>
            <a:r>
              <a:rPr lang="en-US" sz="2400" b="1">
                <a:solidFill>
                  <a:srgbClr val="0070C0"/>
                </a:solidFill>
              </a:rPr>
              <a:t>Marriage and in laws’ home environment </a:t>
            </a:r>
          </a:p>
        </p:txBody>
      </p:sp>
    </p:spTree>
  </p:cSld>
  <p:clrMapOvr>
    <a:masterClrMapping/>
  </p:clrMapOvr>
  <p:transition spd="slow">
    <p:push/>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ChangeArrowheads="1"/>
          </p:cNvSpPr>
          <p:nvPr/>
        </p:nvSpPr>
        <p:spPr bwMode="auto">
          <a:xfrm>
            <a:off x="304800" y="609600"/>
            <a:ext cx="8534400" cy="990600"/>
          </a:xfrm>
          <a:prstGeom prst="rect">
            <a:avLst/>
          </a:prstGeom>
          <a:noFill/>
          <a:ln w="9525">
            <a:noFill/>
            <a:miter lim="800000"/>
            <a:headEnd/>
            <a:tailEnd/>
          </a:ln>
        </p:spPr>
        <p:txBody>
          <a:bodyPr anchor="ctr"/>
          <a:lstStyle/>
          <a:p>
            <a:pPr algn="ctr"/>
            <a:r>
              <a:rPr lang="en-US" sz="3200" b="1" dirty="0" smtClean="0">
                <a:solidFill>
                  <a:srgbClr val="FF33CC"/>
                </a:solidFill>
              </a:rPr>
              <a:t>2.2.2. 	Environment </a:t>
            </a:r>
            <a:endParaRPr lang="en-US" sz="3200" b="1" dirty="0">
              <a:solidFill>
                <a:srgbClr val="FF33CC"/>
              </a:solidFill>
            </a:endParaRPr>
          </a:p>
        </p:txBody>
      </p:sp>
      <p:sp>
        <p:nvSpPr>
          <p:cNvPr id="4" name="Date Placeholder 3"/>
          <p:cNvSpPr>
            <a:spLocks noGrp="1"/>
          </p:cNvSpPr>
          <p:nvPr>
            <p:ph type="dt" sz="quarter" idx="10"/>
          </p:nvPr>
        </p:nvSpPr>
        <p:spPr/>
        <p:txBody>
          <a:bodyPr/>
          <a:lstStyle/>
          <a:p>
            <a:pPr>
              <a:defRPr/>
            </a:pPr>
            <a:fld id="{B1EC2299-DA6E-4F8F-8ACE-DC4E27B026E8}" type="datetime9">
              <a:rPr lang="en-IN"/>
              <a:pPr>
                <a:defRPr/>
              </a:pPr>
              <a:t>23-07-2018 21:40:50</a:t>
            </a:fld>
            <a:endParaRPr lang="en-US"/>
          </a:p>
        </p:txBody>
      </p:sp>
      <p:sp>
        <p:nvSpPr>
          <p:cNvPr id="5" name="Slide Number Placeholder 4"/>
          <p:cNvSpPr>
            <a:spLocks noGrp="1"/>
          </p:cNvSpPr>
          <p:nvPr>
            <p:ph type="sldNum" sz="quarter" idx="12"/>
          </p:nvPr>
        </p:nvSpPr>
        <p:spPr/>
        <p:txBody>
          <a:bodyPr/>
          <a:lstStyle/>
          <a:p>
            <a:pPr>
              <a:defRPr/>
            </a:pPr>
            <a:fld id="{F893914F-BC9C-495C-BD77-CED3E3363D46}" type="slidenum">
              <a:rPr lang="en-US" smtClean="0"/>
              <a:pPr>
                <a:defRPr/>
              </a:pPr>
              <a:t>19</a:t>
            </a:fld>
            <a:endParaRPr lang="en-US"/>
          </a:p>
        </p:txBody>
      </p:sp>
      <p:sp>
        <p:nvSpPr>
          <p:cNvPr id="6" name="Footer Placeholder 5"/>
          <p:cNvSpPr>
            <a:spLocks noGrp="1"/>
          </p:cNvSpPr>
          <p:nvPr>
            <p:ph type="ftr" sz="quarter" idx="11"/>
          </p:nvPr>
        </p:nvSpPr>
        <p:spPr/>
        <p:txBody>
          <a:bodyPr/>
          <a:lstStyle/>
          <a:p>
            <a:pPr algn="ctr">
              <a:defRPr/>
            </a:pPr>
            <a:r>
              <a:rPr lang="en-US"/>
              <a:t>Psychology for Social Workers</a:t>
            </a:r>
          </a:p>
        </p:txBody>
      </p:sp>
      <p:sp>
        <p:nvSpPr>
          <p:cNvPr id="19462" name="Rectangle 3"/>
          <p:cNvSpPr>
            <a:spLocks noChangeArrowheads="1"/>
          </p:cNvSpPr>
          <p:nvPr/>
        </p:nvSpPr>
        <p:spPr bwMode="auto">
          <a:xfrm>
            <a:off x="0" y="1676400"/>
            <a:ext cx="8839200" cy="4724400"/>
          </a:xfrm>
          <a:prstGeom prst="rect">
            <a:avLst/>
          </a:prstGeom>
          <a:noFill/>
          <a:ln w="9525">
            <a:noFill/>
            <a:miter lim="800000"/>
            <a:headEnd/>
            <a:tailEnd/>
          </a:ln>
        </p:spPr>
        <p:txBody>
          <a:bodyPr/>
          <a:lstStyle/>
          <a:p>
            <a:pPr marL="812800" indent="-812800">
              <a:spcBef>
                <a:spcPts val="1200"/>
              </a:spcBef>
              <a:buFont typeface="Arial" charset="0"/>
              <a:buChar char="•"/>
            </a:pPr>
            <a:r>
              <a:rPr lang="en-US" sz="2400" b="1">
                <a:solidFill>
                  <a:srgbClr val="0070C0"/>
                </a:solidFill>
              </a:rPr>
              <a:t>Neighbourhood, school, occupational, institutional (kinship, religion, organisational and political) environment and their influence in affecting human development and moulding human personality</a:t>
            </a:r>
          </a:p>
          <a:p>
            <a:pPr marL="812800" indent="-812800">
              <a:spcBef>
                <a:spcPts val="1200"/>
              </a:spcBef>
              <a:buFont typeface="Arial" charset="0"/>
              <a:buChar char="•"/>
            </a:pPr>
            <a:r>
              <a:rPr lang="en-US" sz="2400" b="1">
                <a:solidFill>
                  <a:srgbClr val="0070C0"/>
                </a:solidFill>
              </a:rPr>
              <a:t>Social roles, status, social competence and leadership</a:t>
            </a:r>
          </a:p>
          <a:p>
            <a:pPr marL="812800" indent="-812800">
              <a:spcBef>
                <a:spcPts val="1200"/>
              </a:spcBef>
              <a:buFont typeface="Arial" charset="0"/>
              <a:buChar char="•"/>
            </a:pPr>
            <a:r>
              <a:rPr lang="en-US" sz="2400" b="1">
                <a:solidFill>
                  <a:srgbClr val="0070C0"/>
                </a:solidFill>
              </a:rPr>
              <a:t>Social perception, cultural and ethnic prejudices, stereotyping and personality development</a:t>
            </a:r>
          </a:p>
          <a:p>
            <a:pPr marL="812800" indent="-812800">
              <a:spcBef>
                <a:spcPts val="1200"/>
              </a:spcBef>
              <a:buFont typeface="Arial" charset="0"/>
              <a:buChar char="•"/>
            </a:pPr>
            <a:r>
              <a:rPr lang="en-US" sz="2400" b="1">
                <a:solidFill>
                  <a:srgbClr val="0070C0"/>
                </a:solidFill>
              </a:rPr>
              <a:t>Mass and crowd behaviour</a:t>
            </a:r>
          </a:p>
          <a:p>
            <a:pPr marL="812800" indent="-812800">
              <a:spcBef>
                <a:spcPts val="1200"/>
              </a:spcBef>
              <a:buFont typeface="Arial" charset="0"/>
              <a:buChar char="•"/>
            </a:pPr>
            <a:r>
              <a:rPr lang="en-US" sz="2400" b="1">
                <a:solidFill>
                  <a:srgbClr val="0070C0"/>
                </a:solidFill>
              </a:rPr>
              <a:t>Group dynamics</a:t>
            </a:r>
          </a:p>
        </p:txBody>
      </p:sp>
    </p:spTree>
  </p:cSld>
  <p:clrMapOvr>
    <a:masterClrMapping/>
  </p:clrMapOvr>
  <p:transition spd="slow">
    <p:push/>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ChangeArrowheads="1"/>
          </p:cNvSpPr>
          <p:nvPr/>
        </p:nvSpPr>
        <p:spPr bwMode="auto">
          <a:xfrm>
            <a:off x="304800" y="609600"/>
            <a:ext cx="8534400" cy="990600"/>
          </a:xfrm>
          <a:prstGeom prst="rect">
            <a:avLst/>
          </a:prstGeom>
          <a:noFill/>
          <a:ln w="9525">
            <a:noFill/>
            <a:miter lim="800000"/>
            <a:headEnd/>
            <a:tailEnd/>
          </a:ln>
        </p:spPr>
        <p:txBody>
          <a:bodyPr anchor="ctr"/>
          <a:lstStyle/>
          <a:p>
            <a:pPr algn="ctr"/>
            <a:r>
              <a:rPr lang="en-US" sz="3200" b="1" dirty="0" smtClean="0">
                <a:solidFill>
                  <a:srgbClr val="FF33CC"/>
                </a:solidFill>
              </a:rPr>
              <a:t>2.2.2. 	Environment </a:t>
            </a:r>
            <a:endParaRPr lang="en-US" sz="3200" b="1" dirty="0">
              <a:solidFill>
                <a:srgbClr val="FF33CC"/>
              </a:solidFill>
            </a:endParaRPr>
          </a:p>
        </p:txBody>
      </p:sp>
      <p:sp>
        <p:nvSpPr>
          <p:cNvPr id="4" name="Date Placeholder 3"/>
          <p:cNvSpPr>
            <a:spLocks noGrp="1"/>
          </p:cNvSpPr>
          <p:nvPr>
            <p:ph type="dt" sz="quarter" idx="10"/>
          </p:nvPr>
        </p:nvSpPr>
        <p:spPr/>
        <p:txBody>
          <a:bodyPr/>
          <a:lstStyle/>
          <a:p>
            <a:pPr>
              <a:defRPr/>
            </a:pPr>
            <a:fld id="{40FFD171-B807-4A4B-AE78-C532E23AF903}" type="datetime9">
              <a:rPr lang="en-IN"/>
              <a:pPr>
                <a:defRPr/>
              </a:pPr>
              <a:t>23-07-2018 21:40:50</a:t>
            </a:fld>
            <a:endParaRPr lang="en-US"/>
          </a:p>
        </p:txBody>
      </p:sp>
      <p:sp>
        <p:nvSpPr>
          <p:cNvPr id="5" name="Slide Number Placeholder 4"/>
          <p:cNvSpPr>
            <a:spLocks noGrp="1"/>
          </p:cNvSpPr>
          <p:nvPr>
            <p:ph type="sldNum" sz="quarter" idx="12"/>
          </p:nvPr>
        </p:nvSpPr>
        <p:spPr/>
        <p:txBody>
          <a:bodyPr/>
          <a:lstStyle/>
          <a:p>
            <a:pPr>
              <a:defRPr/>
            </a:pPr>
            <a:fld id="{E239CBD6-4BA5-45AD-8900-7117BB933404}" type="slidenum">
              <a:rPr lang="en-US" smtClean="0"/>
              <a:pPr>
                <a:defRPr/>
              </a:pPr>
              <a:t>20</a:t>
            </a:fld>
            <a:endParaRPr lang="en-US"/>
          </a:p>
        </p:txBody>
      </p:sp>
      <p:sp>
        <p:nvSpPr>
          <p:cNvPr id="6" name="Footer Placeholder 5"/>
          <p:cNvSpPr>
            <a:spLocks noGrp="1"/>
          </p:cNvSpPr>
          <p:nvPr>
            <p:ph type="ftr" sz="quarter" idx="11"/>
          </p:nvPr>
        </p:nvSpPr>
        <p:spPr/>
        <p:txBody>
          <a:bodyPr/>
          <a:lstStyle/>
          <a:p>
            <a:pPr algn="ctr">
              <a:defRPr/>
            </a:pPr>
            <a:r>
              <a:rPr lang="en-US"/>
              <a:t>Psychology for Social Workers</a:t>
            </a:r>
          </a:p>
        </p:txBody>
      </p:sp>
      <p:sp>
        <p:nvSpPr>
          <p:cNvPr id="20486" name="Rectangle 3"/>
          <p:cNvSpPr>
            <a:spLocks noChangeArrowheads="1"/>
          </p:cNvSpPr>
          <p:nvPr/>
        </p:nvSpPr>
        <p:spPr bwMode="auto">
          <a:xfrm>
            <a:off x="0" y="1676400"/>
            <a:ext cx="8839200" cy="4724400"/>
          </a:xfrm>
          <a:prstGeom prst="rect">
            <a:avLst/>
          </a:prstGeom>
          <a:noFill/>
          <a:ln w="9525">
            <a:noFill/>
            <a:miter lim="800000"/>
            <a:headEnd/>
            <a:tailEnd/>
          </a:ln>
        </p:spPr>
        <p:txBody>
          <a:bodyPr/>
          <a:lstStyle/>
          <a:p>
            <a:pPr marL="812800" indent="-812800">
              <a:spcBef>
                <a:spcPts val="1200"/>
              </a:spcBef>
              <a:buFont typeface="Arial" charset="0"/>
              <a:buChar char="•"/>
            </a:pPr>
            <a:r>
              <a:rPr lang="en-US" sz="2400" b="1">
                <a:solidFill>
                  <a:srgbClr val="0070C0"/>
                </a:solidFill>
              </a:rPr>
              <a:t>Rumour, propaganda, lobbying and advocacy</a:t>
            </a:r>
          </a:p>
          <a:p>
            <a:pPr marL="812800" indent="-812800">
              <a:spcBef>
                <a:spcPts val="1200"/>
              </a:spcBef>
              <a:buFont typeface="Arial" charset="0"/>
              <a:buChar char="•"/>
            </a:pPr>
            <a:r>
              <a:rPr lang="en-US" sz="2400" b="1">
                <a:solidFill>
                  <a:srgbClr val="0070C0"/>
                </a:solidFill>
              </a:rPr>
              <a:t>Social action and social movements: campaigning, self help group</a:t>
            </a:r>
          </a:p>
          <a:p>
            <a:pPr marL="812800" indent="-812800">
              <a:spcBef>
                <a:spcPts val="1200"/>
              </a:spcBef>
              <a:buFont typeface="Arial" charset="0"/>
              <a:buChar char="•"/>
            </a:pPr>
            <a:r>
              <a:rPr lang="en-US" sz="2400" b="1">
                <a:solidFill>
                  <a:srgbClr val="0070C0"/>
                </a:solidFill>
              </a:rPr>
              <a:t>Reformation, revolution and community organisation</a:t>
            </a:r>
          </a:p>
          <a:p>
            <a:pPr marL="812800" indent="-812800">
              <a:spcBef>
                <a:spcPts val="1200"/>
              </a:spcBef>
              <a:buFont typeface="Arial" charset="0"/>
              <a:buChar char="•"/>
            </a:pPr>
            <a:r>
              <a:rPr lang="en-US" sz="2400" b="1">
                <a:solidFill>
                  <a:srgbClr val="0070C0"/>
                </a:solidFill>
              </a:rPr>
              <a:t>Values, norms and culture to shape human personality </a:t>
            </a:r>
          </a:p>
          <a:p>
            <a:pPr marL="812800" indent="-812800">
              <a:spcBef>
                <a:spcPts val="1200"/>
              </a:spcBef>
              <a:buFont typeface="Arial" charset="0"/>
              <a:buChar char="•"/>
            </a:pPr>
            <a:r>
              <a:rPr lang="en-US" sz="2400" b="1">
                <a:solidFill>
                  <a:srgbClr val="0070C0"/>
                </a:solidFill>
              </a:rPr>
              <a:t>Poverty, unemployment and illiteracy their impact on personality development</a:t>
            </a:r>
          </a:p>
        </p:txBody>
      </p:sp>
    </p:spTree>
  </p:cSld>
  <p:clrMapOvr>
    <a:masterClrMapping/>
  </p:clrMapOvr>
  <p:transition spd="slow">
    <p:push/>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ChangeArrowheads="1"/>
          </p:cNvSpPr>
          <p:nvPr/>
        </p:nvSpPr>
        <p:spPr bwMode="auto">
          <a:xfrm>
            <a:off x="304800" y="609600"/>
            <a:ext cx="8534400" cy="990600"/>
          </a:xfrm>
          <a:prstGeom prst="rect">
            <a:avLst/>
          </a:prstGeom>
          <a:noFill/>
          <a:ln w="9525">
            <a:noFill/>
            <a:miter lim="800000"/>
            <a:headEnd/>
            <a:tailEnd/>
          </a:ln>
        </p:spPr>
        <p:txBody>
          <a:bodyPr anchor="ctr"/>
          <a:lstStyle/>
          <a:p>
            <a:pPr algn="ctr"/>
            <a:r>
              <a:rPr lang="en-US" sz="3200" b="1" dirty="0" smtClean="0">
                <a:solidFill>
                  <a:srgbClr val="FF33CC"/>
                </a:solidFill>
              </a:rPr>
              <a:t>2.2.2. 	Environment </a:t>
            </a:r>
            <a:endParaRPr lang="en-US" sz="3200" b="1" dirty="0">
              <a:solidFill>
                <a:srgbClr val="FF33CC"/>
              </a:solidFill>
            </a:endParaRPr>
          </a:p>
        </p:txBody>
      </p:sp>
      <p:sp>
        <p:nvSpPr>
          <p:cNvPr id="4" name="Date Placeholder 3"/>
          <p:cNvSpPr>
            <a:spLocks noGrp="1"/>
          </p:cNvSpPr>
          <p:nvPr>
            <p:ph type="dt" sz="quarter" idx="10"/>
          </p:nvPr>
        </p:nvSpPr>
        <p:spPr/>
        <p:txBody>
          <a:bodyPr/>
          <a:lstStyle/>
          <a:p>
            <a:pPr>
              <a:defRPr/>
            </a:pPr>
            <a:fld id="{2FD81370-CEED-45FC-8CBB-26A908CA1BDA}" type="datetime9">
              <a:rPr lang="en-IN"/>
              <a:pPr>
                <a:defRPr/>
              </a:pPr>
              <a:t>23-07-2018 21:40:50</a:t>
            </a:fld>
            <a:endParaRPr lang="en-US"/>
          </a:p>
        </p:txBody>
      </p:sp>
      <p:sp>
        <p:nvSpPr>
          <p:cNvPr id="5" name="Slide Number Placeholder 4"/>
          <p:cNvSpPr>
            <a:spLocks noGrp="1"/>
          </p:cNvSpPr>
          <p:nvPr>
            <p:ph type="sldNum" sz="quarter" idx="12"/>
          </p:nvPr>
        </p:nvSpPr>
        <p:spPr/>
        <p:txBody>
          <a:bodyPr/>
          <a:lstStyle/>
          <a:p>
            <a:pPr>
              <a:defRPr/>
            </a:pPr>
            <a:fld id="{4A84FB6E-ADC8-4036-97A2-21C06357BA16}" type="slidenum">
              <a:rPr lang="en-US" smtClean="0"/>
              <a:pPr>
                <a:defRPr/>
              </a:pPr>
              <a:t>21</a:t>
            </a:fld>
            <a:endParaRPr lang="en-US"/>
          </a:p>
        </p:txBody>
      </p:sp>
      <p:sp>
        <p:nvSpPr>
          <p:cNvPr id="6" name="Footer Placeholder 5"/>
          <p:cNvSpPr>
            <a:spLocks noGrp="1"/>
          </p:cNvSpPr>
          <p:nvPr>
            <p:ph type="ftr" sz="quarter" idx="11"/>
          </p:nvPr>
        </p:nvSpPr>
        <p:spPr/>
        <p:txBody>
          <a:bodyPr/>
          <a:lstStyle/>
          <a:p>
            <a:pPr algn="ctr">
              <a:defRPr/>
            </a:pPr>
            <a:r>
              <a:rPr lang="en-US"/>
              <a:t>Psychology for Social Workers</a:t>
            </a:r>
          </a:p>
        </p:txBody>
      </p:sp>
      <p:sp>
        <p:nvSpPr>
          <p:cNvPr id="21510" name="Rectangle 3"/>
          <p:cNvSpPr>
            <a:spLocks noChangeArrowheads="1"/>
          </p:cNvSpPr>
          <p:nvPr/>
        </p:nvSpPr>
        <p:spPr bwMode="auto">
          <a:xfrm>
            <a:off x="609600" y="1676400"/>
            <a:ext cx="7924800" cy="4724400"/>
          </a:xfrm>
          <a:prstGeom prst="rect">
            <a:avLst/>
          </a:prstGeom>
          <a:noFill/>
          <a:ln w="9525">
            <a:noFill/>
            <a:miter lim="800000"/>
            <a:headEnd/>
            <a:tailEnd/>
          </a:ln>
        </p:spPr>
        <p:txBody>
          <a:bodyPr/>
          <a:lstStyle/>
          <a:p>
            <a:pPr marL="812800" indent="-812800">
              <a:spcBef>
                <a:spcPts val="1200"/>
              </a:spcBef>
              <a:buFont typeface="Arial" charset="0"/>
              <a:buChar char="•"/>
            </a:pPr>
            <a:r>
              <a:rPr lang="en-US" sz="2400" b="1">
                <a:solidFill>
                  <a:srgbClr val="0070C0"/>
                </a:solidFill>
              </a:rPr>
              <a:t>Political influences, party politics, political crises, political movements, civil war and terrorism and their impact on personality development</a:t>
            </a:r>
          </a:p>
          <a:p>
            <a:pPr marL="812800" indent="-812800">
              <a:spcBef>
                <a:spcPts val="1200"/>
              </a:spcBef>
              <a:buFont typeface="Arial" charset="0"/>
              <a:buChar char="•"/>
            </a:pPr>
            <a:r>
              <a:rPr lang="en-US" sz="2400" b="1">
                <a:solidFill>
                  <a:srgbClr val="0070C0"/>
                </a:solidFill>
              </a:rPr>
              <a:t>Urbanisation, corruption and crimes and their impact on personality</a:t>
            </a:r>
          </a:p>
          <a:p>
            <a:pPr marL="812800" indent="-812800">
              <a:spcBef>
                <a:spcPts val="1200"/>
              </a:spcBef>
              <a:buFont typeface="Arial" charset="0"/>
              <a:buChar char="•"/>
            </a:pPr>
            <a:r>
              <a:rPr lang="en-US" sz="2400" b="1">
                <a:solidFill>
                  <a:srgbClr val="0070C0"/>
                </a:solidFill>
              </a:rPr>
              <a:t>Globalisation, migration, cosmopolitan culture and inter caste marriages and their impact</a:t>
            </a:r>
          </a:p>
        </p:txBody>
      </p:sp>
    </p:spTree>
  </p:cSld>
  <p:clrMapOvr>
    <a:masterClrMapping/>
  </p:clrMapOvr>
  <p:transition spd="slow">
    <p:push/>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ChangeArrowheads="1"/>
          </p:cNvSpPr>
          <p:nvPr/>
        </p:nvSpPr>
        <p:spPr bwMode="auto">
          <a:xfrm>
            <a:off x="304800" y="609600"/>
            <a:ext cx="8534400" cy="990600"/>
          </a:xfrm>
          <a:prstGeom prst="rect">
            <a:avLst/>
          </a:prstGeom>
          <a:noFill/>
          <a:ln w="9525">
            <a:noFill/>
            <a:miter lim="800000"/>
            <a:headEnd/>
            <a:tailEnd/>
          </a:ln>
        </p:spPr>
        <p:txBody>
          <a:bodyPr anchor="ctr"/>
          <a:lstStyle/>
          <a:p>
            <a:pPr algn="ctr"/>
            <a:r>
              <a:rPr lang="en-US" sz="3200" b="1" dirty="0" smtClean="0">
                <a:solidFill>
                  <a:srgbClr val="FF33CC"/>
                </a:solidFill>
              </a:rPr>
              <a:t>2.2.2. 	Environment </a:t>
            </a:r>
            <a:endParaRPr lang="en-US" sz="3200" b="1" dirty="0">
              <a:solidFill>
                <a:srgbClr val="FF33CC"/>
              </a:solidFill>
            </a:endParaRPr>
          </a:p>
        </p:txBody>
      </p:sp>
      <p:sp>
        <p:nvSpPr>
          <p:cNvPr id="4" name="Date Placeholder 3"/>
          <p:cNvSpPr>
            <a:spLocks noGrp="1"/>
          </p:cNvSpPr>
          <p:nvPr>
            <p:ph type="dt" sz="quarter" idx="10"/>
          </p:nvPr>
        </p:nvSpPr>
        <p:spPr/>
        <p:txBody>
          <a:bodyPr/>
          <a:lstStyle/>
          <a:p>
            <a:pPr>
              <a:defRPr/>
            </a:pPr>
            <a:fld id="{4BFB219D-483E-4DB5-834F-9CAABAF06F89}" type="datetime9">
              <a:rPr lang="en-IN"/>
              <a:pPr>
                <a:defRPr/>
              </a:pPr>
              <a:t>23-07-2018 21:40:50</a:t>
            </a:fld>
            <a:endParaRPr lang="en-US"/>
          </a:p>
        </p:txBody>
      </p:sp>
      <p:sp>
        <p:nvSpPr>
          <p:cNvPr id="5" name="Slide Number Placeholder 4"/>
          <p:cNvSpPr>
            <a:spLocks noGrp="1"/>
          </p:cNvSpPr>
          <p:nvPr>
            <p:ph type="sldNum" sz="quarter" idx="12"/>
          </p:nvPr>
        </p:nvSpPr>
        <p:spPr/>
        <p:txBody>
          <a:bodyPr/>
          <a:lstStyle/>
          <a:p>
            <a:pPr>
              <a:defRPr/>
            </a:pPr>
            <a:fld id="{833C39A1-520F-429C-BB42-BDBC6817FD18}" type="slidenum">
              <a:rPr lang="en-US" smtClean="0"/>
              <a:pPr>
                <a:defRPr/>
              </a:pPr>
              <a:t>22</a:t>
            </a:fld>
            <a:endParaRPr lang="en-US"/>
          </a:p>
        </p:txBody>
      </p:sp>
      <p:sp>
        <p:nvSpPr>
          <p:cNvPr id="6" name="Footer Placeholder 5"/>
          <p:cNvSpPr>
            <a:spLocks noGrp="1"/>
          </p:cNvSpPr>
          <p:nvPr>
            <p:ph type="ftr" sz="quarter" idx="11"/>
          </p:nvPr>
        </p:nvSpPr>
        <p:spPr/>
        <p:txBody>
          <a:bodyPr/>
          <a:lstStyle/>
          <a:p>
            <a:pPr algn="ctr">
              <a:defRPr/>
            </a:pPr>
            <a:r>
              <a:rPr lang="en-US"/>
              <a:t>Psychology for Social Workers</a:t>
            </a:r>
          </a:p>
        </p:txBody>
      </p:sp>
      <p:sp>
        <p:nvSpPr>
          <p:cNvPr id="22534" name="Rectangle 3"/>
          <p:cNvSpPr>
            <a:spLocks noChangeArrowheads="1"/>
          </p:cNvSpPr>
          <p:nvPr/>
        </p:nvSpPr>
        <p:spPr bwMode="auto">
          <a:xfrm>
            <a:off x="990600" y="1676400"/>
            <a:ext cx="7239000" cy="4724400"/>
          </a:xfrm>
          <a:prstGeom prst="rect">
            <a:avLst/>
          </a:prstGeom>
          <a:noFill/>
          <a:ln w="9525">
            <a:noFill/>
            <a:miter lim="800000"/>
            <a:headEnd/>
            <a:tailEnd/>
          </a:ln>
        </p:spPr>
        <p:txBody>
          <a:bodyPr/>
          <a:lstStyle/>
          <a:p>
            <a:pPr marL="812800" indent="-812800">
              <a:spcBef>
                <a:spcPts val="1200"/>
              </a:spcBef>
              <a:buFont typeface="Arial" charset="0"/>
              <a:buChar char="•"/>
            </a:pPr>
            <a:r>
              <a:rPr lang="en-US" sz="2400" b="1">
                <a:solidFill>
                  <a:srgbClr val="0070C0"/>
                </a:solidFill>
              </a:rPr>
              <a:t>Economic conditions of the state, region and neighbourhood and their impact on personality</a:t>
            </a:r>
          </a:p>
          <a:p>
            <a:pPr marL="812800" indent="-812800">
              <a:spcBef>
                <a:spcPts val="1200"/>
              </a:spcBef>
              <a:buFont typeface="Arial" charset="0"/>
              <a:buChar char="•"/>
            </a:pPr>
            <a:r>
              <a:rPr lang="en-US" sz="2400" b="1">
                <a:solidFill>
                  <a:srgbClr val="0070C0"/>
                </a:solidFill>
              </a:rPr>
              <a:t>Stress and burnout: loss of loved ones, loss of employment, marital disputes, financial crisis, over work, compassion fatigue</a:t>
            </a:r>
          </a:p>
        </p:txBody>
      </p:sp>
    </p:spTree>
  </p:cSld>
  <p:clrMapOvr>
    <a:masterClrMapping/>
  </p:clrMapOvr>
  <p:transition spd="slow">
    <p:push/>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ChangeArrowheads="1"/>
          </p:cNvSpPr>
          <p:nvPr/>
        </p:nvSpPr>
        <p:spPr bwMode="auto">
          <a:xfrm>
            <a:off x="0" y="609600"/>
            <a:ext cx="9144000" cy="990600"/>
          </a:xfrm>
          <a:prstGeom prst="rect">
            <a:avLst/>
          </a:prstGeom>
          <a:noFill/>
          <a:ln w="9525">
            <a:noFill/>
            <a:miter lim="800000"/>
            <a:headEnd/>
            <a:tailEnd/>
          </a:ln>
        </p:spPr>
        <p:txBody>
          <a:bodyPr anchor="ctr"/>
          <a:lstStyle/>
          <a:p>
            <a:pPr algn="ctr"/>
            <a:r>
              <a:rPr lang="en-US" sz="3200" b="1" dirty="0" smtClean="0">
                <a:solidFill>
                  <a:srgbClr val="FF33CC"/>
                </a:solidFill>
              </a:rPr>
              <a:t>2.2.2. 	Environment </a:t>
            </a:r>
            <a:endParaRPr lang="en-US" sz="3200" b="1" dirty="0">
              <a:solidFill>
                <a:srgbClr val="FF33CC"/>
              </a:solidFill>
            </a:endParaRPr>
          </a:p>
        </p:txBody>
      </p:sp>
      <p:sp>
        <p:nvSpPr>
          <p:cNvPr id="4" name="Date Placeholder 3"/>
          <p:cNvSpPr>
            <a:spLocks noGrp="1"/>
          </p:cNvSpPr>
          <p:nvPr>
            <p:ph type="dt" sz="quarter" idx="10"/>
          </p:nvPr>
        </p:nvSpPr>
        <p:spPr/>
        <p:txBody>
          <a:bodyPr/>
          <a:lstStyle/>
          <a:p>
            <a:pPr>
              <a:defRPr/>
            </a:pPr>
            <a:fld id="{74FE107E-67A1-4547-A02E-3DE1EAAB4843}" type="datetime9">
              <a:rPr lang="en-IN"/>
              <a:pPr>
                <a:defRPr/>
              </a:pPr>
              <a:t>23-07-2018 21:40:50</a:t>
            </a:fld>
            <a:endParaRPr lang="en-US"/>
          </a:p>
        </p:txBody>
      </p:sp>
      <p:sp>
        <p:nvSpPr>
          <p:cNvPr id="5" name="Slide Number Placeholder 4"/>
          <p:cNvSpPr>
            <a:spLocks noGrp="1"/>
          </p:cNvSpPr>
          <p:nvPr>
            <p:ph type="sldNum" sz="quarter" idx="12"/>
          </p:nvPr>
        </p:nvSpPr>
        <p:spPr/>
        <p:txBody>
          <a:bodyPr/>
          <a:lstStyle/>
          <a:p>
            <a:pPr>
              <a:defRPr/>
            </a:pPr>
            <a:fld id="{4D7F74A3-2E5F-4E24-B282-7166675119A6}" type="slidenum">
              <a:rPr lang="en-US" smtClean="0"/>
              <a:pPr>
                <a:defRPr/>
              </a:pPr>
              <a:t>23</a:t>
            </a:fld>
            <a:endParaRPr lang="en-US"/>
          </a:p>
        </p:txBody>
      </p:sp>
      <p:sp>
        <p:nvSpPr>
          <p:cNvPr id="6" name="Footer Placeholder 5"/>
          <p:cNvSpPr>
            <a:spLocks noGrp="1"/>
          </p:cNvSpPr>
          <p:nvPr>
            <p:ph type="ftr" sz="quarter" idx="11"/>
          </p:nvPr>
        </p:nvSpPr>
        <p:spPr/>
        <p:txBody>
          <a:bodyPr/>
          <a:lstStyle/>
          <a:p>
            <a:pPr algn="ctr">
              <a:defRPr/>
            </a:pPr>
            <a:r>
              <a:rPr lang="en-US"/>
              <a:t>Psychology for Social Workers</a:t>
            </a:r>
          </a:p>
        </p:txBody>
      </p:sp>
      <p:sp>
        <p:nvSpPr>
          <p:cNvPr id="23558" name="Rectangle 3"/>
          <p:cNvSpPr>
            <a:spLocks noChangeArrowheads="1"/>
          </p:cNvSpPr>
          <p:nvPr/>
        </p:nvSpPr>
        <p:spPr bwMode="auto">
          <a:xfrm>
            <a:off x="914400" y="1676400"/>
            <a:ext cx="7391400" cy="4724400"/>
          </a:xfrm>
          <a:prstGeom prst="rect">
            <a:avLst/>
          </a:prstGeom>
          <a:noFill/>
          <a:ln w="9525">
            <a:noFill/>
            <a:miter lim="800000"/>
            <a:headEnd/>
            <a:tailEnd/>
          </a:ln>
        </p:spPr>
        <p:txBody>
          <a:bodyPr/>
          <a:lstStyle/>
          <a:p>
            <a:pPr marL="812800" indent="-812800">
              <a:spcBef>
                <a:spcPts val="1200"/>
              </a:spcBef>
              <a:buFont typeface="Arial" charset="0"/>
              <a:buChar char="•"/>
            </a:pPr>
            <a:r>
              <a:rPr lang="en-US" sz="2400" b="1">
                <a:solidFill>
                  <a:srgbClr val="0070C0"/>
                </a:solidFill>
              </a:rPr>
              <a:t>Natural and man made material environment</a:t>
            </a:r>
          </a:p>
          <a:p>
            <a:pPr marL="812800" indent="-812800">
              <a:spcBef>
                <a:spcPts val="1200"/>
              </a:spcBef>
              <a:buFont typeface="Arial" charset="0"/>
              <a:buChar char="•"/>
            </a:pPr>
            <a:r>
              <a:rPr lang="en-US" sz="2400" b="1">
                <a:solidFill>
                  <a:srgbClr val="0070C0"/>
                </a:solidFill>
              </a:rPr>
              <a:t>Scarcity of natural resources</a:t>
            </a:r>
          </a:p>
          <a:p>
            <a:pPr marL="812800" indent="-812800">
              <a:spcBef>
                <a:spcPts val="1200"/>
              </a:spcBef>
              <a:buFont typeface="Arial" charset="0"/>
              <a:buChar char="•"/>
            </a:pPr>
            <a:r>
              <a:rPr lang="en-US" sz="2400" b="1">
                <a:solidFill>
                  <a:srgbClr val="0070C0"/>
                </a:solidFill>
              </a:rPr>
              <a:t>Environmental and ecological factors: pollution (air, water, soil and noise)</a:t>
            </a:r>
          </a:p>
          <a:p>
            <a:pPr marL="812800" indent="-812800">
              <a:spcBef>
                <a:spcPts val="1200"/>
              </a:spcBef>
              <a:buFont typeface="Arial" charset="0"/>
              <a:buChar char="•"/>
            </a:pPr>
            <a:r>
              <a:rPr lang="en-US" sz="2400" b="1">
                <a:solidFill>
                  <a:srgbClr val="0070C0"/>
                </a:solidFill>
              </a:rPr>
              <a:t>Geographical, climatic and economic (infra structure) environment </a:t>
            </a:r>
          </a:p>
          <a:p>
            <a:pPr marL="812800" indent="-812800">
              <a:spcBef>
                <a:spcPts val="1200"/>
              </a:spcBef>
              <a:buFont typeface="Arial" charset="0"/>
              <a:buChar char="•"/>
            </a:pPr>
            <a:r>
              <a:rPr lang="en-US" sz="2400" b="1">
                <a:solidFill>
                  <a:srgbClr val="0070C0"/>
                </a:solidFill>
              </a:rPr>
              <a:t>Natural disasters and calamities and their impact on personality</a:t>
            </a:r>
          </a:p>
        </p:txBody>
      </p:sp>
    </p:spTree>
  </p:cSld>
  <p:clrMapOvr>
    <a:masterClrMapping/>
  </p:clrMapOvr>
  <p:transition spd="slow">
    <p:push/>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ChangeArrowheads="1"/>
          </p:cNvSpPr>
          <p:nvPr/>
        </p:nvSpPr>
        <p:spPr bwMode="auto">
          <a:xfrm>
            <a:off x="0" y="609600"/>
            <a:ext cx="9144000" cy="990600"/>
          </a:xfrm>
          <a:prstGeom prst="rect">
            <a:avLst/>
          </a:prstGeom>
          <a:noFill/>
          <a:ln w="9525">
            <a:noFill/>
            <a:miter lim="800000"/>
            <a:headEnd/>
            <a:tailEnd/>
          </a:ln>
        </p:spPr>
        <p:txBody>
          <a:bodyPr anchor="ctr"/>
          <a:lstStyle/>
          <a:p>
            <a:pPr algn="ctr"/>
            <a:r>
              <a:rPr lang="en-US" sz="3200" b="1" dirty="0" smtClean="0">
                <a:solidFill>
                  <a:srgbClr val="FF33CC"/>
                </a:solidFill>
              </a:rPr>
              <a:t>2.2.2. 	Environment </a:t>
            </a:r>
            <a:endParaRPr lang="en-US" sz="3200" b="1" dirty="0">
              <a:solidFill>
                <a:srgbClr val="FF33CC"/>
              </a:solidFill>
            </a:endParaRPr>
          </a:p>
        </p:txBody>
      </p:sp>
      <p:sp>
        <p:nvSpPr>
          <p:cNvPr id="4" name="Date Placeholder 3"/>
          <p:cNvSpPr>
            <a:spLocks noGrp="1"/>
          </p:cNvSpPr>
          <p:nvPr>
            <p:ph type="dt" sz="quarter" idx="10"/>
          </p:nvPr>
        </p:nvSpPr>
        <p:spPr/>
        <p:txBody>
          <a:bodyPr/>
          <a:lstStyle/>
          <a:p>
            <a:pPr>
              <a:defRPr/>
            </a:pPr>
            <a:fld id="{8E193577-1781-471F-9773-0CF6D6A2C2D6}" type="datetime9">
              <a:rPr lang="en-IN"/>
              <a:pPr>
                <a:defRPr/>
              </a:pPr>
              <a:t>23-07-2018 21:40:50</a:t>
            </a:fld>
            <a:endParaRPr lang="en-US"/>
          </a:p>
        </p:txBody>
      </p:sp>
      <p:sp>
        <p:nvSpPr>
          <p:cNvPr id="5" name="Slide Number Placeholder 4"/>
          <p:cNvSpPr>
            <a:spLocks noGrp="1"/>
          </p:cNvSpPr>
          <p:nvPr>
            <p:ph type="sldNum" sz="quarter" idx="12"/>
          </p:nvPr>
        </p:nvSpPr>
        <p:spPr/>
        <p:txBody>
          <a:bodyPr/>
          <a:lstStyle/>
          <a:p>
            <a:pPr>
              <a:defRPr/>
            </a:pPr>
            <a:fld id="{2F8B060A-FF37-41F8-8990-A292F19F15BD}" type="slidenum">
              <a:rPr lang="en-US" smtClean="0"/>
              <a:pPr>
                <a:defRPr/>
              </a:pPr>
              <a:t>24</a:t>
            </a:fld>
            <a:endParaRPr lang="en-US"/>
          </a:p>
        </p:txBody>
      </p:sp>
      <p:sp>
        <p:nvSpPr>
          <p:cNvPr id="6" name="Footer Placeholder 5"/>
          <p:cNvSpPr>
            <a:spLocks noGrp="1"/>
          </p:cNvSpPr>
          <p:nvPr>
            <p:ph type="ftr" sz="quarter" idx="11"/>
          </p:nvPr>
        </p:nvSpPr>
        <p:spPr/>
        <p:txBody>
          <a:bodyPr/>
          <a:lstStyle/>
          <a:p>
            <a:pPr algn="ctr">
              <a:defRPr/>
            </a:pPr>
            <a:r>
              <a:rPr lang="en-US"/>
              <a:t>Psychology for Social Workers</a:t>
            </a:r>
          </a:p>
        </p:txBody>
      </p:sp>
      <p:sp>
        <p:nvSpPr>
          <p:cNvPr id="24582" name="Rectangle 3"/>
          <p:cNvSpPr>
            <a:spLocks noChangeArrowheads="1"/>
          </p:cNvSpPr>
          <p:nvPr/>
        </p:nvSpPr>
        <p:spPr bwMode="auto">
          <a:xfrm>
            <a:off x="533400" y="1676400"/>
            <a:ext cx="8229600" cy="4724400"/>
          </a:xfrm>
          <a:prstGeom prst="rect">
            <a:avLst/>
          </a:prstGeom>
          <a:noFill/>
          <a:ln w="9525">
            <a:noFill/>
            <a:miter lim="800000"/>
            <a:headEnd/>
            <a:tailEnd/>
          </a:ln>
        </p:spPr>
        <p:txBody>
          <a:bodyPr/>
          <a:lstStyle/>
          <a:p>
            <a:pPr marL="812800" indent="-812800">
              <a:spcBef>
                <a:spcPts val="1200"/>
              </a:spcBef>
              <a:buFont typeface="Arial" charset="0"/>
              <a:buChar char="•"/>
            </a:pPr>
            <a:r>
              <a:rPr lang="en-US" sz="2400" b="1">
                <a:solidFill>
                  <a:srgbClr val="0070C0"/>
                </a:solidFill>
              </a:rPr>
              <a:t>Housing conditions (home, school, factory, shop and office)</a:t>
            </a:r>
          </a:p>
          <a:p>
            <a:pPr marL="812800" indent="-812800">
              <a:spcBef>
                <a:spcPts val="1200"/>
              </a:spcBef>
              <a:buFont typeface="Arial" charset="0"/>
              <a:buChar char="•"/>
            </a:pPr>
            <a:r>
              <a:rPr lang="en-US" sz="2400" b="1">
                <a:solidFill>
                  <a:srgbClr val="0070C0"/>
                </a:solidFill>
              </a:rPr>
              <a:t>Space, congestion, over crowding, squatter dwellings and slums</a:t>
            </a:r>
          </a:p>
          <a:p>
            <a:pPr marL="812800" indent="-812800">
              <a:spcBef>
                <a:spcPts val="1200"/>
              </a:spcBef>
              <a:buFont typeface="Arial" charset="0"/>
              <a:buChar char="•"/>
            </a:pPr>
            <a:r>
              <a:rPr lang="en-US" sz="2400" b="1">
                <a:solidFill>
                  <a:srgbClr val="0070C0"/>
                </a:solidFill>
              </a:rPr>
              <a:t>Road, transportation and communication facilities of the region, village and neighbourhood</a:t>
            </a:r>
          </a:p>
          <a:p>
            <a:pPr marL="812800" indent="-812800">
              <a:spcBef>
                <a:spcPts val="1200"/>
              </a:spcBef>
              <a:buFont typeface="Arial" charset="0"/>
              <a:buChar char="•"/>
            </a:pPr>
            <a:r>
              <a:rPr lang="en-US" sz="2400" b="1">
                <a:solidFill>
                  <a:srgbClr val="0070C0"/>
                </a:solidFill>
              </a:rPr>
              <a:t>Advanced scientific knowledge and corresponding civic amenities: central locking, theft alarm, automatic doors and water taps (with infrared sensing technology), locks with chip technology (i-cats), </a:t>
            </a:r>
          </a:p>
        </p:txBody>
      </p:sp>
    </p:spTree>
  </p:cSld>
  <p:clrMapOvr>
    <a:masterClrMapping/>
  </p:clrMapOvr>
  <p:transition spd="slow">
    <p:push/>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ChangeArrowheads="1"/>
          </p:cNvSpPr>
          <p:nvPr/>
        </p:nvSpPr>
        <p:spPr bwMode="auto">
          <a:xfrm>
            <a:off x="0" y="609600"/>
            <a:ext cx="9144000" cy="990600"/>
          </a:xfrm>
          <a:prstGeom prst="rect">
            <a:avLst/>
          </a:prstGeom>
          <a:noFill/>
          <a:ln w="9525">
            <a:noFill/>
            <a:miter lim="800000"/>
            <a:headEnd/>
            <a:tailEnd/>
          </a:ln>
        </p:spPr>
        <p:txBody>
          <a:bodyPr anchor="ctr"/>
          <a:lstStyle/>
          <a:p>
            <a:pPr algn="ctr"/>
            <a:r>
              <a:rPr lang="en-US" sz="3200" b="1" dirty="0" smtClean="0">
                <a:solidFill>
                  <a:srgbClr val="FF33CC"/>
                </a:solidFill>
              </a:rPr>
              <a:t>2.2.2. 	Environment </a:t>
            </a:r>
            <a:endParaRPr lang="en-US" sz="3200" b="1" dirty="0">
              <a:solidFill>
                <a:srgbClr val="FF33CC"/>
              </a:solidFill>
            </a:endParaRPr>
          </a:p>
        </p:txBody>
      </p:sp>
      <p:sp>
        <p:nvSpPr>
          <p:cNvPr id="4" name="Date Placeholder 3"/>
          <p:cNvSpPr>
            <a:spLocks noGrp="1"/>
          </p:cNvSpPr>
          <p:nvPr>
            <p:ph type="dt" sz="quarter" idx="10"/>
          </p:nvPr>
        </p:nvSpPr>
        <p:spPr/>
        <p:txBody>
          <a:bodyPr/>
          <a:lstStyle/>
          <a:p>
            <a:pPr>
              <a:defRPr/>
            </a:pPr>
            <a:fld id="{16AF4A79-79F7-430B-92D9-2A8EF7FFBB33}" type="datetime9">
              <a:rPr lang="en-IN"/>
              <a:pPr>
                <a:defRPr/>
              </a:pPr>
              <a:t>23-07-2018 21:40:50</a:t>
            </a:fld>
            <a:endParaRPr lang="en-US"/>
          </a:p>
        </p:txBody>
      </p:sp>
      <p:sp>
        <p:nvSpPr>
          <p:cNvPr id="5" name="Slide Number Placeholder 4"/>
          <p:cNvSpPr>
            <a:spLocks noGrp="1"/>
          </p:cNvSpPr>
          <p:nvPr>
            <p:ph type="sldNum" sz="quarter" idx="12"/>
          </p:nvPr>
        </p:nvSpPr>
        <p:spPr/>
        <p:txBody>
          <a:bodyPr/>
          <a:lstStyle/>
          <a:p>
            <a:pPr>
              <a:defRPr/>
            </a:pPr>
            <a:fld id="{BB951E39-58F9-497A-9651-4643DE2A8562}" type="slidenum">
              <a:rPr lang="en-US" smtClean="0"/>
              <a:pPr>
                <a:defRPr/>
              </a:pPr>
              <a:t>25</a:t>
            </a:fld>
            <a:endParaRPr lang="en-US"/>
          </a:p>
        </p:txBody>
      </p:sp>
      <p:sp>
        <p:nvSpPr>
          <p:cNvPr id="6" name="Footer Placeholder 5"/>
          <p:cNvSpPr>
            <a:spLocks noGrp="1"/>
          </p:cNvSpPr>
          <p:nvPr>
            <p:ph type="ftr" sz="quarter" idx="11"/>
          </p:nvPr>
        </p:nvSpPr>
        <p:spPr/>
        <p:txBody>
          <a:bodyPr/>
          <a:lstStyle/>
          <a:p>
            <a:pPr algn="ctr">
              <a:defRPr/>
            </a:pPr>
            <a:r>
              <a:rPr lang="en-US"/>
              <a:t>Psychology for Social Workers</a:t>
            </a:r>
          </a:p>
        </p:txBody>
      </p:sp>
      <p:sp>
        <p:nvSpPr>
          <p:cNvPr id="25606" name="Rectangle 3"/>
          <p:cNvSpPr>
            <a:spLocks noChangeArrowheads="1"/>
          </p:cNvSpPr>
          <p:nvPr/>
        </p:nvSpPr>
        <p:spPr bwMode="auto">
          <a:xfrm>
            <a:off x="914400" y="1676400"/>
            <a:ext cx="7391400" cy="4724400"/>
          </a:xfrm>
          <a:prstGeom prst="rect">
            <a:avLst/>
          </a:prstGeom>
          <a:noFill/>
          <a:ln w="9525">
            <a:noFill/>
            <a:miter lim="800000"/>
            <a:headEnd/>
            <a:tailEnd/>
          </a:ln>
        </p:spPr>
        <p:txBody>
          <a:bodyPr/>
          <a:lstStyle/>
          <a:p>
            <a:pPr marL="812800" indent="-812800">
              <a:spcBef>
                <a:spcPts val="1200"/>
              </a:spcBef>
              <a:buFont typeface="Arial" charset="0"/>
              <a:buChar char="•"/>
            </a:pPr>
            <a:r>
              <a:rPr lang="en-US" sz="2400" b="1">
                <a:solidFill>
                  <a:srgbClr val="0070C0"/>
                </a:solidFill>
              </a:rPr>
              <a:t>Technology: computer, internet, super sonic transportation, modern medical and diagnostic machinery, mass media and communication environment: mobile phone (3G)</a:t>
            </a:r>
          </a:p>
          <a:p>
            <a:pPr marL="812800" indent="-812800">
              <a:spcBef>
                <a:spcPts val="1200"/>
              </a:spcBef>
              <a:buFont typeface="Arial" charset="0"/>
              <a:buChar char="•"/>
            </a:pPr>
            <a:r>
              <a:rPr lang="en-US" sz="2400" b="1">
                <a:solidFill>
                  <a:srgbClr val="0070C0"/>
                </a:solidFill>
              </a:rPr>
              <a:t>Distance and travel to work place</a:t>
            </a:r>
          </a:p>
          <a:p>
            <a:pPr marL="812800" indent="-812800">
              <a:spcBef>
                <a:spcPts val="1200"/>
              </a:spcBef>
              <a:buFont typeface="Arial" charset="0"/>
              <a:buChar char="•"/>
            </a:pPr>
            <a:r>
              <a:rPr lang="en-US" sz="2400" b="1">
                <a:solidFill>
                  <a:srgbClr val="0070C0"/>
                </a:solidFill>
              </a:rPr>
              <a:t>Work environment and fatigue: light, sound, fresh air, heat, air conditioning, toilet and drinking water facilities</a:t>
            </a:r>
          </a:p>
        </p:txBody>
      </p:sp>
    </p:spTree>
  </p:cSld>
  <p:clrMapOvr>
    <a:masterClrMapping/>
  </p:clrMapOvr>
  <p:transition spd="slow">
    <p:push/>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ChangeArrowheads="1"/>
          </p:cNvSpPr>
          <p:nvPr/>
        </p:nvSpPr>
        <p:spPr bwMode="auto">
          <a:xfrm>
            <a:off x="304800" y="609600"/>
            <a:ext cx="8534400" cy="990600"/>
          </a:xfrm>
          <a:prstGeom prst="rect">
            <a:avLst/>
          </a:prstGeom>
          <a:noFill/>
          <a:ln w="9525">
            <a:noFill/>
            <a:miter lim="800000"/>
            <a:headEnd/>
            <a:tailEnd/>
          </a:ln>
        </p:spPr>
        <p:txBody>
          <a:bodyPr anchor="ctr"/>
          <a:lstStyle/>
          <a:p>
            <a:pPr algn="ctr"/>
            <a:r>
              <a:rPr lang="en-US" sz="3200" b="1" dirty="0" smtClean="0">
                <a:solidFill>
                  <a:srgbClr val="FF33CC"/>
                </a:solidFill>
              </a:rPr>
              <a:t>2.2.2. 	Environment </a:t>
            </a:r>
            <a:endParaRPr lang="en-US" sz="3200" b="1" dirty="0">
              <a:solidFill>
                <a:srgbClr val="FF33CC"/>
              </a:solidFill>
            </a:endParaRPr>
          </a:p>
        </p:txBody>
      </p:sp>
      <p:sp>
        <p:nvSpPr>
          <p:cNvPr id="4" name="Date Placeholder 3"/>
          <p:cNvSpPr>
            <a:spLocks noGrp="1"/>
          </p:cNvSpPr>
          <p:nvPr>
            <p:ph type="dt" sz="quarter" idx="10"/>
          </p:nvPr>
        </p:nvSpPr>
        <p:spPr/>
        <p:txBody>
          <a:bodyPr/>
          <a:lstStyle/>
          <a:p>
            <a:pPr>
              <a:defRPr/>
            </a:pPr>
            <a:fld id="{3324564A-C15B-4620-A052-F5304249C5CA}" type="datetime9">
              <a:rPr lang="en-IN"/>
              <a:pPr>
                <a:defRPr/>
              </a:pPr>
              <a:t>23-07-2018 21:40:50</a:t>
            </a:fld>
            <a:endParaRPr lang="en-US"/>
          </a:p>
        </p:txBody>
      </p:sp>
      <p:sp>
        <p:nvSpPr>
          <p:cNvPr id="5" name="Slide Number Placeholder 4"/>
          <p:cNvSpPr>
            <a:spLocks noGrp="1"/>
          </p:cNvSpPr>
          <p:nvPr>
            <p:ph type="sldNum" sz="quarter" idx="12"/>
          </p:nvPr>
        </p:nvSpPr>
        <p:spPr/>
        <p:txBody>
          <a:bodyPr/>
          <a:lstStyle/>
          <a:p>
            <a:pPr>
              <a:defRPr/>
            </a:pPr>
            <a:fld id="{0EC76097-F5FF-4FDD-BBF4-DEDD7B47DCC5}" type="slidenum">
              <a:rPr lang="en-US" smtClean="0"/>
              <a:pPr>
                <a:defRPr/>
              </a:pPr>
              <a:t>26</a:t>
            </a:fld>
            <a:endParaRPr lang="en-US"/>
          </a:p>
        </p:txBody>
      </p:sp>
      <p:sp>
        <p:nvSpPr>
          <p:cNvPr id="6" name="Footer Placeholder 5"/>
          <p:cNvSpPr>
            <a:spLocks noGrp="1"/>
          </p:cNvSpPr>
          <p:nvPr>
            <p:ph type="ftr" sz="quarter" idx="11"/>
          </p:nvPr>
        </p:nvSpPr>
        <p:spPr/>
        <p:txBody>
          <a:bodyPr/>
          <a:lstStyle/>
          <a:p>
            <a:pPr algn="ctr">
              <a:defRPr/>
            </a:pPr>
            <a:r>
              <a:rPr lang="en-US"/>
              <a:t>Psychology for Social Workers</a:t>
            </a:r>
          </a:p>
        </p:txBody>
      </p:sp>
      <p:sp>
        <p:nvSpPr>
          <p:cNvPr id="26630" name="Rectangle 3"/>
          <p:cNvSpPr>
            <a:spLocks noChangeArrowheads="1"/>
          </p:cNvSpPr>
          <p:nvPr/>
        </p:nvSpPr>
        <p:spPr bwMode="auto">
          <a:xfrm>
            <a:off x="914400" y="1676400"/>
            <a:ext cx="7391400" cy="4724400"/>
          </a:xfrm>
          <a:prstGeom prst="rect">
            <a:avLst/>
          </a:prstGeom>
          <a:noFill/>
          <a:ln w="9525">
            <a:noFill/>
            <a:miter lim="800000"/>
            <a:headEnd/>
            <a:tailEnd/>
          </a:ln>
        </p:spPr>
        <p:txBody>
          <a:bodyPr/>
          <a:lstStyle/>
          <a:p>
            <a:pPr marL="812800" indent="-812800">
              <a:spcBef>
                <a:spcPts val="1200"/>
              </a:spcBef>
              <a:buFont typeface="Arial" charset="0"/>
              <a:buChar char="•"/>
            </a:pPr>
            <a:r>
              <a:rPr lang="en-US" sz="2400" b="1">
                <a:solidFill>
                  <a:srgbClr val="0070C0"/>
                </a:solidFill>
              </a:rPr>
              <a:t>Child rearing practices</a:t>
            </a:r>
          </a:p>
          <a:p>
            <a:pPr marL="812800" indent="-812800">
              <a:spcBef>
                <a:spcPts val="1200"/>
              </a:spcBef>
              <a:buFont typeface="Arial" charset="0"/>
              <a:buChar char="•"/>
            </a:pPr>
            <a:r>
              <a:rPr lang="en-US" sz="2400" b="1">
                <a:solidFill>
                  <a:srgbClr val="0070C0"/>
                </a:solidFill>
              </a:rPr>
              <a:t>Gender typing (gender roles)</a:t>
            </a:r>
          </a:p>
          <a:p>
            <a:pPr marL="812800" indent="-812800">
              <a:spcBef>
                <a:spcPts val="1200"/>
              </a:spcBef>
              <a:buFont typeface="Arial" charset="0"/>
              <a:buChar char="•"/>
            </a:pPr>
            <a:r>
              <a:rPr lang="en-US" sz="2400" b="1">
                <a:solidFill>
                  <a:srgbClr val="0070C0"/>
                </a:solidFill>
              </a:rPr>
              <a:t>Educational, occupational and social status of the parents and family</a:t>
            </a:r>
          </a:p>
          <a:p>
            <a:pPr marL="812800" indent="-812800">
              <a:spcBef>
                <a:spcPts val="1200"/>
              </a:spcBef>
              <a:buFont typeface="Arial" charset="0"/>
              <a:buChar char="•"/>
            </a:pPr>
            <a:r>
              <a:rPr lang="en-US" sz="2400" b="1">
                <a:solidFill>
                  <a:srgbClr val="0070C0"/>
                </a:solidFill>
              </a:rPr>
              <a:t>Family traditions (traditional occupations)</a:t>
            </a:r>
          </a:p>
          <a:p>
            <a:pPr marL="812800" indent="-812800">
              <a:spcBef>
                <a:spcPts val="1200"/>
              </a:spcBef>
              <a:buFont typeface="Arial" charset="0"/>
              <a:buChar char="•"/>
            </a:pPr>
            <a:r>
              <a:rPr lang="en-US" sz="2400" b="1">
                <a:solidFill>
                  <a:srgbClr val="0070C0"/>
                </a:solidFill>
              </a:rPr>
              <a:t>Class and caste of the family</a:t>
            </a:r>
          </a:p>
          <a:p>
            <a:pPr marL="812800" indent="-812800">
              <a:spcBef>
                <a:spcPts val="1200"/>
              </a:spcBef>
              <a:buFont typeface="Arial" charset="0"/>
              <a:buChar char="•"/>
            </a:pPr>
            <a:r>
              <a:rPr lang="en-US" sz="2400" b="1">
                <a:solidFill>
                  <a:srgbClr val="0070C0"/>
                </a:solidFill>
              </a:rPr>
              <a:t>Marital disputes: misunderstandings, mistrust, legal disputes, dowry disputes</a:t>
            </a:r>
          </a:p>
        </p:txBody>
      </p:sp>
    </p:spTree>
  </p:cSld>
  <p:clrMapOvr>
    <a:masterClrMapping/>
  </p:clrMapOvr>
  <p:transition spd="slow">
    <p:push/>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ChangeArrowheads="1"/>
          </p:cNvSpPr>
          <p:nvPr/>
        </p:nvSpPr>
        <p:spPr bwMode="auto">
          <a:xfrm>
            <a:off x="304800" y="609600"/>
            <a:ext cx="8534400" cy="990600"/>
          </a:xfrm>
          <a:prstGeom prst="rect">
            <a:avLst/>
          </a:prstGeom>
          <a:noFill/>
          <a:ln w="9525">
            <a:noFill/>
            <a:miter lim="800000"/>
            <a:headEnd/>
            <a:tailEnd/>
          </a:ln>
        </p:spPr>
        <p:txBody>
          <a:bodyPr anchor="ctr"/>
          <a:lstStyle/>
          <a:p>
            <a:pPr algn="ctr"/>
            <a:r>
              <a:rPr lang="en-US" sz="3200" b="1" dirty="0" smtClean="0">
                <a:solidFill>
                  <a:srgbClr val="FF33CC"/>
                </a:solidFill>
              </a:rPr>
              <a:t>2.2.2. 	Environment </a:t>
            </a:r>
            <a:endParaRPr lang="en-US" sz="3200" b="1" dirty="0">
              <a:solidFill>
                <a:srgbClr val="FF33CC"/>
              </a:solidFill>
            </a:endParaRPr>
          </a:p>
        </p:txBody>
      </p:sp>
      <p:sp>
        <p:nvSpPr>
          <p:cNvPr id="4" name="Date Placeholder 3"/>
          <p:cNvSpPr>
            <a:spLocks noGrp="1"/>
          </p:cNvSpPr>
          <p:nvPr>
            <p:ph type="dt" sz="quarter" idx="10"/>
          </p:nvPr>
        </p:nvSpPr>
        <p:spPr/>
        <p:txBody>
          <a:bodyPr/>
          <a:lstStyle/>
          <a:p>
            <a:pPr>
              <a:defRPr/>
            </a:pPr>
            <a:fld id="{BB8BD3A8-BF06-42C6-936A-610B0DF2AF7C}" type="datetime9">
              <a:rPr lang="en-IN"/>
              <a:pPr>
                <a:defRPr/>
              </a:pPr>
              <a:t>23-07-2018 21:40:50</a:t>
            </a:fld>
            <a:endParaRPr lang="en-US"/>
          </a:p>
        </p:txBody>
      </p:sp>
      <p:sp>
        <p:nvSpPr>
          <p:cNvPr id="5" name="Slide Number Placeholder 4"/>
          <p:cNvSpPr>
            <a:spLocks noGrp="1"/>
          </p:cNvSpPr>
          <p:nvPr>
            <p:ph type="sldNum" sz="quarter" idx="12"/>
          </p:nvPr>
        </p:nvSpPr>
        <p:spPr/>
        <p:txBody>
          <a:bodyPr/>
          <a:lstStyle/>
          <a:p>
            <a:pPr>
              <a:defRPr/>
            </a:pPr>
            <a:fld id="{D463059C-E6CD-4E2E-AE2A-B42165397BBB}" type="slidenum">
              <a:rPr lang="en-US" smtClean="0"/>
              <a:pPr>
                <a:defRPr/>
              </a:pPr>
              <a:t>27</a:t>
            </a:fld>
            <a:endParaRPr lang="en-US"/>
          </a:p>
        </p:txBody>
      </p:sp>
      <p:sp>
        <p:nvSpPr>
          <p:cNvPr id="6" name="Footer Placeholder 5"/>
          <p:cNvSpPr>
            <a:spLocks noGrp="1"/>
          </p:cNvSpPr>
          <p:nvPr>
            <p:ph type="ftr" sz="quarter" idx="11"/>
          </p:nvPr>
        </p:nvSpPr>
        <p:spPr/>
        <p:txBody>
          <a:bodyPr/>
          <a:lstStyle/>
          <a:p>
            <a:pPr algn="ctr">
              <a:defRPr/>
            </a:pPr>
            <a:r>
              <a:rPr lang="en-US"/>
              <a:t>Psychology for Social Workers</a:t>
            </a:r>
          </a:p>
        </p:txBody>
      </p:sp>
      <p:sp>
        <p:nvSpPr>
          <p:cNvPr id="27654" name="Rectangle 3"/>
          <p:cNvSpPr>
            <a:spLocks noChangeArrowheads="1"/>
          </p:cNvSpPr>
          <p:nvPr/>
        </p:nvSpPr>
        <p:spPr bwMode="auto">
          <a:xfrm>
            <a:off x="914400" y="1676400"/>
            <a:ext cx="7391400" cy="4724400"/>
          </a:xfrm>
          <a:prstGeom prst="rect">
            <a:avLst/>
          </a:prstGeom>
          <a:noFill/>
          <a:ln w="9525">
            <a:noFill/>
            <a:miter lim="800000"/>
            <a:headEnd/>
            <a:tailEnd/>
          </a:ln>
        </p:spPr>
        <p:txBody>
          <a:bodyPr/>
          <a:lstStyle/>
          <a:p>
            <a:pPr marL="812800" indent="-812800">
              <a:spcBef>
                <a:spcPts val="1200"/>
              </a:spcBef>
              <a:buFont typeface="Arial" charset="0"/>
              <a:buChar char="•"/>
            </a:pPr>
            <a:r>
              <a:rPr lang="en-US" sz="2400" b="1">
                <a:solidFill>
                  <a:srgbClr val="0070C0"/>
                </a:solidFill>
              </a:rPr>
              <a:t>Domestic violence</a:t>
            </a:r>
          </a:p>
          <a:p>
            <a:pPr marL="812800" indent="-812800">
              <a:spcBef>
                <a:spcPts val="1200"/>
              </a:spcBef>
              <a:buFont typeface="Arial" charset="0"/>
              <a:buChar char="•"/>
            </a:pPr>
            <a:r>
              <a:rPr lang="en-US" sz="2400" b="1">
                <a:solidFill>
                  <a:srgbClr val="0070C0"/>
                </a:solidFill>
              </a:rPr>
              <a:t>Divorce and issues of child care</a:t>
            </a:r>
          </a:p>
          <a:p>
            <a:pPr marL="812800" indent="-812800">
              <a:spcBef>
                <a:spcPts val="1200"/>
              </a:spcBef>
              <a:buFont typeface="Arial" charset="0"/>
              <a:buChar char="•"/>
            </a:pPr>
            <a:r>
              <a:rPr lang="en-US" sz="2400" b="1">
                <a:solidFill>
                  <a:srgbClr val="0070C0"/>
                </a:solidFill>
              </a:rPr>
              <a:t>Number of children / lack of children / adopted children</a:t>
            </a:r>
          </a:p>
          <a:p>
            <a:pPr marL="812800" indent="-812800">
              <a:spcBef>
                <a:spcPts val="1200"/>
              </a:spcBef>
              <a:buFont typeface="Arial" charset="0"/>
              <a:buChar char="•"/>
            </a:pPr>
            <a:r>
              <a:rPr lang="en-US" sz="2400" b="1">
                <a:solidFill>
                  <a:srgbClr val="0070C0"/>
                </a:solidFill>
              </a:rPr>
              <a:t>Indiscipline, truancy and running away</a:t>
            </a:r>
          </a:p>
          <a:p>
            <a:pPr marL="812800" indent="-812800">
              <a:spcBef>
                <a:spcPts val="1200"/>
              </a:spcBef>
              <a:buFont typeface="Arial" charset="0"/>
              <a:buChar char="•"/>
            </a:pPr>
            <a:r>
              <a:rPr lang="en-US" sz="2400" b="1">
                <a:solidFill>
                  <a:srgbClr val="0070C0"/>
                </a:solidFill>
              </a:rPr>
              <a:t>Presence of dependent members: persons with disabilities, infants, the elderly, the sick, the incurables</a:t>
            </a:r>
          </a:p>
          <a:p>
            <a:pPr marL="812800" indent="-812800">
              <a:spcBef>
                <a:spcPts val="1200"/>
              </a:spcBef>
              <a:buFont typeface="Arial" charset="0"/>
              <a:buChar char="•"/>
            </a:pPr>
            <a:r>
              <a:rPr lang="en-US" sz="2400" b="1">
                <a:solidFill>
                  <a:srgbClr val="0070C0"/>
                </a:solidFill>
              </a:rPr>
              <a:t>Fatal sickness: cancer</a:t>
            </a:r>
          </a:p>
        </p:txBody>
      </p:sp>
    </p:spTree>
  </p:cSld>
  <p:clrMapOvr>
    <a:masterClrMapping/>
  </p:clrMapOvr>
  <p:transition spd="slow">
    <p:push/>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ChangeArrowheads="1"/>
          </p:cNvSpPr>
          <p:nvPr/>
        </p:nvSpPr>
        <p:spPr bwMode="auto">
          <a:xfrm>
            <a:off x="304800" y="609600"/>
            <a:ext cx="8534400" cy="990600"/>
          </a:xfrm>
          <a:prstGeom prst="rect">
            <a:avLst/>
          </a:prstGeom>
          <a:noFill/>
          <a:ln w="9525">
            <a:noFill/>
            <a:miter lim="800000"/>
            <a:headEnd/>
            <a:tailEnd/>
          </a:ln>
        </p:spPr>
        <p:txBody>
          <a:bodyPr anchor="ctr"/>
          <a:lstStyle/>
          <a:p>
            <a:pPr algn="ctr"/>
            <a:r>
              <a:rPr lang="en-US" sz="3200" b="1" dirty="0" smtClean="0">
                <a:solidFill>
                  <a:srgbClr val="FF33CC"/>
                </a:solidFill>
              </a:rPr>
              <a:t>2.2.2. 	Environment </a:t>
            </a:r>
            <a:endParaRPr lang="en-US" sz="3200" b="1" dirty="0">
              <a:solidFill>
                <a:srgbClr val="FF33CC"/>
              </a:solidFill>
            </a:endParaRPr>
          </a:p>
        </p:txBody>
      </p:sp>
      <p:sp>
        <p:nvSpPr>
          <p:cNvPr id="4" name="Date Placeholder 3"/>
          <p:cNvSpPr>
            <a:spLocks noGrp="1"/>
          </p:cNvSpPr>
          <p:nvPr>
            <p:ph type="dt" sz="quarter" idx="10"/>
          </p:nvPr>
        </p:nvSpPr>
        <p:spPr/>
        <p:txBody>
          <a:bodyPr/>
          <a:lstStyle/>
          <a:p>
            <a:pPr>
              <a:defRPr/>
            </a:pPr>
            <a:fld id="{A6A749DB-5DA7-43FD-B831-64F755F5BDFF}" type="datetime9">
              <a:rPr lang="en-IN"/>
              <a:pPr>
                <a:defRPr/>
              </a:pPr>
              <a:t>23-07-2018 21:40:50</a:t>
            </a:fld>
            <a:endParaRPr lang="en-US"/>
          </a:p>
        </p:txBody>
      </p:sp>
      <p:sp>
        <p:nvSpPr>
          <p:cNvPr id="5" name="Slide Number Placeholder 4"/>
          <p:cNvSpPr>
            <a:spLocks noGrp="1"/>
          </p:cNvSpPr>
          <p:nvPr>
            <p:ph type="sldNum" sz="quarter" idx="12"/>
          </p:nvPr>
        </p:nvSpPr>
        <p:spPr/>
        <p:txBody>
          <a:bodyPr/>
          <a:lstStyle/>
          <a:p>
            <a:pPr>
              <a:defRPr/>
            </a:pPr>
            <a:fld id="{62D8C211-86DB-4CBD-A5FF-469D94266690}" type="slidenum">
              <a:rPr lang="en-US" smtClean="0"/>
              <a:pPr>
                <a:defRPr/>
              </a:pPr>
              <a:t>28</a:t>
            </a:fld>
            <a:endParaRPr lang="en-US"/>
          </a:p>
        </p:txBody>
      </p:sp>
      <p:sp>
        <p:nvSpPr>
          <p:cNvPr id="6" name="Footer Placeholder 5"/>
          <p:cNvSpPr>
            <a:spLocks noGrp="1"/>
          </p:cNvSpPr>
          <p:nvPr>
            <p:ph type="ftr" sz="quarter" idx="11"/>
          </p:nvPr>
        </p:nvSpPr>
        <p:spPr/>
        <p:txBody>
          <a:bodyPr/>
          <a:lstStyle/>
          <a:p>
            <a:pPr algn="ctr">
              <a:defRPr/>
            </a:pPr>
            <a:r>
              <a:rPr lang="en-US"/>
              <a:t>Psychology for Social Workers</a:t>
            </a:r>
          </a:p>
        </p:txBody>
      </p:sp>
      <p:sp>
        <p:nvSpPr>
          <p:cNvPr id="28678" name="Rectangle 3"/>
          <p:cNvSpPr>
            <a:spLocks noChangeArrowheads="1"/>
          </p:cNvSpPr>
          <p:nvPr/>
        </p:nvSpPr>
        <p:spPr bwMode="auto">
          <a:xfrm>
            <a:off x="914400" y="1676400"/>
            <a:ext cx="7391400" cy="4724400"/>
          </a:xfrm>
          <a:prstGeom prst="rect">
            <a:avLst/>
          </a:prstGeom>
          <a:noFill/>
          <a:ln w="9525">
            <a:noFill/>
            <a:miter lim="800000"/>
            <a:headEnd/>
            <a:tailEnd/>
          </a:ln>
        </p:spPr>
        <p:txBody>
          <a:bodyPr/>
          <a:lstStyle/>
          <a:p>
            <a:pPr marL="812800" indent="-812800">
              <a:spcBef>
                <a:spcPts val="1200"/>
              </a:spcBef>
              <a:buFont typeface="Arial" charset="0"/>
              <a:buChar char="•"/>
            </a:pPr>
            <a:r>
              <a:rPr lang="en-US" sz="2400" b="1">
                <a:solidFill>
                  <a:srgbClr val="0070C0"/>
                </a:solidFill>
              </a:rPr>
              <a:t>Medical treatment and financial crises</a:t>
            </a:r>
          </a:p>
          <a:p>
            <a:pPr marL="812800" indent="-812800">
              <a:spcBef>
                <a:spcPts val="1200"/>
              </a:spcBef>
              <a:buFont typeface="Arial" charset="0"/>
              <a:buChar char="•"/>
            </a:pPr>
            <a:r>
              <a:rPr lang="en-US" sz="2400" b="1">
                <a:solidFill>
                  <a:srgbClr val="0070C0"/>
                </a:solidFill>
              </a:rPr>
              <a:t>Destitution</a:t>
            </a:r>
          </a:p>
          <a:p>
            <a:pPr marL="812800" indent="-812800">
              <a:spcBef>
                <a:spcPts val="1200"/>
              </a:spcBef>
              <a:buFont typeface="Arial" charset="0"/>
              <a:buChar char="•"/>
            </a:pPr>
            <a:r>
              <a:rPr lang="en-US" sz="2400" b="1">
                <a:solidFill>
                  <a:srgbClr val="0070C0"/>
                </a:solidFill>
              </a:rPr>
              <a:t>Drug addiction </a:t>
            </a:r>
          </a:p>
          <a:p>
            <a:pPr marL="812800" indent="-812800">
              <a:spcBef>
                <a:spcPts val="1200"/>
              </a:spcBef>
              <a:buFont typeface="Arial" charset="0"/>
              <a:buChar char="•"/>
            </a:pPr>
            <a:r>
              <a:rPr lang="en-US" sz="2400" b="1">
                <a:solidFill>
                  <a:srgbClr val="0070C0"/>
                </a:solidFill>
              </a:rPr>
              <a:t>Alcoholism of the chief earning members</a:t>
            </a:r>
          </a:p>
          <a:p>
            <a:pPr marL="812800" indent="-812800">
              <a:spcBef>
                <a:spcPts val="1200"/>
              </a:spcBef>
              <a:buFont typeface="Arial" charset="0"/>
              <a:buChar char="•"/>
            </a:pPr>
            <a:r>
              <a:rPr lang="en-US" sz="2400" b="1">
                <a:solidFill>
                  <a:srgbClr val="0070C0"/>
                </a:solidFill>
              </a:rPr>
              <a:t>Working parents</a:t>
            </a:r>
          </a:p>
          <a:p>
            <a:pPr marL="812800" indent="-812800">
              <a:spcBef>
                <a:spcPts val="1200"/>
              </a:spcBef>
              <a:buFont typeface="Arial" charset="0"/>
              <a:buChar char="•"/>
            </a:pPr>
            <a:r>
              <a:rPr lang="en-US" sz="2400" b="1">
                <a:solidFill>
                  <a:srgbClr val="0070C0"/>
                </a:solidFill>
              </a:rPr>
              <a:t>Role performance: Under achievement of children</a:t>
            </a:r>
          </a:p>
          <a:p>
            <a:pPr marL="812800" indent="-812800">
              <a:spcBef>
                <a:spcPts val="1200"/>
              </a:spcBef>
              <a:buFont typeface="Arial" charset="0"/>
              <a:buChar char="•"/>
            </a:pPr>
            <a:r>
              <a:rPr lang="en-US" sz="2400" b="1">
                <a:solidFill>
                  <a:srgbClr val="0070C0"/>
                </a:solidFill>
              </a:rPr>
              <a:t>Family crises: failure in the performance of family duties</a:t>
            </a:r>
          </a:p>
        </p:txBody>
      </p:sp>
    </p:spTree>
  </p:cSld>
  <p:clrMapOvr>
    <a:masterClrMapping/>
  </p:clrMapOvr>
  <p:transition spd="slow">
    <p:push/>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ChangeArrowheads="1"/>
          </p:cNvSpPr>
          <p:nvPr/>
        </p:nvSpPr>
        <p:spPr bwMode="auto">
          <a:xfrm>
            <a:off x="304800" y="609600"/>
            <a:ext cx="8534400" cy="990600"/>
          </a:xfrm>
          <a:prstGeom prst="rect">
            <a:avLst/>
          </a:prstGeom>
          <a:noFill/>
          <a:ln w="9525">
            <a:noFill/>
            <a:miter lim="800000"/>
            <a:headEnd/>
            <a:tailEnd/>
          </a:ln>
        </p:spPr>
        <p:txBody>
          <a:bodyPr anchor="ctr"/>
          <a:lstStyle/>
          <a:p>
            <a:pPr algn="ctr"/>
            <a:r>
              <a:rPr lang="en-US" sz="3200" b="1" dirty="0" smtClean="0">
                <a:solidFill>
                  <a:srgbClr val="FF33CC"/>
                </a:solidFill>
              </a:rPr>
              <a:t>2.2.2. 	Environment </a:t>
            </a:r>
            <a:endParaRPr lang="en-US" sz="3200" b="1" dirty="0">
              <a:solidFill>
                <a:srgbClr val="FF33CC"/>
              </a:solidFill>
            </a:endParaRPr>
          </a:p>
        </p:txBody>
      </p:sp>
      <p:sp>
        <p:nvSpPr>
          <p:cNvPr id="4" name="Date Placeholder 3"/>
          <p:cNvSpPr>
            <a:spLocks noGrp="1"/>
          </p:cNvSpPr>
          <p:nvPr>
            <p:ph type="dt" sz="quarter" idx="10"/>
          </p:nvPr>
        </p:nvSpPr>
        <p:spPr/>
        <p:txBody>
          <a:bodyPr/>
          <a:lstStyle/>
          <a:p>
            <a:pPr>
              <a:defRPr/>
            </a:pPr>
            <a:fld id="{E0C10AEC-D256-4257-A54F-76961E3048CB}" type="datetime9">
              <a:rPr lang="en-IN"/>
              <a:pPr>
                <a:defRPr/>
              </a:pPr>
              <a:t>23-07-2018 21:40:50</a:t>
            </a:fld>
            <a:endParaRPr lang="en-US"/>
          </a:p>
        </p:txBody>
      </p:sp>
      <p:sp>
        <p:nvSpPr>
          <p:cNvPr id="5" name="Slide Number Placeholder 4"/>
          <p:cNvSpPr>
            <a:spLocks noGrp="1"/>
          </p:cNvSpPr>
          <p:nvPr>
            <p:ph type="sldNum" sz="quarter" idx="12"/>
          </p:nvPr>
        </p:nvSpPr>
        <p:spPr/>
        <p:txBody>
          <a:bodyPr/>
          <a:lstStyle/>
          <a:p>
            <a:pPr>
              <a:defRPr/>
            </a:pPr>
            <a:fld id="{FED20E5F-6C7A-4CA7-88B0-A7F5C10B2EAC}" type="slidenum">
              <a:rPr lang="en-US" smtClean="0"/>
              <a:pPr>
                <a:defRPr/>
              </a:pPr>
              <a:t>29</a:t>
            </a:fld>
            <a:endParaRPr lang="en-US"/>
          </a:p>
        </p:txBody>
      </p:sp>
      <p:sp>
        <p:nvSpPr>
          <p:cNvPr id="6" name="Footer Placeholder 5"/>
          <p:cNvSpPr>
            <a:spLocks noGrp="1"/>
          </p:cNvSpPr>
          <p:nvPr>
            <p:ph type="ftr" sz="quarter" idx="11"/>
          </p:nvPr>
        </p:nvSpPr>
        <p:spPr/>
        <p:txBody>
          <a:bodyPr/>
          <a:lstStyle/>
          <a:p>
            <a:pPr algn="ctr">
              <a:defRPr/>
            </a:pPr>
            <a:r>
              <a:rPr lang="en-US"/>
              <a:t>Psychology for Social Workers</a:t>
            </a:r>
          </a:p>
        </p:txBody>
      </p:sp>
      <p:sp>
        <p:nvSpPr>
          <p:cNvPr id="29702" name="Rectangle 3"/>
          <p:cNvSpPr>
            <a:spLocks noChangeArrowheads="1"/>
          </p:cNvSpPr>
          <p:nvPr/>
        </p:nvSpPr>
        <p:spPr bwMode="auto">
          <a:xfrm>
            <a:off x="914400" y="1676400"/>
            <a:ext cx="7391400" cy="4724400"/>
          </a:xfrm>
          <a:prstGeom prst="rect">
            <a:avLst/>
          </a:prstGeom>
          <a:noFill/>
          <a:ln w="9525">
            <a:noFill/>
            <a:miter lim="800000"/>
            <a:headEnd/>
            <a:tailEnd/>
          </a:ln>
        </p:spPr>
        <p:txBody>
          <a:bodyPr/>
          <a:lstStyle/>
          <a:p>
            <a:pPr marL="812800" indent="-812800">
              <a:spcBef>
                <a:spcPts val="1200"/>
              </a:spcBef>
              <a:buFont typeface="Arial" charset="0"/>
              <a:buChar char="•"/>
            </a:pPr>
            <a:r>
              <a:rPr lang="en-US" sz="2400" b="1">
                <a:solidFill>
                  <a:srgbClr val="0070C0"/>
                </a:solidFill>
              </a:rPr>
              <a:t>Dissatisfaction and frustration in family life of the couples: issues related to impotency and infertility </a:t>
            </a:r>
          </a:p>
          <a:p>
            <a:pPr marL="812800" indent="-812800">
              <a:spcBef>
                <a:spcPts val="1200"/>
              </a:spcBef>
              <a:buFont typeface="Arial" charset="0"/>
              <a:buChar char="•"/>
            </a:pPr>
            <a:r>
              <a:rPr lang="en-US" sz="2400" b="1">
                <a:solidFill>
                  <a:srgbClr val="0070C0"/>
                </a:solidFill>
              </a:rPr>
              <a:t>Loss of family members</a:t>
            </a:r>
          </a:p>
        </p:txBody>
      </p:sp>
    </p:spTree>
  </p:cSld>
  <p:clrMapOvr>
    <a:masterClrMapping/>
  </p:clrMapOvr>
  <p:transition spd="slow">
    <p:push/>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ChangeArrowheads="1"/>
          </p:cNvSpPr>
          <p:nvPr/>
        </p:nvSpPr>
        <p:spPr bwMode="auto">
          <a:xfrm>
            <a:off x="0" y="609600"/>
            <a:ext cx="9144000" cy="990600"/>
          </a:xfrm>
          <a:prstGeom prst="rect">
            <a:avLst/>
          </a:prstGeom>
          <a:noFill/>
          <a:ln w="9525">
            <a:noFill/>
            <a:miter lim="800000"/>
            <a:headEnd/>
            <a:tailEnd/>
          </a:ln>
        </p:spPr>
        <p:txBody>
          <a:bodyPr anchor="ctr"/>
          <a:lstStyle/>
          <a:p>
            <a:pPr algn="ctr"/>
            <a:r>
              <a:rPr lang="en-US" sz="4000" b="1" dirty="0" smtClean="0">
                <a:solidFill>
                  <a:srgbClr val="FF33CC"/>
                </a:solidFill>
              </a:rPr>
              <a:t>2.2.3.</a:t>
            </a:r>
            <a:r>
              <a:rPr lang="en-US" sz="4000" b="1" dirty="0">
                <a:solidFill>
                  <a:srgbClr val="FF33CC"/>
                </a:solidFill>
              </a:rPr>
              <a:t>	Intelligence</a:t>
            </a:r>
          </a:p>
        </p:txBody>
      </p:sp>
      <p:sp>
        <p:nvSpPr>
          <p:cNvPr id="4" name="Date Placeholder 3"/>
          <p:cNvSpPr>
            <a:spLocks noGrp="1"/>
          </p:cNvSpPr>
          <p:nvPr>
            <p:ph type="dt" sz="quarter" idx="10"/>
          </p:nvPr>
        </p:nvSpPr>
        <p:spPr/>
        <p:txBody>
          <a:bodyPr/>
          <a:lstStyle/>
          <a:p>
            <a:pPr>
              <a:defRPr/>
            </a:pPr>
            <a:fld id="{C9ED7D6A-6F65-44C7-87B4-7B685BC05CD8}" type="datetime9">
              <a:rPr lang="en-IN"/>
              <a:pPr>
                <a:defRPr/>
              </a:pPr>
              <a:t>23-07-2018 21:40:50</a:t>
            </a:fld>
            <a:endParaRPr lang="en-US"/>
          </a:p>
        </p:txBody>
      </p:sp>
      <p:sp>
        <p:nvSpPr>
          <p:cNvPr id="5" name="Slide Number Placeholder 4"/>
          <p:cNvSpPr>
            <a:spLocks noGrp="1"/>
          </p:cNvSpPr>
          <p:nvPr>
            <p:ph type="sldNum" sz="quarter" idx="12"/>
          </p:nvPr>
        </p:nvSpPr>
        <p:spPr/>
        <p:txBody>
          <a:bodyPr/>
          <a:lstStyle/>
          <a:p>
            <a:pPr>
              <a:defRPr/>
            </a:pPr>
            <a:fld id="{F1AD3D2F-F135-45D2-AD12-F91A27E75EBB}" type="slidenum">
              <a:rPr lang="en-US" smtClean="0"/>
              <a:pPr>
                <a:defRPr/>
              </a:pPr>
              <a:t>30</a:t>
            </a:fld>
            <a:endParaRPr lang="en-US"/>
          </a:p>
        </p:txBody>
      </p:sp>
      <p:sp>
        <p:nvSpPr>
          <p:cNvPr id="6" name="Footer Placeholder 5"/>
          <p:cNvSpPr>
            <a:spLocks noGrp="1"/>
          </p:cNvSpPr>
          <p:nvPr>
            <p:ph type="ftr" sz="quarter" idx="11"/>
          </p:nvPr>
        </p:nvSpPr>
        <p:spPr/>
        <p:txBody>
          <a:bodyPr/>
          <a:lstStyle/>
          <a:p>
            <a:pPr algn="ctr">
              <a:defRPr/>
            </a:pPr>
            <a:r>
              <a:rPr lang="en-US"/>
              <a:t>Psychology for Social Workers</a:t>
            </a:r>
          </a:p>
        </p:txBody>
      </p:sp>
      <p:sp>
        <p:nvSpPr>
          <p:cNvPr id="27654" name="Rectangle 3"/>
          <p:cNvSpPr>
            <a:spLocks noChangeArrowheads="1"/>
          </p:cNvSpPr>
          <p:nvPr/>
        </p:nvSpPr>
        <p:spPr bwMode="auto">
          <a:xfrm>
            <a:off x="304800" y="1676400"/>
            <a:ext cx="8001000" cy="4724400"/>
          </a:xfrm>
          <a:prstGeom prst="rect">
            <a:avLst/>
          </a:prstGeom>
          <a:noFill/>
          <a:ln w="9525">
            <a:noFill/>
            <a:miter lim="800000"/>
            <a:headEnd/>
            <a:tailEnd/>
          </a:ln>
        </p:spPr>
        <p:txBody>
          <a:bodyPr/>
          <a:lstStyle/>
          <a:p>
            <a:pPr marL="812800" indent="-812800">
              <a:spcBef>
                <a:spcPts val="1200"/>
              </a:spcBef>
              <a:buFont typeface="Arial" charset="0"/>
              <a:buChar char="•"/>
            </a:pPr>
            <a:r>
              <a:rPr lang="en-US" sz="2400" b="1">
                <a:solidFill>
                  <a:srgbClr val="0070C0"/>
                </a:solidFill>
              </a:rPr>
              <a:t>Intelligence is a significant factor of behaviour</a:t>
            </a:r>
          </a:p>
          <a:p>
            <a:pPr marL="812800" indent="-812800">
              <a:spcBef>
                <a:spcPts val="1200"/>
              </a:spcBef>
              <a:buFont typeface="Arial" charset="0"/>
              <a:buChar char="•"/>
            </a:pPr>
            <a:r>
              <a:rPr lang="en-US" sz="2400" b="1">
                <a:solidFill>
                  <a:srgbClr val="0070C0"/>
                </a:solidFill>
              </a:rPr>
              <a:t>Intelligence is not satisfactorily defined; it is a combination of abilities and competencies</a:t>
            </a:r>
          </a:p>
          <a:p>
            <a:pPr marL="812800" indent="-812800">
              <a:spcBef>
                <a:spcPts val="1200"/>
              </a:spcBef>
              <a:buFont typeface="Arial" charset="0"/>
              <a:buChar char="•"/>
            </a:pPr>
            <a:r>
              <a:rPr lang="en-US" sz="2400" b="1">
                <a:solidFill>
                  <a:srgbClr val="0070C0"/>
                </a:solidFill>
              </a:rPr>
              <a:t>Intelligence is the ability to learn (IQ); emotional competence (EQ); social competence (leadership); organisational ability (administration and management); spiritual and charismatic quality (ability to move people); artistic aptitudes, sports and crafts abilities; mechanical aptitudes (workmanship); ability for achievement (business); life skills</a:t>
            </a:r>
          </a:p>
        </p:txBody>
      </p:sp>
    </p:spTree>
  </p:cSld>
  <p:clrMapOvr>
    <a:masterClrMapping/>
  </p:clrMapOvr>
  <p:transition spd="slow">
    <p:push/>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ChangeArrowheads="1"/>
          </p:cNvSpPr>
          <p:nvPr/>
        </p:nvSpPr>
        <p:spPr bwMode="auto">
          <a:xfrm>
            <a:off x="0" y="381000"/>
            <a:ext cx="9144000" cy="990600"/>
          </a:xfrm>
          <a:prstGeom prst="rect">
            <a:avLst/>
          </a:prstGeom>
          <a:noFill/>
          <a:ln w="9525">
            <a:noFill/>
            <a:miter lim="800000"/>
            <a:headEnd/>
            <a:tailEnd/>
          </a:ln>
        </p:spPr>
        <p:txBody>
          <a:bodyPr anchor="ctr"/>
          <a:lstStyle/>
          <a:p>
            <a:pPr algn="ctr"/>
            <a:r>
              <a:rPr lang="en-US" sz="3200" b="1" dirty="0" smtClean="0">
                <a:solidFill>
                  <a:srgbClr val="FF33CC"/>
                </a:solidFill>
              </a:rPr>
              <a:t>2.2.3.	Intelligence</a:t>
            </a:r>
            <a:endParaRPr lang="en-US" sz="3200" b="1" dirty="0">
              <a:solidFill>
                <a:srgbClr val="FF33CC"/>
              </a:solidFill>
            </a:endParaRPr>
          </a:p>
        </p:txBody>
      </p:sp>
      <p:sp>
        <p:nvSpPr>
          <p:cNvPr id="4" name="Date Placeholder 3"/>
          <p:cNvSpPr>
            <a:spLocks noGrp="1"/>
          </p:cNvSpPr>
          <p:nvPr>
            <p:ph type="dt" sz="quarter" idx="10"/>
          </p:nvPr>
        </p:nvSpPr>
        <p:spPr/>
        <p:txBody>
          <a:bodyPr/>
          <a:lstStyle/>
          <a:p>
            <a:pPr>
              <a:defRPr/>
            </a:pPr>
            <a:fld id="{F750424A-C18E-482B-A009-C51E4C695EDB}" type="datetime9">
              <a:rPr lang="en-IN"/>
              <a:pPr>
                <a:defRPr/>
              </a:pPr>
              <a:t>23-07-2018 21:40:50</a:t>
            </a:fld>
            <a:endParaRPr lang="en-US"/>
          </a:p>
        </p:txBody>
      </p:sp>
      <p:sp>
        <p:nvSpPr>
          <p:cNvPr id="5" name="Slide Number Placeholder 4"/>
          <p:cNvSpPr>
            <a:spLocks noGrp="1"/>
          </p:cNvSpPr>
          <p:nvPr>
            <p:ph type="sldNum" sz="quarter" idx="12"/>
          </p:nvPr>
        </p:nvSpPr>
        <p:spPr/>
        <p:txBody>
          <a:bodyPr/>
          <a:lstStyle/>
          <a:p>
            <a:pPr>
              <a:defRPr/>
            </a:pPr>
            <a:fld id="{C23ED99A-194B-4825-9318-220B2E968F8A}" type="slidenum">
              <a:rPr lang="en-US" smtClean="0"/>
              <a:pPr>
                <a:defRPr/>
              </a:pPr>
              <a:t>31</a:t>
            </a:fld>
            <a:endParaRPr lang="en-US"/>
          </a:p>
        </p:txBody>
      </p:sp>
      <p:sp>
        <p:nvSpPr>
          <p:cNvPr id="6" name="Footer Placeholder 5"/>
          <p:cNvSpPr>
            <a:spLocks noGrp="1"/>
          </p:cNvSpPr>
          <p:nvPr>
            <p:ph type="ftr" sz="quarter" idx="11"/>
          </p:nvPr>
        </p:nvSpPr>
        <p:spPr/>
        <p:txBody>
          <a:bodyPr/>
          <a:lstStyle/>
          <a:p>
            <a:pPr algn="ctr">
              <a:defRPr/>
            </a:pPr>
            <a:r>
              <a:rPr lang="en-US"/>
              <a:t>Psychology for Social Workers</a:t>
            </a:r>
          </a:p>
        </p:txBody>
      </p:sp>
      <p:sp>
        <p:nvSpPr>
          <p:cNvPr id="28678" name="Rectangle 3"/>
          <p:cNvSpPr>
            <a:spLocks noChangeArrowheads="1"/>
          </p:cNvSpPr>
          <p:nvPr/>
        </p:nvSpPr>
        <p:spPr bwMode="auto">
          <a:xfrm>
            <a:off x="0" y="1295400"/>
            <a:ext cx="9144000" cy="4953000"/>
          </a:xfrm>
          <a:prstGeom prst="rect">
            <a:avLst/>
          </a:prstGeom>
          <a:noFill/>
          <a:ln w="9525">
            <a:noFill/>
            <a:miter lim="800000"/>
            <a:headEnd/>
            <a:tailEnd/>
          </a:ln>
        </p:spPr>
        <p:txBody>
          <a:bodyPr/>
          <a:lstStyle/>
          <a:p>
            <a:pPr marL="812800" indent="-812800">
              <a:spcBef>
                <a:spcPts val="1200"/>
              </a:spcBef>
              <a:buFont typeface="Arial" charset="0"/>
              <a:buChar char="•"/>
            </a:pPr>
            <a:r>
              <a:rPr lang="en-US" sz="2400" b="1">
                <a:solidFill>
                  <a:srgbClr val="0070C0"/>
                </a:solidFill>
              </a:rPr>
              <a:t>IQ Test measures mainly arithmetic, logical and linguistic abilities that are suitable for learning; lower IQ does not mean that the person is socially, artistically, or spiritually incompetent</a:t>
            </a:r>
          </a:p>
          <a:p>
            <a:pPr marL="812800" indent="-812800">
              <a:spcBef>
                <a:spcPts val="1200"/>
              </a:spcBef>
              <a:buFont typeface="Arial" charset="0"/>
              <a:buChar char="•"/>
            </a:pPr>
            <a:r>
              <a:rPr lang="en-US" sz="2400" b="1">
                <a:solidFill>
                  <a:srgbClr val="0070C0"/>
                </a:solidFill>
              </a:rPr>
              <a:t>Learning disabilities or learning abilities do not have any relationship with the life skills which explains why intellectually superior people sometimes fail in real life while people with average intelligence succeed in life</a:t>
            </a:r>
          </a:p>
          <a:p>
            <a:pPr marL="812800" indent="-812800">
              <a:spcBef>
                <a:spcPts val="1200"/>
              </a:spcBef>
              <a:buFont typeface="Arial" charset="0"/>
              <a:buChar char="•"/>
            </a:pPr>
            <a:r>
              <a:rPr lang="en-US" sz="2400" b="1">
                <a:solidFill>
                  <a:srgbClr val="0070C0"/>
                </a:solidFill>
              </a:rPr>
              <a:t>Intelligence is normally distributed with majority in the average and a few in the bright or dull group</a:t>
            </a:r>
          </a:p>
          <a:p>
            <a:pPr marL="812800" indent="-812800">
              <a:spcBef>
                <a:spcPts val="1200"/>
              </a:spcBef>
              <a:buFont typeface="Arial" charset="0"/>
              <a:buChar char="•"/>
            </a:pPr>
            <a:r>
              <a:rPr lang="en-US" sz="2400" b="1">
                <a:solidFill>
                  <a:srgbClr val="0070C0"/>
                </a:solidFill>
              </a:rPr>
              <a:t>IQ increases by age till 16-25 yrs, then stops vertically but expands horizontally with experience</a:t>
            </a:r>
          </a:p>
        </p:txBody>
      </p:sp>
    </p:spTree>
  </p:cSld>
  <p:clrMapOvr>
    <a:masterClrMapping/>
  </p:clrMapOvr>
  <p:transition spd="slow">
    <p:push/>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ChangeArrowheads="1"/>
          </p:cNvSpPr>
          <p:nvPr/>
        </p:nvSpPr>
        <p:spPr bwMode="auto">
          <a:xfrm>
            <a:off x="0" y="609600"/>
            <a:ext cx="9144000" cy="990600"/>
          </a:xfrm>
          <a:prstGeom prst="rect">
            <a:avLst/>
          </a:prstGeom>
          <a:noFill/>
          <a:ln w="9525">
            <a:noFill/>
            <a:miter lim="800000"/>
            <a:headEnd/>
            <a:tailEnd/>
          </a:ln>
        </p:spPr>
        <p:txBody>
          <a:bodyPr anchor="ctr"/>
          <a:lstStyle/>
          <a:p>
            <a:pPr algn="ctr"/>
            <a:r>
              <a:rPr lang="en-US" sz="3200" b="1" dirty="0" smtClean="0">
                <a:solidFill>
                  <a:srgbClr val="FF33CC"/>
                </a:solidFill>
              </a:rPr>
              <a:t>2.2.3.	Intelligence</a:t>
            </a:r>
            <a:endParaRPr lang="en-US" sz="3200" b="1" dirty="0">
              <a:solidFill>
                <a:srgbClr val="FF33CC"/>
              </a:solidFill>
            </a:endParaRPr>
          </a:p>
        </p:txBody>
      </p:sp>
      <p:sp>
        <p:nvSpPr>
          <p:cNvPr id="4" name="Date Placeholder 3"/>
          <p:cNvSpPr>
            <a:spLocks noGrp="1"/>
          </p:cNvSpPr>
          <p:nvPr>
            <p:ph type="dt" sz="quarter" idx="10"/>
          </p:nvPr>
        </p:nvSpPr>
        <p:spPr/>
        <p:txBody>
          <a:bodyPr/>
          <a:lstStyle/>
          <a:p>
            <a:pPr>
              <a:defRPr/>
            </a:pPr>
            <a:fld id="{4B931565-088B-4C3E-8C8E-E6001FA861BF}" type="datetime9">
              <a:rPr lang="en-IN"/>
              <a:pPr>
                <a:defRPr/>
              </a:pPr>
              <a:t>23-07-2018 21:40:50</a:t>
            </a:fld>
            <a:endParaRPr lang="en-US"/>
          </a:p>
        </p:txBody>
      </p:sp>
      <p:sp>
        <p:nvSpPr>
          <p:cNvPr id="5" name="Slide Number Placeholder 4"/>
          <p:cNvSpPr>
            <a:spLocks noGrp="1"/>
          </p:cNvSpPr>
          <p:nvPr>
            <p:ph type="sldNum" sz="quarter" idx="12"/>
          </p:nvPr>
        </p:nvSpPr>
        <p:spPr/>
        <p:txBody>
          <a:bodyPr/>
          <a:lstStyle/>
          <a:p>
            <a:pPr>
              <a:defRPr/>
            </a:pPr>
            <a:fld id="{271918D7-E53B-49A1-B51D-4F3225F81175}" type="slidenum">
              <a:rPr lang="en-US" smtClean="0"/>
              <a:pPr>
                <a:defRPr/>
              </a:pPr>
              <a:t>32</a:t>
            </a:fld>
            <a:endParaRPr lang="en-US"/>
          </a:p>
        </p:txBody>
      </p:sp>
      <p:sp>
        <p:nvSpPr>
          <p:cNvPr id="6" name="Footer Placeholder 5"/>
          <p:cNvSpPr>
            <a:spLocks noGrp="1"/>
          </p:cNvSpPr>
          <p:nvPr>
            <p:ph type="ftr" sz="quarter" idx="11"/>
          </p:nvPr>
        </p:nvSpPr>
        <p:spPr/>
        <p:txBody>
          <a:bodyPr/>
          <a:lstStyle/>
          <a:p>
            <a:pPr algn="ctr">
              <a:defRPr/>
            </a:pPr>
            <a:r>
              <a:rPr lang="en-US"/>
              <a:t>Psychology for Social Workers</a:t>
            </a:r>
          </a:p>
        </p:txBody>
      </p:sp>
      <p:sp>
        <p:nvSpPr>
          <p:cNvPr id="29702" name="Rectangle 3"/>
          <p:cNvSpPr>
            <a:spLocks noChangeArrowheads="1"/>
          </p:cNvSpPr>
          <p:nvPr/>
        </p:nvSpPr>
        <p:spPr bwMode="auto">
          <a:xfrm>
            <a:off x="914400" y="1676400"/>
            <a:ext cx="7391400" cy="4724400"/>
          </a:xfrm>
          <a:prstGeom prst="rect">
            <a:avLst/>
          </a:prstGeom>
          <a:noFill/>
          <a:ln w="9525">
            <a:noFill/>
            <a:miter lim="800000"/>
            <a:headEnd/>
            <a:tailEnd/>
          </a:ln>
        </p:spPr>
        <p:txBody>
          <a:bodyPr/>
          <a:lstStyle/>
          <a:p>
            <a:pPr marL="812800" indent="-812800">
              <a:spcBef>
                <a:spcPts val="1200"/>
              </a:spcBef>
              <a:buFont typeface="Arial" charset="0"/>
              <a:buChar char="•"/>
            </a:pPr>
            <a:r>
              <a:rPr lang="en-US" sz="2400" b="1">
                <a:solidFill>
                  <a:srgbClr val="0070C0"/>
                </a:solidFill>
              </a:rPr>
              <a:t>Intelligence means intellect put to use. It is the  use of intellectual abilities for handling a situation or accomplishing any task </a:t>
            </a:r>
            <a:r>
              <a:rPr lang="en-US" sz="2400" b="1" i="1">
                <a:solidFill>
                  <a:srgbClr val="7030A0"/>
                </a:solidFill>
              </a:rPr>
              <a:t>(Woodworth &amp; Marquis, 1948)</a:t>
            </a:r>
          </a:p>
          <a:p>
            <a:pPr marL="812800" indent="-812800">
              <a:spcBef>
                <a:spcPts val="1200"/>
              </a:spcBef>
              <a:buFont typeface="Arial" charset="0"/>
              <a:buChar char="•"/>
            </a:pPr>
            <a:r>
              <a:rPr lang="en-US" sz="2400" b="1">
                <a:solidFill>
                  <a:srgbClr val="0070C0"/>
                </a:solidFill>
              </a:rPr>
              <a:t>Intelligence is a general capacity of an individual consciously to adjust his thinking to new requirements. It is general mental adaptability to new problems and conditions of life </a:t>
            </a:r>
            <a:r>
              <a:rPr lang="en-US" sz="2400" b="1" i="1">
                <a:solidFill>
                  <a:srgbClr val="7030A0"/>
                </a:solidFill>
              </a:rPr>
              <a:t>(Stern, 1914)</a:t>
            </a:r>
          </a:p>
          <a:p>
            <a:pPr marL="812800" indent="-812800">
              <a:spcBef>
                <a:spcPts val="1200"/>
              </a:spcBef>
              <a:buFont typeface="Arial" charset="0"/>
              <a:buChar char="•"/>
            </a:pPr>
            <a:r>
              <a:rPr lang="en-US" sz="2400" b="1">
                <a:solidFill>
                  <a:srgbClr val="0070C0"/>
                </a:solidFill>
              </a:rPr>
              <a:t>Intelligence is the capacity to learn and adjust to relatively new and changing conditions </a:t>
            </a:r>
            <a:r>
              <a:rPr lang="en-US" sz="2400" b="1" i="1">
                <a:solidFill>
                  <a:srgbClr val="7030A0"/>
                </a:solidFill>
              </a:rPr>
              <a:t>(Wagnon, 1937)</a:t>
            </a:r>
            <a:r>
              <a:rPr lang="en-US" sz="2400" b="1">
                <a:solidFill>
                  <a:srgbClr val="0070C0"/>
                </a:solidFill>
              </a:rPr>
              <a:t> </a:t>
            </a:r>
          </a:p>
        </p:txBody>
      </p:sp>
    </p:spTree>
  </p:cSld>
  <p:clrMapOvr>
    <a:masterClrMapping/>
  </p:clrMapOvr>
  <p:transition spd="slow">
    <p:push/>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ChangeArrowheads="1"/>
          </p:cNvSpPr>
          <p:nvPr/>
        </p:nvSpPr>
        <p:spPr bwMode="auto">
          <a:xfrm>
            <a:off x="0" y="609600"/>
            <a:ext cx="9144000" cy="990600"/>
          </a:xfrm>
          <a:prstGeom prst="rect">
            <a:avLst/>
          </a:prstGeom>
          <a:noFill/>
          <a:ln w="9525">
            <a:noFill/>
            <a:miter lim="800000"/>
            <a:headEnd/>
            <a:tailEnd/>
          </a:ln>
        </p:spPr>
        <p:txBody>
          <a:bodyPr anchor="ctr"/>
          <a:lstStyle/>
          <a:p>
            <a:pPr algn="ctr"/>
            <a:r>
              <a:rPr lang="en-US" sz="3200" b="1" dirty="0" smtClean="0">
                <a:solidFill>
                  <a:srgbClr val="FF33CC"/>
                </a:solidFill>
              </a:rPr>
              <a:t>2.2.3.	Intelligence</a:t>
            </a:r>
            <a:endParaRPr lang="en-US" sz="3200" b="1" dirty="0">
              <a:solidFill>
                <a:srgbClr val="FF33CC"/>
              </a:solidFill>
            </a:endParaRPr>
          </a:p>
        </p:txBody>
      </p:sp>
      <p:sp>
        <p:nvSpPr>
          <p:cNvPr id="4" name="Date Placeholder 3"/>
          <p:cNvSpPr>
            <a:spLocks noGrp="1"/>
          </p:cNvSpPr>
          <p:nvPr>
            <p:ph type="dt" sz="quarter" idx="10"/>
          </p:nvPr>
        </p:nvSpPr>
        <p:spPr/>
        <p:txBody>
          <a:bodyPr/>
          <a:lstStyle/>
          <a:p>
            <a:pPr>
              <a:defRPr/>
            </a:pPr>
            <a:fld id="{3D4E0961-A8D9-45FD-A7BB-49C9AD2207EB}" type="datetime9">
              <a:rPr lang="en-IN"/>
              <a:pPr>
                <a:defRPr/>
              </a:pPr>
              <a:t>23-07-2018 21:40:50</a:t>
            </a:fld>
            <a:endParaRPr lang="en-US"/>
          </a:p>
        </p:txBody>
      </p:sp>
      <p:sp>
        <p:nvSpPr>
          <p:cNvPr id="5" name="Slide Number Placeholder 4"/>
          <p:cNvSpPr>
            <a:spLocks noGrp="1"/>
          </p:cNvSpPr>
          <p:nvPr>
            <p:ph type="sldNum" sz="quarter" idx="12"/>
          </p:nvPr>
        </p:nvSpPr>
        <p:spPr/>
        <p:txBody>
          <a:bodyPr/>
          <a:lstStyle/>
          <a:p>
            <a:pPr>
              <a:defRPr/>
            </a:pPr>
            <a:fld id="{5B50CB6F-FE17-4154-A6A9-AFF42B20C4F9}" type="slidenum">
              <a:rPr lang="en-US" smtClean="0"/>
              <a:pPr>
                <a:defRPr/>
              </a:pPr>
              <a:t>33</a:t>
            </a:fld>
            <a:endParaRPr lang="en-US"/>
          </a:p>
        </p:txBody>
      </p:sp>
      <p:sp>
        <p:nvSpPr>
          <p:cNvPr id="6" name="Footer Placeholder 5"/>
          <p:cNvSpPr>
            <a:spLocks noGrp="1"/>
          </p:cNvSpPr>
          <p:nvPr>
            <p:ph type="ftr" sz="quarter" idx="11"/>
          </p:nvPr>
        </p:nvSpPr>
        <p:spPr/>
        <p:txBody>
          <a:bodyPr/>
          <a:lstStyle/>
          <a:p>
            <a:pPr algn="ctr">
              <a:defRPr/>
            </a:pPr>
            <a:r>
              <a:rPr lang="en-US"/>
              <a:t>Psychology for Social Workers</a:t>
            </a:r>
          </a:p>
        </p:txBody>
      </p:sp>
      <p:sp>
        <p:nvSpPr>
          <p:cNvPr id="30726" name="Rectangle 3"/>
          <p:cNvSpPr>
            <a:spLocks noChangeArrowheads="1"/>
          </p:cNvSpPr>
          <p:nvPr/>
        </p:nvSpPr>
        <p:spPr bwMode="auto">
          <a:xfrm>
            <a:off x="457200" y="1676400"/>
            <a:ext cx="7848600" cy="4724400"/>
          </a:xfrm>
          <a:prstGeom prst="rect">
            <a:avLst/>
          </a:prstGeom>
          <a:noFill/>
          <a:ln w="9525">
            <a:noFill/>
            <a:miter lim="800000"/>
            <a:headEnd/>
            <a:tailEnd/>
          </a:ln>
        </p:spPr>
        <p:txBody>
          <a:bodyPr/>
          <a:lstStyle/>
          <a:p>
            <a:pPr marL="812800" indent="-812800">
              <a:spcBef>
                <a:spcPts val="1200"/>
              </a:spcBef>
              <a:buFont typeface="Arial" charset="0"/>
              <a:buChar char="•"/>
            </a:pPr>
            <a:r>
              <a:rPr lang="en-US" sz="2400" b="1">
                <a:solidFill>
                  <a:srgbClr val="0070C0"/>
                </a:solidFill>
              </a:rPr>
              <a:t>Intelligence is the power of good responses from the point of truth or fact </a:t>
            </a:r>
            <a:r>
              <a:rPr lang="en-US" sz="2400" b="1" i="1">
                <a:solidFill>
                  <a:srgbClr val="7030A0"/>
                </a:solidFill>
              </a:rPr>
              <a:t>(Thorndike, 1914)</a:t>
            </a:r>
          </a:p>
          <a:p>
            <a:pPr marL="812800" indent="-812800">
              <a:spcBef>
                <a:spcPts val="1200"/>
              </a:spcBef>
              <a:buFont typeface="Arial" charset="0"/>
              <a:buChar char="•"/>
            </a:pPr>
            <a:r>
              <a:rPr lang="en-US" sz="2400" b="1">
                <a:solidFill>
                  <a:srgbClr val="0070C0"/>
                </a:solidFill>
              </a:rPr>
              <a:t>Intelligence is the aggregate or global capacity of an individual to act purposefully, to think rationally, and to deal effectively with his environment </a:t>
            </a:r>
            <a:r>
              <a:rPr lang="en-US" sz="2400" b="1" i="1">
                <a:solidFill>
                  <a:srgbClr val="7030A0"/>
                </a:solidFill>
              </a:rPr>
              <a:t>(Wechsler, 1944)</a:t>
            </a:r>
          </a:p>
          <a:p>
            <a:pPr marL="812800" indent="-812800">
              <a:spcBef>
                <a:spcPts val="1200"/>
              </a:spcBef>
              <a:buFont typeface="Arial" charset="0"/>
              <a:buChar char="•"/>
            </a:pPr>
            <a:r>
              <a:rPr lang="en-US" sz="2400" b="1">
                <a:solidFill>
                  <a:srgbClr val="0070C0"/>
                </a:solidFill>
              </a:rPr>
              <a:t>Intelligence is the ability to undertake activities that are difficult, complex and abstract and which are adaptive to a goal, and are done quickly and which have social value and which lead to creation of something new and different </a:t>
            </a:r>
            <a:r>
              <a:rPr lang="en-US" sz="2400" b="1" i="1">
                <a:solidFill>
                  <a:srgbClr val="7030A0"/>
                </a:solidFill>
              </a:rPr>
              <a:t>(Stoddard, 1943)</a:t>
            </a:r>
          </a:p>
        </p:txBody>
      </p:sp>
    </p:spTree>
  </p:cSld>
  <p:clrMapOvr>
    <a:masterClrMapping/>
  </p:clrMapOvr>
  <p:transition spd="slow">
    <p:push/>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ChangeArrowheads="1"/>
          </p:cNvSpPr>
          <p:nvPr/>
        </p:nvSpPr>
        <p:spPr bwMode="auto">
          <a:xfrm>
            <a:off x="0" y="609600"/>
            <a:ext cx="9144000" cy="990600"/>
          </a:xfrm>
          <a:prstGeom prst="rect">
            <a:avLst/>
          </a:prstGeom>
          <a:noFill/>
          <a:ln w="9525">
            <a:noFill/>
            <a:miter lim="800000"/>
            <a:headEnd/>
            <a:tailEnd/>
          </a:ln>
        </p:spPr>
        <p:txBody>
          <a:bodyPr anchor="ctr"/>
          <a:lstStyle/>
          <a:p>
            <a:pPr algn="ctr"/>
            <a:r>
              <a:rPr lang="en-US" sz="3200" b="1" dirty="0" smtClean="0">
                <a:solidFill>
                  <a:srgbClr val="FF33CC"/>
                </a:solidFill>
              </a:rPr>
              <a:t>2.2.3.	Intelligence</a:t>
            </a:r>
            <a:endParaRPr lang="en-US" sz="3200" b="1" dirty="0">
              <a:solidFill>
                <a:srgbClr val="FF33CC"/>
              </a:solidFill>
            </a:endParaRPr>
          </a:p>
        </p:txBody>
      </p:sp>
      <p:sp>
        <p:nvSpPr>
          <p:cNvPr id="4" name="Date Placeholder 3"/>
          <p:cNvSpPr>
            <a:spLocks noGrp="1"/>
          </p:cNvSpPr>
          <p:nvPr>
            <p:ph type="dt" sz="quarter" idx="10"/>
          </p:nvPr>
        </p:nvSpPr>
        <p:spPr/>
        <p:txBody>
          <a:bodyPr/>
          <a:lstStyle/>
          <a:p>
            <a:pPr>
              <a:defRPr/>
            </a:pPr>
            <a:fld id="{B2FD93C0-9A18-44E5-A3FE-E4818FECBA26}" type="datetime9">
              <a:rPr lang="en-IN"/>
              <a:pPr>
                <a:defRPr/>
              </a:pPr>
              <a:t>23-07-2018 21:40:50</a:t>
            </a:fld>
            <a:endParaRPr lang="en-US"/>
          </a:p>
        </p:txBody>
      </p:sp>
      <p:sp>
        <p:nvSpPr>
          <p:cNvPr id="5" name="Slide Number Placeholder 4"/>
          <p:cNvSpPr>
            <a:spLocks noGrp="1"/>
          </p:cNvSpPr>
          <p:nvPr>
            <p:ph type="sldNum" sz="quarter" idx="12"/>
          </p:nvPr>
        </p:nvSpPr>
        <p:spPr/>
        <p:txBody>
          <a:bodyPr/>
          <a:lstStyle/>
          <a:p>
            <a:pPr>
              <a:defRPr/>
            </a:pPr>
            <a:fld id="{DF98B495-2F9D-4F77-996F-74B1BCFC59F7}" type="slidenum">
              <a:rPr lang="en-US" smtClean="0"/>
              <a:pPr>
                <a:defRPr/>
              </a:pPr>
              <a:t>34</a:t>
            </a:fld>
            <a:endParaRPr lang="en-US"/>
          </a:p>
        </p:txBody>
      </p:sp>
      <p:sp>
        <p:nvSpPr>
          <p:cNvPr id="6" name="Footer Placeholder 5"/>
          <p:cNvSpPr>
            <a:spLocks noGrp="1"/>
          </p:cNvSpPr>
          <p:nvPr>
            <p:ph type="ftr" sz="quarter" idx="11"/>
          </p:nvPr>
        </p:nvSpPr>
        <p:spPr/>
        <p:txBody>
          <a:bodyPr/>
          <a:lstStyle/>
          <a:p>
            <a:pPr algn="ctr">
              <a:defRPr/>
            </a:pPr>
            <a:r>
              <a:rPr lang="en-US"/>
              <a:t>Psychology for Social Workers</a:t>
            </a:r>
          </a:p>
        </p:txBody>
      </p:sp>
      <p:sp>
        <p:nvSpPr>
          <p:cNvPr id="31750" name="Rectangle 3"/>
          <p:cNvSpPr>
            <a:spLocks noChangeArrowheads="1"/>
          </p:cNvSpPr>
          <p:nvPr/>
        </p:nvSpPr>
        <p:spPr bwMode="auto">
          <a:xfrm>
            <a:off x="914400" y="1676400"/>
            <a:ext cx="7391400" cy="4724400"/>
          </a:xfrm>
          <a:prstGeom prst="rect">
            <a:avLst/>
          </a:prstGeom>
          <a:noFill/>
          <a:ln w="9525">
            <a:noFill/>
            <a:miter lim="800000"/>
            <a:headEnd/>
            <a:tailEnd/>
          </a:ln>
        </p:spPr>
        <p:txBody>
          <a:bodyPr/>
          <a:lstStyle/>
          <a:p>
            <a:pPr marL="812800" indent="-812800">
              <a:spcBef>
                <a:spcPts val="1200"/>
              </a:spcBef>
              <a:buFont typeface="Arial" charset="0"/>
              <a:buChar char="•"/>
            </a:pPr>
            <a:r>
              <a:rPr lang="en-US" sz="2400" b="1">
                <a:solidFill>
                  <a:srgbClr val="0070C0"/>
                </a:solidFill>
              </a:rPr>
              <a:t>Intelligence may be regarded as a sort of mental energy in the form of mental or cognitive abilities available with an individual to enable him to handle his environment in terms of adaptation and facing novel situations as effectively as possible </a:t>
            </a:r>
            <a:r>
              <a:rPr lang="en-US" sz="2400" b="1" i="1">
                <a:solidFill>
                  <a:srgbClr val="7030A0"/>
                </a:solidFill>
              </a:rPr>
              <a:t>(Mangal SK, 1998:221)</a:t>
            </a:r>
          </a:p>
          <a:p>
            <a:pPr marL="812800" indent="-812800">
              <a:spcBef>
                <a:spcPts val="1200"/>
              </a:spcBef>
              <a:buFont typeface="Arial" charset="0"/>
              <a:buChar char="•"/>
            </a:pPr>
            <a:endParaRPr lang="en-US" sz="2400" b="1">
              <a:solidFill>
                <a:srgbClr val="0070C0"/>
              </a:solidFill>
            </a:endParaRPr>
          </a:p>
        </p:txBody>
      </p:sp>
    </p:spTree>
  </p:cSld>
  <p:clrMapOvr>
    <a:masterClrMapping/>
  </p:clrMapOvr>
  <p:transition spd="slow">
    <p:push/>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ChangeArrowheads="1"/>
          </p:cNvSpPr>
          <p:nvPr/>
        </p:nvSpPr>
        <p:spPr bwMode="auto">
          <a:xfrm>
            <a:off x="0" y="609600"/>
            <a:ext cx="9144000" cy="990600"/>
          </a:xfrm>
          <a:prstGeom prst="rect">
            <a:avLst/>
          </a:prstGeom>
          <a:noFill/>
          <a:ln w="9525">
            <a:noFill/>
            <a:miter lim="800000"/>
            <a:headEnd/>
            <a:tailEnd/>
          </a:ln>
        </p:spPr>
        <p:txBody>
          <a:bodyPr anchor="ctr"/>
          <a:lstStyle/>
          <a:p>
            <a:pPr algn="ctr"/>
            <a:r>
              <a:rPr lang="en-US" sz="3200" b="1" dirty="0" smtClean="0">
                <a:solidFill>
                  <a:srgbClr val="FF33CC"/>
                </a:solidFill>
              </a:rPr>
              <a:t>2.2.3.	Intelligence</a:t>
            </a:r>
            <a:endParaRPr lang="en-US" sz="3200" b="1" dirty="0">
              <a:solidFill>
                <a:srgbClr val="FF33CC"/>
              </a:solidFill>
            </a:endParaRPr>
          </a:p>
        </p:txBody>
      </p:sp>
      <p:sp>
        <p:nvSpPr>
          <p:cNvPr id="4" name="Date Placeholder 3"/>
          <p:cNvSpPr>
            <a:spLocks noGrp="1"/>
          </p:cNvSpPr>
          <p:nvPr>
            <p:ph type="dt" sz="quarter" idx="10"/>
          </p:nvPr>
        </p:nvSpPr>
        <p:spPr/>
        <p:txBody>
          <a:bodyPr/>
          <a:lstStyle/>
          <a:p>
            <a:pPr>
              <a:defRPr/>
            </a:pPr>
            <a:fld id="{35EA6D33-05A6-4BC4-BF2B-37EDB7D67B7D}" type="datetime9">
              <a:rPr lang="en-IN"/>
              <a:pPr>
                <a:defRPr/>
              </a:pPr>
              <a:t>23-07-2018 21:40:50</a:t>
            </a:fld>
            <a:endParaRPr lang="en-US"/>
          </a:p>
        </p:txBody>
      </p:sp>
      <p:sp>
        <p:nvSpPr>
          <p:cNvPr id="5" name="Slide Number Placeholder 4"/>
          <p:cNvSpPr>
            <a:spLocks noGrp="1"/>
          </p:cNvSpPr>
          <p:nvPr>
            <p:ph type="sldNum" sz="quarter" idx="12"/>
          </p:nvPr>
        </p:nvSpPr>
        <p:spPr/>
        <p:txBody>
          <a:bodyPr/>
          <a:lstStyle/>
          <a:p>
            <a:pPr>
              <a:defRPr/>
            </a:pPr>
            <a:fld id="{2411799E-6011-45E9-8A13-BD9D09CE5A6B}" type="slidenum">
              <a:rPr lang="en-US" smtClean="0"/>
              <a:pPr>
                <a:defRPr/>
              </a:pPr>
              <a:t>35</a:t>
            </a:fld>
            <a:endParaRPr lang="en-US"/>
          </a:p>
        </p:txBody>
      </p:sp>
      <p:sp>
        <p:nvSpPr>
          <p:cNvPr id="6" name="Footer Placeholder 5"/>
          <p:cNvSpPr>
            <a:spLocks noGrp="1"/>
          </p:cNvSpPr>
          <p:nvPr>
            <p:ph type="ftr" sz="quarter" idx="11"/>
          </p:nvPr>
        </p:nvSpPr>
        <p:spPr/>
        <p:txBody>
          <a:bodyPr/>
          <a:lstStyle/>
          <a:p>
            <a:pPr algn="ctr">
              <a:defRPr/>
            </a:pPr>
            <a:r>
              <a:rPr lang="en-US"/>
              <a:t>Psychology for Social Workers</a:t>
            </a:r>
          </a:p>
        </p:txBody>
      </p:sp>
      <p:sp>
        <p:nvSpPr>
          <p:cNvPr id="32774" name="Rectangle 3"/>
          <p:cNvSpPr>
            <a:spLocks noChangeArrowheads="1"/>
          </p:cNvSpPr>
          <p:nvPr/>
        </p:nvSpPr>
        <p:spPr bwMode="auto">
          <a:xfrm>
            <a:off x="914400" y="1676400"/>
            <a:ext cx="7696200" cy="4724400"/>
          </a:xfrm>
          <a:prstGeom prst="rect">
            <a:avLst/>
          </a:prstGeom>
          <a:noFill/>
          <a:ln w="9525">
            <a:noFill/>
            <a:miter lim="800000"/>
            <a:headEnd/>
            <a:tailEnd/>
          </a:ln>
        </p:spPr>
        <p:txBody>
          <a:bodyPr/>
          <a:lstStyle/>
          <a:p>
            <a:pPr marL="812800" indent="-812800">
              <a:spcBef>
                <a:spcPts val="1200"/>
              </a:spcBef>
              <a:buFont typeface="Calibri" pitchFamily="34" charset="0"/>
              <a:buAutoNum type="arabicPeriod"/>
            </a:pPr>
            <a:r>
              <a:rPr lang="en-US" sz="2400" b="1" i="1">
                <a:solidFill>
                  <a:srgbClr val="7030A0"/>
                </a:solidFill>
              </a:rPr>
              <a:t>Unitary</a:t>
            </a:r>
            <a:r>
              <a:rPr lang="en-US" sz="2400" b="1">
                <a:solidFill>
                  <a:srgbClr val="0070C0"/>
                </a:solidFill>
              </a:rPr>
              <a:t> theory or monarchic theory (outdated)</a:t>
            </a:r>
          </a:p>
          <a:p>
            <a:pPr marL="812800" indent="-812800">
              <a:spcBef>
                <a:spcPts val="1200"/>
              </a:spcBef>
              <a:buFont typeface="Calibri" pitchFamily="34" charset="0"/>
              <a:buAutoNum type="arabicPeriod"/>
            </a:pPr>
            <a:r>
              <a:rPr lang="en-US" sz="2400" b="1">
                <a:solidFill>
                  <a:srgbClr val="0070C0"/>
                </a:solidFill>
              </a:rPr>
              <a:t>Anarchic theory or </a:t>
            </a:r>
            <a:r>
              <a:rPr lang="en-US" sz="2400" b="1" i="1">
                <a:solidFill>
                  <a:srgbClr val="7030A0"/>
                </a:solidFill>
              </a:rPr>
              <a:t>multifactor</a:t>
            </a:r>
            <a:r>
              <a:rPr lang="en-US" sz="2400" b="1">
                <a:solidFill>
                  <a:srgbClr val="0070C0"/>
                </a:solidFill>
              </a:rPr>
              <a:t> theory (EL Thorndike) also named atomistic theory considers intelligence a combination of numerous separate elements of factors, each one being a minute element of an ability of an ability.</a:t>
            </a:r>
          </a:p>
          <a:p>
            <a:pPr marL="812800" indent="-812800">
              <a:spcBef>
                <a:spcPts val="1200"/>
              </a:spcBef>
              <a:buFont typeface="Calibri" pitchFamily="34" charset="0"/>
              <a:buAutoNum type="arabicPeriod"/>
            </a:pPr>
            <a:r>
              <a:rPr lang="en-US" sz="2400" b="1" i="1">
                <a:solidFill>
                  <a:srgbClr val="7030A0"/>
                </a:solidFill>
              </a:rPr>
              <a:t>Two factor theory of Spearman:</a:t>
            </a:r>
            <a:r>
              <a:rPr lang="en-US" sz="2400" b="1">
                <a:solidFill>
                  <a:srgbClr val="0070C0"/>
                </a:solidFill>
              </a:rPr>
              <a:t> Every different intellectual activity involves a general factor ‘g’ which is shared with all intellectual activities and a specific factor ‘s’ which it shares with none.</a:t>
            </a:r>
          </a:p>
        </p:txBody>
      </p:sp>
    </p:spTree>
  </p:cSld>
  <p:clrMapOvr>
    <a:masterClrMapping/>
  </p:clrMapOvr>
  <p:transition spd="slow">
    <p:push/>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ChangeArrowheads="1"/>
          </p:cNvSpPr>
          <p:nvPr/>
        </p:nvSpPr>
        <p:spPr bwMode="auto">
          <a:xfrm>
            <a:off x="0" y="609600"/>
            <a:ext cx="9144000" cy="990600"/>
          </a:xfrm>
          <a:prstGeom prst="rect">
            <a:avLst/>
          </a:prstGeom>
          <a:noFill/>
          <a:ln w="9525">
            <a:noFill/>
            <a:miter lim="800000"/>
            <a:headEnd/>
            <a:tailEnd/>
          </a:ln>
        </p:spPr>
        <p:txBody>
          <a:bodyPr anchor="ctr"/>
          <a:lstStyle/>
          <a:p>
            <a:pPr algn="ctr"/>
            <a:r>
              <a:rPr lang="en-US" sz="3200" b="1" dirty="0" smtClean="0">
                <a:solidFill>
                  <a:srgbClr val="FF33CC"/>
                </a:solidFill>
              </a:rPr>
              <a:t>2.2.3.	Intelligence</a:t>
            </a:r>
            <a:endParaRPr lang="en-US" sz="3200" b="1" dirty="0">
              <a:solidFill>
                <a:srgbClr val="FF33CC"/>
              </a:solidFill>
            </a:endParaRPr>
          </a:p>
        </p:txBody>
      </p:sp>
      <p:sp>
        <p:nvSpPr>
          <p:cNvPr id="4" name="Date Placeholder 3"/>
          <p:cNvSpPr>
            <a:spLocks noGrp="1"/>
          </p:cNvSpPr>
          <p:nvPr>
            <p:ph type="dt" sz="quarter" idx="10"/>
          </p:nvPr>
        </p:nvSpPr>
        <p:spPr/>
        <p:txBody>
          <a:bodyPr/>
          <a:lstStyle/>
          <a:p>
            <a:pPr>
              <a:defRPr/>
            </a:pPr>
            <a:fld id="{9DCC3560-9F8A-46EB-B0C5-8B7E6836C74A}" type="datetime9">
              <a:rPr lang="en-IN"/>
              <a:pPr>
                <a:defRPr/>
              </a:pPr>
              <a:t>23-07-2018 21:40:50</a:t>
            </a:fld>
            <a:endParaRPr lang="en-US"/>
          </a:p>
        </p:txBody>
      </p:sp>
      <p:sp>
        <p:nvSpPr>
          <p:cNvPr id="5" name="Slide Number Placeholder 4"/>
          <p:cNvSpPr>
            <a:spLocks noGrp="1"/>
          </p:cNvSpPr>
          <p:nvPr>
            <p:ph type="sldNum" sz="quarter" idx="12"/>
          </p:nvPr>
        </p:nvSpPr>
        <p:spPr/>
        <p:txBody>
          <a:bodyPr/>
          <a:lstStyle/>
          <a:p>
            <a:pPr>
              <a:defRPr/>
            </a:pPr>
            <a:fld id="{3992870B-74CC-4E45-86E6-072EA80A3E19}" type="slidenum">
              <a:rPr lang="en-US" smtClean="0"/>
              <a:pPr>
                <a:defRPr/>
              </a:pPr>
              <a:t>36</a:t>
            </a:fld>
            <a:endParaRPr lang="en-US"/>
          </a:p>
        </p:txBody>
      </p:sp>
      <p:sp>
        <p:nvSpPr>
          <p:cNvPr id="6" name="Footer Placeholder 5"/>
          <p:cNvSpPr>
            <a:spLocks noGrp="1"/>
          </p:cNvSpPr>
          <p:nvPr>
            <p:ph type="ftr" sz="quarter" idx="11"/>
          </p:nvPr>
        </p:nvSpPr>
        <p:spPr/>
        <p:txBody>
          <a:bodyPr/>
          <a:lstStyle/>
          <a:p>
            <a:pPr algn="ctr">
              <a:defRPr/>
            </a:pPr>
            <a:r>
              <a:rPr lang="en-US"/>
              <a:t>Psychology for Social Workers</a:t>
            </a:r>
          </a:p>
        </p:txBody>
      </p:sp>
      <p:sp>
        <p:nvSpPr>
          <p:cNvPr id="33798" name="Rectangle 3"/>
          <p:cNvSpPr>
            <a:spLocks noChangeArrowheads="1"/>
          </p:cNvSpPr>
          <p:nvPr/>
        </p:nvSpPr>
        <p:spPr bwMode="auto">
          <a:xfrm>
            <a:off x="228600" y="1447800"/>
            <a:ext cx="8686800" cy="4953000"/>
          </a:xfrm>
          <a:prstGeom prst="rect">
            <a:avLst/>
          </a:prstGeom>
          <a:noFill/>
          <a:ln w="9525">
            <a:noFill/>
            <a:miter lim="800000"/>
            <a:headEnd/>
            <a:tailEnd/>
          </a:ln>
        </p:spPr>
        <p:txBody>
          <a:bodyPr/>
          <a:lstStyle/>
          <a:p>
            <a:pPr marL="812800" indent="-812800">
              <a:spcBef>
                <a:spcPts val="1200"/>
              </a:spcBef>
              <a:buFont typeface="Calibri" pitchFamily="34" charset="0"/>
              <a:buAutoNum type="arabicPeriod" startAt="4"/>
            </a:pPr>
            <a:r>
              <a:rPr lang="en-US" sz="2400" b="1" i="1">
                <a:solidFill>
                  <a:srgbClr val="7030A0"/>
                </a:solidFill>
              </a:rPr>
              <a:t>Group factor theory (Thurstone)</a:t>
            </a:r>
            <a:r>
              <a:rPr lang="en-US" sz="2400" b="1">
                <a:solidFill>
                  <a:srgbClr val="0070C0"/>
                </a:solidFill>
              </a:rPr>
              <a:t>: 9 factors: Verbal (V), Spatial (S), Numerical (N), Memory (M), Word Fluency (W), Inductive Reasoning (RI), Deductive Reasoning (RD), Perceptual (P), and Problem solving (PS)</a:t>
            </a:r>
          </a:p>
          <a:p>
            <a:pPr marL="812800" indent="-812800">
              <a:spcBef>
                <a:spcPts val="1200"/>
              </a:spcBef>
              <a:buFont typeface="Calibri" pitchFamily="34" charset="0"/>
              <a:buAutoNum type="arabicPeriod" startAt="4"/>
            </a:pPr>
            <a:r>
              <a:rPr lang="en-US" sz="2400" b="1" i="1">
                <a:solidFill>
                  <a:srgbClr val="7030A0"/>
                </a:solidFill>
              </a:rPr>
              <a:t>Hierarchical Theory of Vernon (1950)</a:t>
            </a:r>
            <a:r>
              <a:rPr lang="en-US" sz="2400" b="1">
                <a:solidFill>
                  <a:srgbClr val="0070C0"/>
                </a:solidFill>
              </a:rPr>
              <a:t>: ‘G’ is the most prominent mental ability measured through IQ tests. Under ‘G’, there are two main types of mental abilities, first being ‘Ved’ – Verbal, Numerical and Educational abilities and the second being ‘KM’ – practical, mechanical, spatial and physical abilities. Further each sub type is further divided into minor abilities down the hierarchy</a:t>
            </a:r>
          </a:p>
        </p:txBody>
      </p:sp>
    </p:spTree>
  </p:cSld>
  <p:clrMapOvr>
    <a:masterClrMapping/>
  </p:clrMapOvr>
  <p:transition spd="slow">
    <p:push/>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ChangeArrowheads="1"/>
          </p:cNvSpPr>
          <p:nvPr/>
        </p:nvSpPr>
        <p:spPr bwMode="auto">
          <a:xfrm>
            <a:off x="0" y="609600"/>
            <a:ext cx="9144000" cy="990600"/>
          </a:xfrm>
          <a:prstGeom prst="rect">
            <a:avLst/>
          </a:prstGeom>
          <a:noFill/>
          <a:ln w="9525">
            <a:noFill/>
            <a:miter lim="800000"/>
            <a:headEnd/>
            <a:tailEnd/>
          </a:ln>
        </p:spPr>
        <p:txBody>
          <a:bodyPr anchor="ctr"/>
          <a:lstStyle/>
          <a:p>
            <a:pPr algn="ctr"/>
            <a:r>
              <a:rPr lang="en-US" sz="3200" b="1" dirty="0" smtClean="0">
                <a:solidFill>
                  <a:srgbClr val="FF33CC"/>
                </a:solidFill>
              </a:rPr>
              <a:t>2.2.3.	Intelligence</a:t>
            </a:r>
            <a:endParaRPr lang="en-US" sz="3200" b="1" dirty="0">
              <a:solidFill>
                <a:srgbClr val="FF33CC"/>
              </a:solidFill>
            </a:endParaRPr>
          </a:p>
        </p:txBody>
      </p:sp>
      <p:sp>
        <p:nvSpPr>
          <p:cNvPr id="4" name="Date Placeholder 3"/>
          <p:cNvSpPr>
            <a:spLocks noGrp="1"/>
          </p:cNvSpPr>
          <p:nvPr>
            <p:ph type="dt" sz="quarter" idx="10"/>
          </p:nvPr>
        </p:nvSpPr>
        <p:spPr/>
        <p:txBody>
          <a:bodyPr/>
          <a:lstStyle/>
          <a:p>
            <a:pPr>
              <a:defRPr/>
            </a:pPr>
            <a:fld id="{9A982E4C-2A8E-4AF0-8076-1725C6970014}" type="datetime9">
              <a:rPr lang="en-IN"/>
              <a:pPr>
                <a:defRPr/>
              </a:pPr>
              <a:t>23-07-2018 21:40:50</a:t>
            </a:fld>
            <a:endParaRPr lang="en-US"/>
          </a:p>
        </p:txBody>
      </p:sp>
      <p:sp>
        <p:nvSpPr>
          <p:cNvPr id="5" name="Slide Number Placeholder 4"/>
          <p:cNvSpPr>
            <a:spLocks noGrp="1"/>
          </p:cNvSpPr>
          <p:nvPr>
            <p:ph type="sldNum" sz="quarter" idx="12"/>
          </p:nvPr>
        </p:nvSpPr>
        <p:spPr/>
        <p:txBody>
          <a:bodyPr/>
          <a:lstStyle/>
          <a:p>
            <a:pPr>
              <a:defRPr/>
            </a:pPr>
            <a:fld id="{14DF9C9D-FD2F-440E-80C5-13DD399FB7EC}" type="slidenum">
              <a:rPr lang="en-US" smtClean="0"/>
              <a:pPr>
                <a:defRPr/>
              </a:pPr>
              <a:t>37</a:t>
            </a:fld>
            <a:endParaRPr lang="en-US"/>
          </a:p>
        </p:txBody>
      </p:sp>
      <p:sp>
        <p:nvSpPr>
          <p:cNvPr id="6" name="Footer Placeholder 5"/>
          <p:cNvSpPr>
            <a:spLocks noGrp="1"/>
          </p:cNvSpPr>
          <p:nvPr>
            <p:ph type="ftr" sz="quarter" idx="11"/>
          </p:nvPr>
        </p:nvSpPr>
        <p:spPr/>
        <p:txBody>
          <a:bodyPr/>
          <a:lstStyle/>
          <a:p>
            <a:pPr algn="ctr">
              <a:defRPr/>
            </a:pPr>
            <a:r>
              <a:rPr lang="en-US"/>
              <a:t>Psychology for Social Workers</a:t>
            </a:r>
          </a:p>
        </p:txBody>
      </p:sp>
      <p:sp>
        <p:nvSpPr>
          <p:cNvPr id="34822" name="Rectangle 3"/>
          <p:cNvSpPr>
            <a:spLocks noChangeArrowheads="1"/>
          </p:cNvSpPr>
          <p:nvPr/>
        </p:nvSpPr>
        <p:spPr bwMode="auto">
          <a:xfrm>
            <a:off x="914400" y="1676400"/>
            <a:ext cx="7696200" cy="4724400"/>
          </a:xfrm>
          <a:prstGeom prst="rect">
            <a:avLst/>
          </a:prstGeom>
          <a:noFill/>
          <a:ln w="9525">
            <a:noFill/>
            <a:miter lim="800000"/>
            <a:headEnd/>
            <a:tailEnd/>
          </a:ln>
        </p:spPr>
        <p:txBody>
          <a:bodyPr/>
          <a:lstStyle/>
          <a:p>
            <a:pPr marL="812800" indent="-812800">
              <a:spcBef>
                <a:spcPts val="1200"/>
              </a:spcBef>
              <a:buFont typeface="Calibri" pitchFamily="34" charset="0"/>
              <a:buAutoNum type="arabicPeriod" startAt="6"/>
            </a:pPr>
            <a:r>
              <a:rPr lang="en-US" sz="2400" b="1">
                <a:solidFill>
                  <a:srgbClr val="0070C0"/>
                </a:solidFill>
              </a:rPr>
              <a:t>In </a:t>
            </a:r>
            <a:r>
              <a:rPr lang="en-US" sz="2400" b="1" i="1">
                <a:solidFill>
                  <a:srgbClr val="7030A0"/>
                </a:solidFill>
              </a:rPr>
              <a:t>Guilford's Structure of Intellect (SI) theory</a:t>
            </a:r>
            <a:r>
              <a:rPr lang="en-US" sz="2400" b="1">
                <a:solidFill>
                  <a:srgbClr val="0070C0"/>
                </a:solidFill>
              </a:rPr>
              <a:t>, intelligence is viewed as comprising operations, contents, and products. There are 5 kinds of operations (cognition, memory, divergent production, convergent production, evaluation), 6 kinds of products (units, classes, relations, systems, transformations, and implications), and 5 kinds of contents (visual, auditory, symbolic, semantic, behavioural). Since each of these dimensions is independent, there are theoretically 150 different components of intelligence.</a:t>
            </a:r>
          </a:p>
        </p:txBody>
      </p:sp>
    </p:spTree>
  </p:cSld>
  <p:clrMapOvr>
    <a:masterClrMapping/>
  </p:clrMapOvr>
  <p:transition spd="slow">
    <p:push/>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ChangeArrowheads="1"/>
          </p:cNvSpPr>
          <p:nvPr/>
        </p:nvSpPr>
        <p:spPr bwMode="auto">
          <a:xfrm>
            <a:off x="0" y="533400"/>
            <a:ext cx="9144000" cy="838200"/>
          </a:xfrm>
          <a:prstGeom prst="rect">
            <a:avLst/>
          </a:prstGeom>
          <a:noFill/>
          <a:ln w="9525">
            <a:noFill/>
            <a:miter lim="800000"/>
            <a:headEnd/>
            <a:tailEnd/>
          </a:ln>
        </p:spPr>
        <p:txBody>
          <a:bodyPr anchor="ctr"/>
          <a:lstStyle/>
          <a:p>
            <a:pPr algn="ctr"/>
            <a:r>
              <a:rPr lang="en-US" sz="3200" b="1" dirty="0" smtClean="0">
                <a:solidFill>
                  <a:srgbClr val="FF33CC"/>
                </a:solidFill>
              </a:rPr>
              <a:t>2.2.3.	Intelligence</a:t>
            </a:r>
            <a:endParaRPr lang="en-US" sz="3200" b="1" dirty="0">
              <a:solidFill>
                <a:srgbClr val="FF33CC"/>
              </a:solidFill>
            </a:endParaRPr>
          </a:p>
        </p:txBody>
      </p:sp>
      <p:sp>
        <p:nvSpPr>
          <p:cNvPr id="4" name="Date Placeholder 3"/>
          <p:cNvSpPr>
            <a:spLocks noGrp="1"/>
          </p:cNvSpPr>
          <p:nvPr>
            <p:ph type="dt" sz="quarter" idx="10"/>
          </p:nvPr>
        </p:nvSpPr>
        <p:spPr/>
        <p:txBody>
          <a:bodyPr/>
          <a:lstStyle/>
          <a:p>
            <a:pPr>
              <a:defRPr/>
            </a:pPr>
            <a:fld id="{9BD53E22-DFF9-46F0-BDCB-7DDAD371B019}" type="datetime9">
              <a:rPr lang="en-IN"/>
              <a:pPr>
                <a:defRPr/>
              </a:pPr>
              <a:t>23-07-2018 21:40:50</a:t>
            </a:fld>
            <a:endParaRPr lang="en-US"/>
          </a:p>
        </p:txBody>
      </p:sp>
      <p:sp>
        <p:nvSpPr>
          <p:cNvPr id="5" name="Slide Number Placeholder 4"/>
          <p:cNvSpPr>
            <a:spLocks noGrp="1"/>
          </p:cNvSpPr>
          <p:nvPr>
            <p:ph type="sldNum" sz="quarter" idx="12"/>
          </p:nvPr>
        </p:nvSpPr>
        <p:spPr/>
        <p:txBody>
          <a:bodyPr/>
          <a:lstStyle/>
          <a:p>
            <a:pPr>
              <a:defRPr/>
            </a:pPr>
            <a:fld id="{852E9801-9F96-491A-9DD0-82C5F002381C}" type="slidenum">
              <a:rPr lang="en-US" smtClean="0"/>
              <a:pPr>
                <a:defRPr/>
              </a:pPr>
              <a:t>38</a:t>
            </a:fld>
            <a:endParaRPr lang="en-US"/>
          </a:p>
        </p:txBody>
      </p:sp>
      <p:sp>
        <p:nvSpPr>
          <p:cNvPr id="6" name="Footer Placeholder 5"/>
          <p:cNvSpPr>
            <a:spLocks noGrp="1"/>
          </p:cNvSpPr>
          <p:nvPr>
            <p:ph type="ftr" sz="quarter" idx="11"/>
          </p:nvPr>
        </p:nvSpPr>
        <p:spPr/>
        <p:txBody>
          <a:bodyPr/>
          <a:lstStyle/>
          <a:p>
            <a:pPr algn="ctr">
              <a:defRPr/>
            </a:pPr>
            <a:r>
              <a:rPr lang="en-US"/>
              <a:t>Psychology for Social Workers</a:t>
            </a:r>
          </a:p>
        </p:txBody>
      </p:sp>
      <p:sp>
        <p:nvSpPr>
          <p:cNvPr id="35846" name="Rectangle 3"/>
          <p:cNvSpPr>
            <a:spLocks noChangeArrowheads="1"/>
          </p:cNvSpPr>
          <p:nvPr/>
        </p:nvSpPr>
        <p:spPr bwMode="auto">
          <a:xfrm>
            <a:off x="228600" y="1219200"/>
            <a:ext cx="8534400" cy="5181600"/>
          </a:xfrm>
          <a:prstGeom prst="rect">
            <a:avLst/>
          </a:prstGeom>
          <a:noFill/>
          <a:ln w="9525">
            <a:noFill/>
            <a:miter lim="800000"/>
            <a:headEnd/>
            <a:tailEnd/>
          </a:ln>
        </p:spPr>
        <p:txBody>
          <a:bodyPr/>
          <a:lstStyle/>
          <a:p>
            <a:pPr marL="812800" indent="-812800">
              <a:spcBef>
                <a:spcPts val="1200"/>
              </a:spcBef>
              <a:buFont typeface="Arial" charset="0"/>
              <a:buChar char="•"/>
            </a:pPr>
            <a:r>
              <a:rPr lang="en-US" sz="2400" b="1">
                <a:solidFill>
                  <a:srgbClr val="0070C0"/>
                </a:solidFill>
              </a:rPr>
              <a:t>Individual test and group tests</a:t>
            </a:r>
          </a:p>
          <a:p>
            <a:pPr marL="812800" indent="-812800">
              <a:spcBef>
                <a:spcPts val="1200"/>
              </a:spcBef>
              <a:buFont typeface="Arial" charset="0"/>
              <a:buChar char="•"/>
            </a:pPr>
            <a:r>
              <a:rPr lang="en-US" sz="2400" b="1">
                <a:solidFill>
                  <a:srgbClr val="0070C0"/>
                </a:solidFill>
              </a:rPr>
              <a:t>Verbal (with language content) and non verbal (performance based or spatial / logical / pictorial content) tests</a:t>
            </a:r>
          </a:p>
          <a:p>
            <a:pPr marL="812800" indent="-812800">
              <a:spcBef>
                <a:spcPts val="1200"/>
              </a:spcBef>
              <a:buFont typeface="Arial" charset="0"/>
              <a:buChar char="•"/>
            </a:pPr>
            <a:r>
              <a:rPr lang="en-US" sz="2400" b="1">
                <a:solidFill>
                  <a:srgbClr val="0070C0"/>
                </a:solidFill>
              </a:rPr>
              <a:t>Individual verbal IQ test: </a:t>
            </a:r>
            <a:r>
              <a:rPr lang="en-US" sz="2400" b="1" i="1">
                <a:solidFill>
                  <a:srgbClr val="7030A0"/>
                </a:solidFill>
              </a:rPr>
              <a:t>Stanford Binet Test </a:t>
            </a:r>
            <a:r>
              <a:rPr lang="en-US" sz="2400" b="1">
                <a:solidFill>
                  <a:srgbClr val="0070C0"/>
                </a:solidFill>
              </a:rPr>
              <a:t>(1960): first developed by French psychologists, Alfred Binet and Theodore Simon in 1905 consisting of 30 items like, ‘at age 3 – point out to nose, eyes and mouth; at age 7 – tell what is missing in the unfinished picture’. Adapted and revised  in the USA  at Stanford University in 1931 (by Terman), 1937 (by Maud A Merril) and finally in 1960 for age groups 2 to 22 years.</a:t>
            </a:r>
          </a:p>
        </p:txBody>
      </p:sp>
    </p:spTree>
  </p:cSld>
  <p:clrMapOvr>
    <a:masterClrMapping/>
  </p:clrMapOvr>
  <p:transition spd="slow">
    <p:push/>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ChangeArrowheads="1"/>
          </p:cNvSpPr>
          <p:nvPr/>
        </p:nvSpPr>
        <p:spPr bwMode="auto">
          <a:xfrm>
            <a:off x="0" y="609600"/>
            <a:ext cx="9144000" cy="762000"/>
          </a:xfrm>
          <a:prstGeom prst="rect">
            <a:avLst/>
          </a:prstGeom>
          <a:noFill/>
          <a:ln w="9525">
            <a:noFill/>
            <a:miter lim="800000"/>
            <a:headEnd/>
            <a:tailEnd/>
          </a:ln>
        </p:spPr>
        <p:txBody>
          <a:bodyPr anchor="ctr"/>
          <a:lstStyle/>
          <a:p>
            <a:pPr algn="ctr"/>
            <a:r>
              <a:rPr lang="en-US" sz="3200" b="1" dirty="0" smtClean="0">
                <a:solidFill>
                  <a:srgbClr val="FF33CC"/>
                </a:solidFill>
              </a:rPr>
              <a:t>2.2.3.	Intelligence</a:t>
            </a:r>
            <a:endParaRPr lang="en-US" sz="3200" b="1" dirty="0">
              <a:solidFill>
                <a:srgbClr val="FF33CC"/>
              </a:solidFill>
            </a:endParaRPr>
          </a:p>
        </p:txBody>
      </p:sp>
      <p:sp>
        <p:nvSpPr>
          <p:cNvPr id="4" name="Date Placeholder 3"/>
          <p:cNvSpPr>
            <a:spLocks noGrp="1"/>
          </p:cNvSpPr>
          <p:nvPr>
            <p:ph type="dt" sz="quarter" idx="10"/>
          </p:nvPr>
        </p:nvSpPr>
        <p:spPr/>
        <p:txBody>
          <a:bodyPr/>
          <a:lstStyle/>
          <a:p>
            <a:pPr>
              <a:defRPr/>
            </a:pPr>
            <a:fld id="{A04DE2E2-F0CC-4274-920D-BE04FE7ADB23}" type="datetime9">
              <a:rPr lang="en-IN"/>
              <a:pPr>
                <a:defRPr/>
              </a:pPr>
              <a:t>23-07-2018 21:40:50</a:t>
            </a:fld>
            <a:endParaRPr lang="en-US"/>
          </a:p>
        </p:txBody>
      </p:sp>
      <p:sp>
        <p:nvSpPr>
          <p:cNvPr id="5" name="Slide Number Placeholder 4"/>
          <p:cNvSpPr>
            <a:spLocks noGrp="1"/>
          </p:cNvSpPr>
          <p:nvPr>
            <p:ph type="sldNum" sz="quarter" idx="12"/>
          </p:nvPr>
        </p:nvSpPr>
        <p:spPr/>
        <p:txBody>
          <a:bodyPr/>
          <a:lstStyle/>
          <a:p>
            <a:pPr>
              <a:defRPr/>
            </a:pPr>
            <a:fld id="{2992D186-464D-4307-88A8-604C0DB0FCF2}" type="slidenum">
              <a:rPr lang="en-US" smtClean="0"/>
              <a:pPr>
                <a:defRPr/>
              </a:pPr>
              <a:t>39</a:t>
            </a:fld>
            <a:endParaRPr lang="en-US"/>
          </a:p>
        </p:txBody>
      </p:sp>
      <p:sp>
        <p:nvSpPr>
          <p:cNvPr id="6" name="Footer Placeholder 5"/>
          <p:cNvSpPr>
            <a:spLocks noGrp="1"/>
          </p:cNvSpPr>
          <p:nvPr>
            <p:ph type="ftr" sz="quarter" idx="11"/>
          </p:nvPr>
        </p:nvSpPr>
        <p:spPr/>
        <p:txBody>
          <a:bodyPr/>
          <a:lstStyle/>
          <a:p>
            <a:pPr algn="ctr">
              <a:defRPr/>
            </a:pPr>
            <a:r>
              <a:rPr lang="en-US"/>
              <a:t>Psychology for Social Workers</a:t>
            </a:r>
          </a:p>
        </p:txBody>
      </p:sp>
      <p:sp>
        <p:nvSpPr>
          <p:cNvPr id="36870" name="Rectangle 3"/>
          <p:cNvSpPr>
            <a:spLocks noChangeArrowheads="1"/>
          </p:cNvSpPr>
          <p:nvPr/>
        </p:nvSpPr>
        <p:spPr bwMode="auto">
          <a:xfrm>
            <a:off x="914400" y="1447800"/>
            <a:ext cx="7391400" cy="4953000"/>
          </a:xfrm>
          <a:prstGeom prst="rect">
            <a:avLst/>
          </a:prstGeom>
          <a:noFill/>
          <a:ln w="9525">
            <a:noFill/>
            <a:miter lim="800000"/>
            <a:headEnd/>
            <a:tailEnd/>
          </a:ln>
        </p:spPr>
        <p:txBody>
          <a:bodyPr/>
          <a:lstStyle/>
          <a:p>
            <a:pPr marL="812800" indent="-812800">
              <a:spcBef>
                <a:spcPts val="1200"/>
              </a:spcBef>
              <a:buFont typeface="Arial" charset="0"/>
              <a:buChar char="•"/>
            </a:pPr>
            <a:r>
              <a:rPr lang="en-US" sz="2400" b="1">
                <a:solidFill>
                  <a:srgbClr val="0070C0"/>
                </a:solidFill>
              </a:rPr>
              <a:t>Alfred Binet IQ Test was adapted to India for the first time in 1922 by Dr CH Rice ‘Hindustani Binet Performance Scale’. Stanford Binet Test has been translated to Hindi as </a:t>
            </a:r>
            <a:r>
              <a:rPr lang="en-US" sz="2400" b="1" i="1">
                <a:solidFill>
                  <a:srgbClr val="7030A0"/>
                </a:solidFill>
              </a:rPr>
              <a:t>‘Budhi Pariksha Anooshilan’ </a:t>
            </a:r>
            <a:r>
              <a:rPr lang="en-US" sz="2400" b="1">
                <a:solidFill>
                  <a:srgbClr val="0070C0"/>
                </a:solidFill>
              </a:rPr>
              <a:t>by the State Manovigyan Shala of UP</a:t>
            </a:r>
          </a:p>
          <a:p>
            <a:pPr marL="812800" indent="-812800">
              <a:spcBef>
                <a:spcPts val="1200"/>
              </a:spcBef>
              <a:buFont typeface="Arial" charset="0"/>
              <a:buChar char="•"/>
            </a:pPr>
            <a:r>
              <a:rPr lang="en-US" sz="2400" b="1" i="1">
                <a:solidFill>
                  <a:srgbClr val="7030A0"/>
                </a:solidFill>
              </a:rPr>
              <a:t>Samanya Budhi Pariksha (part I &amp; II),</a:t>
            </a:r>
            <a:r>
              <a:rPr lang="en-US" sz="2400" b="1">
                <a:solidFill>
                  <a:srgbClr val="0070C0"/>
                </a:solidFill>
              </a:rPr>
              <a:t> the Indian adaptation of William Stephenson’s Verbal IQ Test has been prepared by State Bureau of Educational and Vocational Guidance, Gwalior, MP</a:t>
            </a:r>
          </a:p>
        </p:txBody>
      </p:sp>
    </p:spTree>
  </p:cSld>
  <p:clrMapOvr>
    <a:masterClrMapping/>
  </p:clrMapOvr>
  <p:transition spd="slow">
    <p:push/>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ChangeArrowheads="1"/>
          </p:cNvSpPr>
          <p:nvPr/>
        </p:nvSpPr>
        <p:spPr bwMode="auto">
          <a:xfrm>
            <a:off x="0" y="533400"/>
            <a:ext cx="9144000" cy="762000"/>
          </a:xfrm>
          <a:prstGeom prst="rect">
            <a:avLst/>
          </a:prstGeom>
          <a:noFill/>
          <a:ln w="9525">
            <a:noFill/>
            <a:miter lim="800000"/>
            <a:headEnd/>
            <a:tailEnd/>
          </a:ln>
        </p:spPr>
        <p:txBody>
          <a:bodyPr anchor="ctr"/>
          <a:lstStyle/>
          <a:p>
            <a:pPr algn="ctr"/>
            <a:r>
              <a:rPr lang="en-US" sz="3200" b="1" dirty="0" smtClean="0">
                <a:solidFill>
                  <a:srgbClr val="FF33CC"/>
                </a:solidFill>
              </a:rPr>
              <a:t>2.2.3.	Intelligence</a:t>
            </a:r>
            <a:endParaRPr lang="en-US" sz="3200" b="1" dirty="0">
              <a:solidFill>
                <a:srgbClr val="FF33CC"/>
              </a:solidFill>
            </a:endParaRPr>
          </a:p>
        </p:txBody>
      </p:sp>
      <p:sp>
        <p:nvSpPr>
          <p:cNvPr id="4" name="Date Placeholder 3"/>
          <p:cNvSpPr>
            <a:spLocks noGrp="1"/>
          </p:cNvSpPr>
          <p:nvPr>
            <p:ph type="dt" sz="quarter" idx="10"/>
          </p:nvPr>
        </p:nvSpPr>
        <p:spPr/>
        <p:txBody>
          <a:bodyPr/>
          <a:lstStyle/>
          <a:p>
            <a:pPr>
              <a:defRPr/>
            </a:pPr>
            <a:fld id="{EFED5363-CA39-4C74-B995-19E0CE53960A}" type="datetime9">
              <a:rPr lang="en-IN"/>
              <a:pPr>
                <a:defRPr/>
              </a:pPr>
              <a:t>23-07-2018 21:40:50</a:t>
            </a:fld>
            <a:endParaRPr lang="en-US"/>
          </a:p>
        </p:txBody>
      </p:sp>
      <p:sp>
        <p:nvSpPr>
          <p:cNvPr id="5" name="Slide Number Placeholder 4"/>
          <p:cNvSpPr>
            <a:spLocks noGrp="1"/>
          </p:cNvSpPr>
          <p:nvPr>
            <p:ph type="sldNum" sz="quarter" idx="12"/>
          </p:nvPr>
        </p:nvSpPr>
        <p:spPr/>
        <p:txBody>
          <a:bodyPr/>
          <a:lstStyle/>
          <a:p>
            <a:pPr>
              <a:defRPr/>
            </a:pPr>
            <a:fld id="{F0DFECFA-893F-4DA5-B55A-4994B60EA4EE}" type="slidenum">
              <a:rPr lang="en-US" smtClean="0"/>
              <a:pPr>
                <a:defRPr/>
              </a:pPr>
              <a:t>40</a:t>
            </a:fld>
            <a:endParaRPr lang="en-US"/>
          </a:p>
        </p:txBody>
      </p:sp>
      <p:sp>
        <p:nvSpPr>
          <p:cNvPr id="6" name="Footer Placeholder 5"/>
          <p:cNvSpPr>
            <a:spLocks noGrp="1"/>
          </p:cNvSpPr>
          <p:nvPr>
            <p:ph type="ftr" sz="quarter" idx="11"/>
          </p:nvPr>
        </p:nvSpPr>
        <p:spPr/>
        <p:txBody>
          <a:bodyPr/>
          <a:lstStyle/>
          <a:p>
            <a:pPr algn="ctr">
              <a:defRPr/>
            </a:pPr>
            <a:r>
              <a:rPr lang="en-US"/>
              <a:t>Psychology for Social Workers</a:t>
            </a:r>
          </a:p>
        </p:txBody>
      </p:sp>
      <p:sp>
        <p:nvSpPr>
          <p:cNvPr id="37894" name="Rectangle 3"/>
          <p:cNvSpPr>
            <a:spLocks noChangeArrowheads="1"/>
          </p:cNvSpPr>
          <p:nvPr/>
        </p:nvSpPr>
        <p:spPr bwMode="auto">
          <a:xfrm>
            <a:off x="304800" y="1143000"/>
            <a:ext cx="8534400" cy="4953000"/>
          </a:xfrm>
          <a:prstGeom prst="rect">
            <a:avLst/>
          </a:prstGeom>
          <a:noFill/>
          <a:ln w="9525">
            <a:noFill/>
            <a:miter lim="800000"/>
            <a:headEnd/>
            <a:tailEnd/>
          </a:ln>
        </p:spPr>
        <p:txBody>
          <a:bodyPr/>
          <a:lstStyle/>
          <a:p>
            <a:pPr marL="812800" indent="-812800">
              <a:spcBef>
                <a:spcPts val="1200"/>
              </a:spcBef>
              <a:buFont typeface="Calibri" pitchFamily="34" charset="0"/>
              <a:buAutoNum type="arabicPeriod"/>
            </a:pPr>
            <a:r>
              <a:rPr lang="en-US" sz="2400" b="1">
                <a:solidFill>
                  <a:srgbClr val="0070C0"/>
                </a:solidFill>
              </a:rPr>
              <a:t>Block building or cube construction</a:t>
            </a:r>
          </a:p>
          <a:p>
            <a:pPr marL="812800" indent="-812800">
              <a:spcBef>
                <a:spcPts val="1200"/>
              </a:spcBef>
              <a:buFont typeface="Calibri" pitchFamily="34" charset="0"/>
              <a:buAutoNum type="arabicPeriod"/>
            </a:pPr>
            <a:r>
              <a:rPr lang="en-US" sz="2400" b="1">
                <a:solidFill>
                  <a:srgbClr val="0070C0"/>
                </a:solidFill>
              </a:rPr>
              <a:t>To fit the blocks in the holes </a:t>
            </a:r>
          </a:p>
          <a:p>
            <a:pPr marL="812800" indent="-812800">
              <a:spcBef>
                <a:spcPts val="1200"/>
              </a:spcBef>
              <a:buFont typeface="Calibri" pitchFamily="34" charset="0"/>
              <a:buAutoNum type="arabicPeriod"/>
            </a:pPr>
            <a:r>
              <a:rPr lang="en-US" sz="2400" b="1">
                <a:solidFill>
                  <a:srgbClr val="0070C0"/>
                </a:solidFill>
              </a:rPr>
              <a:t>Tracing a maze</a:t>
            </a:r>
          </a:p>
          <a:p>
            <a:pPr marL="812800" indent="-812800">
              <a:spcBef>
                <a:spcPts val="1200"/>
              </a:spcBef>
              <a:buFont typeface="Calibri" pitchFamily="34" charset="0"/>
              <a:buAutoNum type="arabicPeriod"/>
            </a:pPr>
            <a:r>
              <a:rPr lang="en-US" sz="2400" b="1">
                <a:solidFill>
                  <a:srgbClr val="0070C0"/>
                </a:solidFill>
              </a:rPr>
              <a:t>Picture arrangement or picture completion</a:t>
            </a:r>
          </a:p>
          <a:p>
            <a:pPr marL="812800" indent="-812800">
              <a:spcBef>
                <a:spcPts val="1200"/>
              </a:spcBef>
            </a:pPr>
            <a:r>
              <a:rPr lang="en-US" sz="2400" b="1" i="1">
                <a:solidFill>
                  <a:srgbClr val="7030A0"/>
                </a:solidFill>
              </a:rPr>
              <a:t>Popular  Performance Tests:</a:t>
            </a:r>
          </a:p>
          <a:p>
            <a:pPr marL="812800" indent="-812800">
              <a:spcBef>
                <a:spcPts val="1200"/>
              </a:spcBef>
              <a:buFont typeface="Calibri" pitchFamily="34" charset="0"/>
              <a:buAutoNum type="arabicPeriod"/>
            </a:pPr>
            <a:r>
              <a:rPr lang="en-US" sz="2400" b="1">
                <a:solidFill>
                  <a:srgbClr val="0070C0"/>
                </a:solidFill>
              </a:rPr>
              <a:t>The Pinter Patterson Scale, designed in the USA in 1917, a comprehensive test including 17 sub-tests</a:t>
            </a:r>
          </a:p>
          <a:p>
            <a:pPr marL="812800" indent="-812800">
              <a:spcBef>
                <a:spcPts val="1200"/>
              </a:spcBef>
              <a:buFont typeface="Calibri" pitchFamily="34" charset="0"/>
              <a:buAutoNum type="arabicPeriod"/>
            </a:pPr>
            <a:r>
              <a:rPr lang="en-US" sz="2400" b="1">
                <a:solidFill>
                  <a:srgbClr val="0070C0"/>
                </a:solidFill>
              </a:rPr>
              <a:t>Arthur’s Point Scale having 9 sub tests</a:t>
            </a:r>
          </a:p>
          <a:p>
            <a:pPr marL="812800" indent="-812800">
              <a:spcBef>
                <a:spcPts val="1200"/>
              </a:spcBef>
              <a:buFont typeface="Calibri" pitchFamily="34" charset="0"/>
              <a:buAutoNum type="arabicPeriod"/>
            </a:pPr>
            <a:r>
              <a:rPr lang="en-US" sz="2400" b="1">
                <a:solidFill>
                  <a:srgbClr val="0070C0"/>
                </a:solidFill>
              </a:rPr>
              <a:t>Alexander’s Battery of Performance Tests (Edinburg): 3 tests – Pass-along, Block designs and cube construction</a:t>
            </a:r>
          </a:p>
          <a:p>
            <a:pPr marL="812800" indent="-812800">
              <a:spcBef>
                <a:spcPts val="1200"/>
              </a:spcBef>
              <a:buFont typeface="Calibri" pitchFamily="34" charset="0"/>
              <a:buAutoNum type="arabicPeriod"/>
            </a:pPr>
            <a:endParaRPr lang="en-US" sz="2400" b="1">
              <a:solidFill>
                <a:srgbClr val="0070C0"/>
              </a:solidFill>
            </a:endParaRPr>
          </a:p>
        </p:txBody>
      </p:sp>
    </p:spTree>
  </p:cSld>
  <p:clrMapOvr>
    <a:masterClrMapping/>
  </p:clrMapOvr>
  <p:transition spd="slow">
    <p:push/>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ChangeArrowheads="1"/>
          </p:cNvSpPr>
          <p:nvPr/>
        </p:nvSpPr>
        <p:spPr bwMode="auto">
          <a:xfrm>
            <a:off x="0" y="457200"/>
            <a:ext cx="9144000" cy="762000"/>
          </a:xfrm>
          <a:prstGeom prst="rect">
            <a:avLst/>
          </a:prstGeom>
          <a:noFill/>
          <a:ln w="9525">
            <a:noFill/>
            <a:miter lim="800000"/>
            <a:headEnd/>
            <a:tailEnd/>
          </a:ln>
        </p:spPr>
        <p:txBody>
          <a:bodyPr anchor="ctr"/>
          <a:lstStyle/>
          <a:p>
            <a:pPr algn="ctr"/>
            <a:r>
              <a:rPr lang="en-US" sz="3200" b="1" dirty="0" smtClean="0">
                <a:solidFill>
                  <a:srgbClr val="FF33CC"/>
                </a:solidFill>
              </a:rPr>
              <a:t>2.2.3.	Intelligence</a:t>
            </a:r>
            <a:endParaRPr lang="en-US" sz="3200" b="1" dirty="0">
              <a:solidFill>
                <a:srgbClr val="FF33CC"/>
              </a:solidFill>
            </a:endParaRPr>
          </a:p>
        </p:txBody>
      </p:sp>
      <p:sp>
        <p:nvSpPr>
          <p:cNvPr id="4" name="Date Placeholder 3"/>
          <p:cNvSpPr>
            <a:spLocks noGrp="1"/>
          </p:cNvSpPr>
          <p:nvPr>
            <p:ph type="dt" sz="quarter" idx="10"/>
          </p:nvPr>
        </p:nvSpPr>
        <p:spPr/>
        <p:txBody>
          <a:bodyPr/>
          <a:lstStyle/>
          <a:p>
            <a:pPr>
              <a:defRPr/>
            </a:pPr>
            <a:fld id="{11112E7B-CFDB-47E1-B3BB-BAFC30560EF4}" type="datetime9">
              <a:rPr lang="en-IN"/>
              <a:pPr>
                <a:defRPr/>
              </a:pPr>
              <a:t>23-07-2018 21:40:50</a:t>
            </a:fld>
            <a:endParaRPr lang="en-US"/>
          </a:p>
        </p:txBody>
      </p:sp>
      <p:sp>
        <p:nvSpPr>
          <p:cNvPr id="5" name="Slide Number Placeholder 4"/>
          <p:cNvSpPr>
            <a:spLocks noGrp="1"/>
          </p:cNvSpPr>
          <p:nvPr>
            <p:ph type="sldNum" sz="quarter" idx="12"/>
          </p:nvPr>
        </p:nvSpPr>
        <p:spPr/>
        <p:txBody>
          <a:bodyPr/>
          <a:lstStyle/>
          <a:p>
            <a:pPr>
              <a:defRPr/>
            </a:pPr>
            <a:fld id="{506D905F-692E-42F1-B767-A48899BFFE30}" type="slidenum">
              <a:rPr lang="en-US" smtClean="0"/>
              <a:pPr>
                <a:defRPr/>
              </a:pPr>
              <a:t>41</a:t>
            </a:fld>
            <a:endParaRPr lang="en-US"/>
          </a:p>
        </p:txBody>
      </p:sp>
      <p:sp>
        <p:nvSpPr>
          <p:cNvPr id="6" name="Footer Placeholder 5"/>
          <p:cNvSpPr>
            <a:spLocks noGrp="1"/>
          </p:cNvSpPr>
          <p:nvPr>
            <p:ph type="ftr" sz="quarter" idx="11"/>
          </p:nvPr>
        </p:nvSpPr>
        <p:spPr/>
        <p:txBody>
          <a:bodyPr/>
          <a:lstStyle/>
          <a:p>
            <a:pPr algn="ctr">
              <a:defRPr/>
            </a:pPr>
            <a:r>
              <a:rPr lang="en-US"/>
              <a:t>Psychology for Social Workers</a:t>
            </a:r>
          </a:p>
        </p:txBody>
      </p:sp>
      <p:sp>
        <p:nvSpPr>
          <p:cNvPr id="38918" name="Rectangle 3"/>
          <p:cNvSpPr>
            <a:spLocks noChangeArrowheads="1"/>
          </p:cNvSpPr>
          <p:nvPr/>
        </p:nvSpPr>
        <p:spPr bwMode="auto">
          <a:xfrm>
            <a:off x="0" y="1143000"/>
            <a:ext cx="8839200" cy="5257800"/>
          </a:xfrm>
          <a:prstGeom prst="rect">
            <a:avLst/>
          </a:prstGeom>
          <a:noFill/>
          <a:ln w="9525">
            <a:noFill/>
            <a:miter lim="800000"/>
            <a:headEnd/>
            <a:tailEnd/>
          </a:ln>
        </p:spPr>
        <p:txBody>
          <a:bodyPr/>
          <a:lstStyle/>
          <a:p>
            <a:pPr marL="812800" indent="-812800">
              <a:spcBef>
                <a:spcPts val="1200"/>
              </a:spcBef>
              <a:buFont typeface="Calibri" pitchFamily="34" charset="0"/>
              <a:buAutoNum type="arabicPeriod" startAt="4"/>
            </a:pPr>
            <a:r>
              <a:rPr lang="en-US" sz="2400" b="1" i="1">
                <a:solidFill>
                  <a:srgbClr val="7030A0"/>
                </a:solidFill>
              </a:rPr>
              <a:t>Bhatia’s Battery of Performance Tests</a:t>
            </a:r>
            <a:r>
              <a:rPr lang="en-US" sz="2400" b="1">
                <a:solidFill>
                  <a:srgbClr val="0070C0"/>
                </a:solidFill>
              </a:rPr>
              <a:t> (Dr. Chander Mohan Bhatia): 5 subsets – Koh’s Block Design Test, Alexander’s Pass-along test, Pattern Drawing Test, Immediate memory test for digits, Picture construction test</a:t>
            </a:r>
          </a:p>
          <a:p>
            <a:pPr marL="812800" indent="-812800">
              <a:spcBef>
                <a:spcPts val="1200"/>
              </a:spcBef>
              <a:buFont typeface="Calibri" pitchFamily="34" charset="0"/>
              <a:buAutoNum type="arabicPeriod" startAt="4"/>
            </a:pPr>
            <a:r>
              <a:rPr lang="en-US" sz="2400" b="1" i="1">
                <a:solidFill>
                  <a:srgbClr val="7030A0"/>
                </a:solidFill>
              </a:rPr>
              <a:t>Wechsler bellevue Intelligence Scale for Children (WISC):</a:t>
            </a:r>
            <a:r>
              <a:rPr lang="en-US" sz="2400" b="1">
                <a:solidFill>
                  <a:srgbClr val="0070C0"/>
                </a:solidFill>
              </a:rPr>
              <a:t> both verbal and performance tests: Verbal scale – General Information, General Comprehension, Arithmetic reasoning, distinction between similarities, digit span and vocabulary; Performance scale – Digit &amp; symbol, Picture completion, Block design, Picture arrangement, Object assembly. </a:t>
            </a:r>
          </a:p>
        </p:txBody>
      </p:sp>
    </p:spTree>
  </p:cSld>
  <p:clrMapOvr>
    <a:masterClrMapping/>
  </p:clrMapOvr>
  <p:transition spd="slow">
    <p:push/>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ChangeArrowheads="1"/>
          </p:cNvSpPr>
          <p:nvPr/>
        </p:nvSpPr>
        <p:spPr bwMode="auto">
          <a:xfrm>
            <a:off x="0" y="457200"/>
            <a:ext cx="9144000" cy="762000"/>
          </a:xfrm>
          <a:prstGeom prst="rect">
            <a:avLst/>
          </a:prstGeom>
          <a:noFill/>
          <a:ln w="9525">
            <a:noFill/>
            <a:miter lim="800000"/>
            <a:headEnd/>
            <a:tailEnd/>
          </a:ln>
        </p:spPr>
        <p:txBody>
          <a:bodyPr anchor="ctr"/>
          <a:lstStyle/>
          <a:p>
            <a:pPr algn="ctr"/>
            <a:r>
              <a:rPr lang="en-US" sz="3200" b="1" dirty="0" smtClean="0">
                <a:solidFill>
                  <a:srgbClr val="FF33CC"/>
                </a:solidFill>
              </a:rPr>
              <a:t>2.2.3.	Intelligence</a:t>
            </a:r>
            <a:endParaRPr lang="en-US" sz="3200" b="1" dirty="0">
              <a:solidFill>
                <a:srgbClr val="FF33CC"/>
              </a:solidFill>
            </a:endParaRPr>
          </a:p>
        </p:txBody>
      </p:sp>
      <p:sp>
        <p:nvSpPr>
          <p:cNvPr id="4" name="Date Placeholder 3"/>
          <p:cNvSpPr>
            <a:spLocks noGrp="1"/>
          </p:cNvSpPr>
          <p:nvPr>
            <p:ph type="dt" sz="quarter" idx="10"/>
          </p:nvPr>
        </p:nvSpPr>
        <p:spPr/>
        <p:txBody>
          <a:bodyPr/>
          <a:lstStyle/>
          <a:p>
            <a:pPr>
              <a:defRPr/>
            </a:pPr>
            <a:fld id="{ABACBEA0-89F1-4A08-AD8D-64A321282A7D}" type="datetime9">
              <a:rPr lang="en-IN"/>
              <a:pPr>
                <a:defRPr/>
              </a:pPr>
              <a:t>23-07-2018 21:40:50</a:t>
            </a:fld>
            <a:endParaRPr lang="en-US"/>
          </a:p>
        </p:txBody>
      </p:sp>
      <p:sp>
        <p:nvSpPr>
          <p:cNvPr id="5" name="Slide Number Placeholder 4"/>
          <p:cNvSpPr>
            <a:spLocks noGrp="1"/>
          </p:cNvSpPr>
          <p:nvPr>
            <p:ph type="sldNum" sz="quarter" idx="12"/>
          </p:nvPr>
        </p:nvSpPr>
        <p:spPr/>
        <p:txBody>
          <a:bodyPr/>
          <a:lstStyle/>
          <a:p>
            <a:pPr>
              <a:defRPr/>
            </a:pPr>
            <a:fld id="{DE7CE5DB-10C6-43F4-BBAB-D5D9B39DD6A2}" type="slidenum">
              <a:rPr lang="en-US" smtClean="0"/>
              <a:pPr>
                <a:defRPr/>
              </a:pPr>
              <a:t>42</a:t>
            </a:fld>
            <a:endParaRPr lang="en-US"/>
          </a:p>
        </p:txBody>
      </p:sp>
      <p:sp>
        <p:nvSpPr>
          <p:cNvPr id="6" name="Footer Placeholder 5"/>
          <p:cNvSpPr>
            <a:spLocks noGrp="1"/>
          </p:cNvSpPr>
          <p:nvPr>
            <p:ph type="ftr" sz="quarter" idx="11"/>
          </p:nvPr>
        </p:nvSpPr>
        <p:spPr/>
        <p:txBody>
          <a:bodyPr/>
          <a:lstStyle/>
          <a:p>
            <a:pPr algn="ctr">
              <a:defRPr/>
            </a:pPr>
            <a:r>
              <a:rPr lang="en-US"/>
              <a:t>Psychology for Social Workers</a:t>
            </a:r>
          </a:p>
        </p:txBody>
      </p:sp>
      <p:sp>
        <p:nvSpPr>
          <p:cNvPr id="39942" name="Rectangle 3"/>
          <p:cNvSpPr>
            <a:spLocks noChangeArrowheads="1"/>
          </p:cNvSpPr>
          <p:nvPr/>
        </p:nvSpPr>
        <p:spPr bwMode="auto">
          <a:xfrm>
            <a:off x="304800" y="1143000"/>
            <a:ext cx="8839200" cy="5257800"/>
          </a:xfrm>
          <a:prstGeom prst="rect">
            <a:avLst/>
          </a:prstGeom>
          <a:noFill/>
          <a:ln w="9525">
            <a:noFill/>
            <a:miter lim="800000"/>
            <a:headEnd/>
            <a:tailEnd/>
          </a:ln>
        </p:spPr>
        <p:txBody>
          <a:bodyPr/>
          <a:lstStyle/>
          <a:p>
            <a:pPr marL="812800" indent="-812800">
              <a:spcBef>
                <a:spcPts val="1200"/>
              </a:spcBef>
              <a:buFont typeface="Calibri" pitchFamily="34" charset="0"/>
              <a:buAutoNum type="arabicPeriod"/>
            </a:pPr>
            <a:r>
              <a:rPr lang="en-US" sz="2000" b="1">
                <a:solidFill>
                  <a:srgbClr val="0070C0"/>
                </a:solidFill>
              </a:rPr>
              <a:t>Army Alpha Test (during World War I)</a:t>
            </a:r>
          </a:p>
          <a:p>
            <a:pPr marL="812800" indent="-812800">
              <a:spcBef>
                <a:spcPts val="1200"/>
              </a:spcBef>
              <a:buFont typeface="Calibri" pitchFamily="34" charset="0"/>
              <a:buAutoNum type="arabicPeriod"/>
            </a:pPr>
            <a:r>
              <a:rPr lang="en-US" sz="2000" b="1">
                <a:solidFill>
                  <a:srgbClr val="0070C0"/>
                </a:solidFill>
              </a:rPr>
              <a:t>Army General Classification Test (World War II)</a:t>
            </a:r>
          </a:p>
          <a:p>
            <a:pPr marL="812800" indent="-812800">
              <a:spcBef>
                <a:spcPts val="1200"/>
              </a:spcBef>
              <a:buFont typeface="Calibri" pitchFamily="34" charset="0"/>
              <a:buAutoNum type="arabicPeriod"/>
            </a:pPr>
            <a:r>
              <a:rPr lang="en-US" sz="2000" b="1">
                <a:solidFill>
                  <a:srgbClr val="0070C0"/>
                </a:solidFill>
              </a:rPr>
              <a:t>CIE verbal group test of Intelligence (Hindi) (Prof. Uday Shankar)</a:t>
            </a:r>
          </a:p>
          <a:p>
            <a:pPr marL="812800" indent="-812800">
              <a:spcBef>
                <a:spcPts val="1200"/>
              </a:spcBef>
              <a:buFont typeface="Calibri" pitchFamily="34" charset="0"/>
              <a:buAutoNum type="arabicPeriod"/>
            </a:pPr>
            <a:r>
              <a:rPr lang="en-US" sz="2000" b="1">
                <a:solidFill>
                  <a:srgbClr val="0070C0"/>
                </a:solidFill>
              </a:rPr>
              <a:t>Samuhik Mansik Yogyata Pariksha (Dr. S Jalota)</a:t>
            </a:r>
          </a:p>
          <a:p>
            <a:pPr marL="812800" indent="-812800">
              <a:spcBef>
                <a:spcPts val="1200"/>
              </a:spcBef>
              <a:buFont typeface="Calibri" pitchFamily="34" charset="0"/>
              <a:buAutoNum type="arabicPeriod"/>
            </a:pPr>
            <a:r>
              <a:rPr lang="en-US" sz="2000" b="1">
                <a:solidFill>
                  <a:srgbClr val="0070C0"/>
                </a:solidFill>
              </a:rPr>
              <a:t>Samuhik Budhi Pariksha (Mansayan, Delhi)</a:t>
            </a:r>
          </a:p>
          <a:p>
            <a:pPr marL="812800" indent="-812800">
              <a:spcBef>
                <a:spcPts val="1200"/>
              </a:spcBef>
              <a:buFont typeface="Calibri" pitchFamily="34" charset="0"/>
              <a:buAutoNum type="arabicPeriod"/>
            </a:pPr>
            <a:r>
              <a:rPr lang="en-US" sz="2000" b="1">
                <a:solidFill>
                  <a:srgbClr val="0070C0"/>
                </a:solidFill>
              </a:rPr>
              <a:t>Samuhik Budhi Pariksha (Shri PL Shrimali, Vidya Bhavan, Udaipur)</a:t>
            </a:r>
          </a:p>
          <a:p>
            <a:pPr marL="812800" indent="-812800">
              <a:spcBef>
                <a:spcPts val="1200"/>
              </a:spcBef>
              <a:buFont typeface="Calibri" pitchFamily="34" charset="0"/>
              <a:buAutoNum type="arabicPeriod"/>
            </a:pPr>
            <a:r>
              <a:rPr lang="en-US" sz="2000" b="1">
                <a:solidFill>
                  <a:srgbClr val="0070C0"/>
                </a:solidFill>
              </a:rPr>
              <a:t>Samuhik Budhi Ki Jaanch (Shri SM Mohsin, Edu. &amp; Voc. Guidance Bureau, Patna)</a:t>
            </a:r>
          </a:p>
          <a:p>
            <a:pPr marL="812800" indent="-812800">
              <a:spcBef>
                <a:spcPts val="1200"/>
              </a:spcBef>
              <a:buFont typeface="Calibri" pitchFamily="34" charset="0"/>
              <a:buAutoNum type="arabicPeriod"/>
            </a:pPr>
            <a:r>
              <a:rPr lang="en-US" sz="2000" b="1">
                <a:solidFill>
                  <a:srgbClr val="0070C0"/>
                </a:solidFill>
              </a:rPr>
              <a:t>General Mental Abilities Test  (Punjabi) (Dr. PS Hundal, Punjab University)</a:t>
            </a:r>
          </a:p>
          <a:p>
            <a:pPr marL="812800" indent="-812800">
              <a:spcBef>
                <a:spcPts val="1200"/>
              </a:spcBef>
              <a:buFont typeface="Calibri" pitchFamily="34" charset="0"/>
              <a:buAutoNum type="arabicPeriod"/>
            </a:pPr>
            <a:r>
              <a:rPr lang="en-US" sz="2000" b="1">
                <a:solidFill>
                  <a:srgbClr val="0070C0"/>
                </a:solidFill>
              </a:rPr>
              <a:t>Group verbal intelligence test (Malayalam) (Dr. P Gopala Pillai, Kerala University)</a:t>
            </a:r>
          </a:p>
          <a:p>
            <a:pPr marL="812800" indent="-812800">
              <a:spcBef>
                <a:spcPts val="1200"/>
              </a:spcBef>
              <a:buFont typeface="Calibri" pitchFamily="34" charset="0"/>
              <a:buAutoNum type="arabicPeriod"/>
            </a:pPr>
            <a:endParaRPr lang="en-US" sz="2000" b="1">
              <a:solidFill>
                <a:srgbClr val="0070C0"/>
              </a:solidFill>
            </a:endParaRPr>
          </a:p>
          <a:p>
            <a:pPr marL="812800" indent="-812800">
              <a:spcBef>
                <a:spcPts val="1200"/>
              </a:spcBef>
              <a:buFont typeface="Calibri" pitchFamily="34" charset="0"/>
              <a:buAutoNum type="arabicPeriod"/>
            </a:pPr>
            <a:endParaRPr lang="en-US" sz="2000" b="1">
              <a:solidFill>
                <a:srgbClr val="0070C0"/>
              </a:solidFill>
            </a:endParaRPr>
          </a:p>
        </p:txBody>
      </p:sp>
    </p:spTree>
  </p:cSld>
  <p:clrMapOvr>
    <a:masterClrMapping/>
  </p:clrMapOvr>
  <p:transition spd="slow">
    <p:push/>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ChangeArrowheads="1"/>
          </p:cNvSpPr>
          <p:nvPr/>
        </p:nvSpPr>
        <p:spPr bwMode="auto">
          <a:xfrm>
            <a:off x="0" y="609600"/>
            <a:ext cx="9144000" cy="914400"/>
          </a:xfrm>
          <a:prstGeom prst="rect">
            <a:avLst/>
          </a:prstGeom>
          <a:noFill/>
          <a:ln w="9525">
            <a:noFill/>
            <a:miter lim="800000"/>
            <a:headEnd/>
            <a:tailEnd/>
          </a:ln>
        </p:spPr>
        <p:txBody>
          <a:bodyPr anchor="ctr"/>
          <a:lstStyle/>
          <a:p>
            <a:pPr algn="ctr"/>
            <a:r>
              <a:rPr lang="en-US" sz="3200" b="1" dirty="0" smtClean="0">
                <a:solidFill>
                  <a:srgbClr val="FF33CC"/>
                </a:solidFill>
              </a:rPr>
              <a:t>2.2.3.	Intelligence</a:t>
            </a:r>
            <a:endParaRPr lang="en-US" sz="3200" b="1" dirty="0">
              <a:solidFill>
                <a:srgbClr val="FF33CC"/>
              </a:solidFill>
            </a:endParaRPr>
          </a:p>
        </p:txBody>
      </p:sp>
      <p:sp>
        <p:nvSpPr>
          <p:cNvPr id="4" name="Date Placeholder 3"/>
          <p:cNvSpPr>
            <a:spLocks noGrp="1"/>
          </p:cNvSpPr>
          <p:nvPr>
            <p:ph type="dt" sz="quarter" idx="10"/>
          </p:nvPr>
        </p:nvSpPr>
        <p:spPr/>
        <p:txBody>
          <a:bodyPr/>
          <a:lstStyle/>
          <a:p>
            <a:pPr>
              <a:defRPr/>
            </a:pPr>
            <a:fld id="{6972AEAA-DED0-48B0-BA71-89A8E7B7D93D}" type="datetime9">
              <a:rPr lang="en-IN"/>
              <a:pPr>
                <a:defRPr/>
              </a:pPr>
              <a:t>23-07-2018 21:40:50</a:t>
            </a:fld>
            <a:endParaRPr lang="en-US"/>
          </a:p>
        </p:txBody>
      </p:sp>
      <p:sp>
        <p:nvSpPr>
          <p:cNvPr id="5" name="Slide Number Placeholder 4"/>
          <p:cNvSpPr>
            <a:spLocks noGrp="1"/>
          </p:cNvSpPr>
          <p:nvPr>
            <p:ph type="sldNum" sz="quarter" idx="12"/>
          </p:nvPr>
        </p:nvSpPr>
        <p:spPr/>
        <p:txBody>
          <a:bodyPr/>
          <a:lstStyle/>
          <a:p>
            <a:pPr>
              <a:defRPr/>
            </a:pPr>
            <a:fld id="{2C04612B-073C-494D-8573-31FE01601741}" type="slidenum">
              <a:rPr lang="en-US" smtClean="0"/>
              <a:pPr>
                <a:defRPr/>
              </a:pPr>
              <a:t>43</a:t>
            </a:fld>
            <a:endParaRPr lang="en-US"/>
          </a:p>
        </p:txBody>
      </p:sp>
      <p:sp>
        <p:nvSpPr>
          <p:cNvPr id="6" name="Footer Placeholder 5"/>
          <p:cNvSpPr>
            <a:spLocks noGrp="1"/>
          </p:cNvSpPr>
          <p:nvPr>
            <p:ph type="ftr" sz="quarter" idx="11"/>
          </p:nvPr>
        </p:nvSpPr>
        <p:spPr/>
        <p:txBody>
          <a:bodyPr/>
          <a:lstStyle/>
          <a:p>
            <a:pPr algn="ctr">
              <a:defRPr/>
            </a:pPr>
            <a:r>
              <a:rPr lang="en-US"/>
              <a:t>Psychology for Social Workers</a:t>
            </a:r>
          </a:p>
        </p:txBody>
      </p:sp>
      <p:sp>
        <p:nvSpPr>
          <p:cNvPr id="40966" name="Rectangle 3"/>
          <p:cNvSpPr>
            <a:spLocks noChangeArrowheads="1"/>
          </p:cNvSpPr>
          <p:nvPr/>
        </p:nvSpPr>
        <p:spPr bwMode="auto">
          <a:xfrm>
            <a:off x="762000" y="1752600"/>
            <a:ext cx="7315200" cy="4648200"/>
          </a:xfrm>
          <a:prstGeom prst="rect">
            <a:avLst/>
          </a:prstGeom>
          <a:noFill/>
          <a:ln w="9525">
            <a:noFill/>
            <a:miter lim="800000"/>
            <a:headEnd/>
            <a:tailEnd/>
          </a:ln>
        </p:spPr>
        <p:txBody>
          <a:bodyPr/>
          <a:lstStyle/>
          <a:p>
            <a:pPr marL="812800" indent="-812800">
              <a:spcBef>
                <a:spcPts val="1200"/>
              </a:spcBef>
              <a:buFont typeface="Calibri" pitchFamily="34" charset="0"/>
              <a:buAutoNum type="arabicPeriod"/>
            </a:pPr>
            <a:r>
              <a:rPr lang="en-US" sz="2400" b="1">
                <a:solidFill>
                  <a:srgbClr val="0070C0"/>
                </a:solidFill>
              </a:rPr>
              <a:t>Army Beta Test (World War I for the US soldiers who were illiterate or non English speaking)</a:t>
            </a:r>
          </a:p>
          <a:p>
            <a:pPr marL="812800" indent="-812800">
              <a:spcBef>
                <a:spcPts val="1200"/>
              </a:spcBef>
              <a:buFont typeface="Calibri" pitchFamily="34" charset="0"/>
              <a:buAutoNum type="arabicPeriod"/>
            </a:pPr>
            <a:r>
              <a:rPr lang="en-US" sz="2400" b="1">
                <a:solidFill>
                  <a:srgbClr val="0070C0"/>
                </a:solidFill>
              </a:rPr>
              <a:t>Chicago Non-verbal Test</a:t>
            </a:r>
          </a:p>
          <a:p>
            <a:pPr marL="812800" indent="-812800">
              <a:spcBef>
                <a:spcPts val="1200"/>
              </a:spcBef>
              <a:buFont typeface="Calibri" pitchFamily="34" charset="0"/>
              <a:buAutoNum type="arabicPeriod"/>
            </a:pPr>
            <a:r>
              <a:rPr lang="en-US" sz="2400" b="1">
                <a:solidFill>
                  <a:srgbClr val="0070C0"/>
                </a:solidFill>
              </a:rPr>
              <a:t>Raven’s Progressive Matrices Test</a:t>
            </a:r>
          </a:p>
          <a:p>
            <a:pPr marL="812800" indent="-812800">
              <a:spcBef>
                <a:spcPts val="1200"/>
              </a:spcBef>
              <a:buFont typeface="Calibri" pitchFamily="34" charset="0"/>
              <a:buAutoNum type="arabicPeriod"/>
            </a:pPr>
            <a:r>
              <a:rPr lang="en-US" sz="2400" b="1">
                <a:solidFill>
                  <a:srgbClr val="0070C0"/>
                </a:solidFill>
              </a:rPr>
              <a:t>CIE nonverbal group test of intelligence, originally prepared by JW Jenkins, adapted into Hindi medium schools</a:t>
            </a:r>
          </a:p>
        </p:txBody>
      </p:sp>
    </p:spTree>
  </p:cSld>
  <p:clrMapOvr>
    <a:masterClrMapping/>
  </p:clrMapOvr>
  <p:transition spd="slow">
    <p:push/>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ChangeArrowheads="1"/>
          </p:cNvSpPr>
          <p:nvPr/>
        </p:nvSpPr>
        <p:spPr bwMode="auto">
          <a:xfrm>
            <a:off x="0" y="609600"/>
            <a:ext cx="9144000" cy="914400"/>
          </a:xfrm>
          <a:prstGeom prst="rect">
            <a:avLst/>
          </a:prstGeom>
          <a:noFill/>
          <a:ln w="9525">
            <a:noFill/>
            <a:miter lim="800000"/>
            <a:headEnd/>
            <a:tailEnd/>
          </a:ln>
        </p:spPr>
        <p:txBody>
          <a:bodyPr anchor="ctr"/>
          <a:lstStyle/>
          <a:p>
            <a:pPr algn="ctr"/>
            <a:r>
              <a:rPr lang="en-US" sz="3200" b="1" dirty="0" smtClean="0">
                <a:solidFill>
                  <a:srgbClr val="FF33CC"/>
                </a:solidFill>
              </a:rPr>
              <a:t>2.2.3.	Intelligence</a:t>
            </a:r>
            <a:endParaRPr lang="en-US" sz="3200" b="1" dirty="0">
              <a:solidFill>
                <a:srgbClr val="FF33CC"/>
              </a:solidFill>
            </a:endParaRPr>
          </a:p>
        </p:txBody>
      </p:sp>
      <p:sp>
        <p:nvSpPr>
          <p:cNvPr id="4" name="Date Placeholder 3"/>
          <p:cNvSpPr>
            <a:spLocks noGrp="1"/>
          </p:cNvSpPr>
          <p:nvPr>
            <p:ph type="dt" sz="quarter" idx="10"/>
          </p:nvPr>
        </p:nvSpPr>
        <p:spPr/>
        <p:txBody>
          <a:bodyPr/>
          <a:lstStyle/>
          <a:p>
            <a:pPr>
              <a:defRPr/>
            </a:pPr>
            <a:fld id="{75EA04E3-DAE7-47A1-90B1-E4CA3A9A6CDF}" type="datetime9">
              <a:rPr lang="en-IN"/>
              <a:pPr>
                <a:defRPr/>
              </a:pPr>
              <a:t>23-07-2018 21:40:50</a:t>
            </a:fld>
            <a:endParaRPr lang="en-US"/>
          </a:p>
        </p:txBody>
      </p:sp>
      <p:sp>
        <p:nvSpPr>
          <p:cNvPr id="5" name="Slide Number Placeholder 4"/>
          <p:cNvSpPr>
            <a:spLocks noGrp="1"/>
          </p:cNvSpPr>
          <p:nvPr>
            <p:ph type="sldNum" sz="quarter" idx="12"/>
          </p:nvPr>
        </p:nvSpPr>
        <p:spPr/>
        <p:txBody>
          <a:bodyPr/>
          <a:lstStyle/>
          <a:p>
            <a:pPr>
              <a:defRPr/>
            </a:pPr>
            <a:fld id="{09A0ED4D-F5D4-4DF6-AD5F-A4A7A48887B9}" type="slidenum">
              <a:rPr lang="en-US" smtClean="0"/>
              <a:pPr>
                <a:defRPr/>
              </a:pPr>
              <a:t>44</a:t>
            </a:fld>
            <a:endParaRPr lang="en-US"/>
          </a:p>
        </p:txBody>
      </p:sp>
      <p:sp>
        <p:nvSpPr>
          <p:cNvPr id="6" name="Footer Placeholder 5"/>
          <p:cNvSpPr>
            <a:spLocks noGrp="1"/>
          </p:cNvSpPr>
          <p:nvPr>
            <p:ph type="ftr" sz="quarter" idx="11"/>
          </p:nvPr>
        </p:nvSpPr>
        <p:spPr/>
        <p:txBody>
          <a:bodyPr/>
          <a:lstStyle/>
          <a:p>
            <a:pPr algn="ctr">
              <a:defRPr/>
            </a:pPr>
            <a:r>
              <a:rPr lang="en-US"/>
              <a:t>Psychology for Social Workers</a:t>
            </a:r>
          </a:p>
        </p:txBody>
      </p:sp>
      <p:sp>
        <p:nvSpPr>
          <p:cNvPr id="41990" name="Rectangle 3"/>
          <p:cNvSpPr>
            <a:spLocks noChangeArrowheads="1"/>
          </p:cNvSpPr>
          <p:nvPr/>
        </p:nvSpPr>
        <p:spPr bwMode="auto">
          <a:xfrm>
            <a:off x="762000" y="1752600"/>
            <a:ext cx="7315200" cy="4648200"/>
          </a:xfrm>
          <a:prstGeom prst="rect">
            <a:avLst/>
          </a:prstGeom>
          <a:noFill/>
          <a:ln w="9525">
            <a:noFill/>
            <a:miter lim="800000"/>
            <a:headEnd/>
            <a:tailEnd/>
          </a:ln>
        </p:spPr>
        <p:txBody>
          <a:bodyPr/>
          <a:lstStyle/>
          <a:p>
            <a:pPr marL="812800" indent="-812800">
              <a:spcBef>
                <a:spcPts val="1200"/>
              </a:spcBef>
              <a:buFont typeface="Arial" charset="0"/>
              <a:buChar char="•"/>
            </a:pPr>
            <a:r>
              <a:rPr lang="en-US" sz="2400" b="1">
                <a:solidFill>
                  <a:srgbClr val="0070C0"/>
                </a:solidFill>
              </a:rPr>
              <a:t>IQ = (MA / CA) x 100 (IQ – Intelligence Quotient; MA – Mental Age; CA – Chronological Age)</a:t>
            </a:r>
          </a:p>
          <a:p>
            <a:pPr marL="812800" indent="-812800">
              <a:spcBef>
                <a:spcPts val="1200"/>
              </a:spcBef>
              <a:buFont typeface="Arial" charset="0"/>
              <a:buChar char="•"/>
            </a:pPr>
            <a:r>
              <a:rPr lang="en-US" sz="2400" b="1">
                <a:solidFill>
                  <a:srgbClr val="0070C0"/>
                </a:solidFill>
              </a:rPr>
              <a:t>IQ remains rather constant throughout the age of a person</a:t>
            </a:r>
          </a:p>
          <a:p>
            <a:pPr marL="812800" indent="-812800">
              <a:spcBef>
                <a:spcPts val="1200"/>
              </a:spcBef>
              <a:buFont typeface="Arial" charset="0"/>
              <a:buChar char="•"/>
            </a:pPr>
            <a:r>
              <a:rPr lang="en-US" sz="2400" b="1" i="1">
                <a:solidFill>
                  <a:srgbClr val="7030A0"/>
                </a:solidFill>
              </a:rPr>
              <a:t>Classification of IQ (Udai Shankar, 1984)</a:t>
            </a:r>
          </a:p>
          <a:p>
            <a:pPr marL="1270000" lvl="1" indent="-812800">
              <a:spcBef>
                <a:spcPts val="1200"/>
              </a:spcBef>
            </a:pPr>
            <a:r>
              <a:rPr lang="en-US" sz="2400" b="1">
                <a:solidFill>
                  <a:srgbClr val="0070C0"/>
                </a:solidFill>
              </a:rPr>
              <a:t>0-25: Custodial		25-50: Trainable</a:t>
            </a:r>
          </a:p>
          <a:p>
            <a:pPr marL="1270000" lvl="1" indent="-812800">
              <a:spcBef>
                <a:spcPts val="1200"/>
              </a:spcBef>
            </a:pPr>
            <a:r>
              <a:rPr lang="en-US" sz="2400" b="1">
                <a:solidFill>
                  <a:srgbClr val="0070C0"/>
                </a:solidFill>
              </a:rPr>
              <a:t>50-75: Educable	75-90: Borderline</a:t>
            </a:r>
          </a:p>
          <a:p>
            <a:pPr marL="1270000" lvl="1" indent="-812800">
              <a:spcBef>
                <a:spcPts val="1200"/>
              </a:spcBef>
            </a:pPr>
            <a:r>
              <a:rPr lang="en-US" sz="2400" b="1">
                <a:solidFill>
                  <a:srgbClr val="0070C0"/>
                </a:solidFill>
              </a:rPr>
              <a:t>90-110: Average	110-125: Superior</a:t>
            </a:r>
          </a:p>
          <a:p>
            <a:pPr marL="1270000" lvl="1" indent="-812800">
              <a:spcBef>
                <a:spcPts val="1200"/>
              </a:spcBef>
            </a:pPr>
            <a:r>
              <a:rPr lang="en-US" sz="2400" b="1">
                <a:solidFill>
                  <a:srgbClr val="0070C0"/>
                </a:solidFill>
              </a:rPr>
              <a:t>125-140: Very superior     &gt;140: Genius</a:t>
            </a:r>
          </a:p>
          <a:p>
            <a:pPr marL="1270000" lvl="1" indent="-812800">
              <a:spcBef>
                <a:spcPts val="1200"/>
              </a:spcBef>
              <a:buFont typeface="Calibri" pitchFamily="34" charset="0"/>
              <a:buAutoNum type="arabicPeriod"/>
            </a:pPr>
            <a:endParaRPr lang="en-US" sz="2400" b="1">
              <a:solidFill>
                <a:srgbClr val="0070C0"/>
              </a:solidFill>
            </a:endParaRPr>
          </a:p>
        </p:txBody>
      </p:sp>
    </p:spTree>
  </p:cSld>
  <p:clrMapOvr>
    <a:masterClrMapping/>
  </p:clrMapOvr>
  <p:transition spd="slow">
    <p:push/>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ChangeArrowheads="1"/>
          </p:cNvSpPr>
          <p:nvPr/>
        </p:nvSpPr>
        <p:spPr bwMode="auto">
          <a:xfrm>
            <a:off x="0" y="609600"/>
            <a:ext cx="9144000" cy="990600"/>
          </a:xfrm>
          <a:prstGeom prst="rect">
            <a:avLst/>
          </a:prstGeom>
          <a:noFill/>
          <a:ln w="9525">
            <a:noFill/>
            <a:miter lim="800000"/>
            <a:headEnd/>
            <a:tailEnd/>
          </a:ln>
        </p:spPr>
        <p:txBody>
          <a:bodyPr anchor="ctr"/>
          <a:lstStyle/>
          <a:p>
            <a:pPr algn="ctr"/>
            <a:r>
              <a:rPr lang="en-US" sz="3200" b="1" dirty="0" smtClean="0">
                <a:solidFill>
                  <a:srgbClr val="FF33CC"/>
                </a:solidFill>
              </a:rPr>
              <a:t>2.2.4.</a:t>
            </a:r>
            <a:r>
              <a:rPr lang="en-US" sz="3200" b="1" dirty="0">
                <a:solidFill>
                  <a:srgbClr val="FF33CC"/>
                </a:solidFill>
              </a:rPr>
              <a:t>	Needs and Motives</a:t>
            </a:r>
          </a:p>
        </p:txBody>
      </p:sp>
      <p:sp>
        <p:nvSpPr>
          <p:cNvPr id="4" name="Date Placeholder 3"/>
          <p:cNvSpPr>
            <a:spLocks noGrp="1"/>
          </p:cNvSpPr>
          <p:nvPr>
            <p:ph type="dt" sz="quarter" idx="10"/>
          </p:nvPr>
        </p:nvSpPr>
        <p:spPr/>
        <p:txBody>
          <a:bodyPr/>
          <a:lstStyle/>
          <a:p>
            <a:pPr>
              <a:defRPr/>
            </a:pPr>
            <a:fld id="{974B0406-E531-4A5E-8629-9FC421FF2226}" type="datetime9">
              <a:rPr lang="en-IN"/>
              <a:pPr>
                <a:defRPr/>
              </a:pPr>
              <a:t>23-07-2018 21:40:50</a:t>
            </a:fld>
            <a:endParaRPr lang="en-US"/>
          </a:p>
        </p:txBody>
      </p:sp>
      <p:sp>
        <p:nvSpPr>
          <p:cNvPr id="5" name="Slide Number Placeholder 4"/>
          <p:cNvSpPr>
            <a:spLocks noGrp="1"/>
          </p:cNvSpPr>
          <p:nvPr>
            <p:ph type="sldNum" sz="quarter" idx="12"/>
          </p:nvPr>
        </p:nvSpPr>
        <p:spPr/>
        <p:txBody>
          <a:bodyPr/>
          <a:lstStyle/>
          <a:p>
            <a:pPr>
              <a:defRPr/>
            </a:pPr>
            <a:fld id="{E372247E-621F-426B-86F0-69E64D923F04}" type="slidenum">
              <a:rPr lang="en-US" smtClean="0"/>
              <a:pPr>
                <a:defRPr/>
              </a:pPr>
              <a:t>45</a:t>
            </a:fld>
            <a:endParaRPr lang="en-US"/>
          </a:p>
        </p:txBody>
      </p:sp>
      <p:sp>
        <p:nvSpPr>
          <p:cNvPr id="6" name="Footer Placeholder 5"/>
          <p:cNvSpPr>
            <a:spLocks noGrp="1"/>
          </p:cNvSpPr>
          <p:nvPr>
            <p:ph type="ftr" sz="quarter" idx="11"/>
          </p:nvPr>
        </p:nvSpPr>
        <p:spPr/>
        <p:txBody>
          <a:bodyPr/>
          <a:lstStyle/>
          <a:p>
            <a:pPr algn="ctr">
              <a:defRPr/>
            </a:pPr>
            <a:r>
              <a:rPr lang="en-US"/>
              <a:t>Psychology for Social Workers</a:t>
            </a:r>
          </a:p>
        </p:txBody>
      </p:sp>
      <p:sp>
        <p:nvSpPr>
          <p:cNvPr id="7174" name="Rectangle 3"/>
          <p:cNvSpPr>
            <a:spLocks noChangeArrowheads="1"/>
          </p:cNvSpPr>
          <p:nvPr/>
        </p:nvSpPr>
        <p:spPr bwMode="auto">
          <a:xfrm>
            <a:off x="914400" y="1676400"/>
            <a:ext cx="7391400" cy="4724400"/>
          </a:xfrm>
          <a:prstGeom prst="rect">
            <a:avLst/>
          </a:prstGeom>
          <a:noFill/>
          <a:ln w="9525">
            <a:noFill/>
            <a:miter lim="800000"/>
            <a:headEnd/>
            <a:tailEnd/>
          </a:ln>
        </p:spPr>
        <p:txBody>
          <a:bodyPr/>
          <a:lstStyle/>
          <a:p>
            <a:pPr marL="812800" indent="-812800">
              <a:spcBef>
                <a:spcPts val="1200"/>
              </a:spcBef>
              <a:buFont typeface="Arial" charset="0"/>
              <a:buChar char="•"/>
            </a:pPr>
            <a:r>
              <a:rPr lang="en-US" sz="2400" b="1">
                <a:solidFill>
                  <a:srgbClr val="0070C0"/>
                </a:solidFill>
              </a:rPr>
              <a:t>Needs and motives are primary factors of motivated behaviour</a:t>
            </a:r>
          </a:p>
          <a:p>
            <a:pPr marL="812800" indent="-812800">
              <a:spcBef>
                <a:spcPts val="1200"/>
              </a:spcBef>
              <a:buFont typeface="Arial" charset="0"/>
              <a:buChar char="•"/>
            </a:pPr>
            <a:r>
              <a:rPr lang="en-US" sz="2400" b="1">
                <a:solidFill>
                  <a:srgbClr val="0070C0"/>
                </a:solidFill>
              </a:rPr>
              <a:t>Needs are more physiological by origin, while motives are acquired by learning and socialisation; needs are basic and primary while motives are secondary needs</a:t>
            </a:r>
          </a:p>
          <a:p>
            <a:pPr marL="812800" indent="-812800">
              <a:spcBef>
                <a:spcPts val="1200"/>
              </a:spcBef>
              <a:buFont typeface="Arial" charset="0"/>
              <a:buChar char="•"/>
            </a:pPr>
            <a:r>
              <a:rPr lang="en-US" sz="2400" b="1">
                <a:solidFill>
                  <a:srgbClr val="0070C0"/>
                </a:solidFill>
              </a:rPr>
              <a:t>Hunger, thirst, rest, activity, escape from pain and survival are needs while achievement, rewards, knowledge, happiness, satisfaction and contentment are motives</a:t>
            </a:r>
          </a:p>
        </p:txBody>
      </p:sp>
    </p:spTree>
  </p:cSld>
  <p:clrMapOvr>
    <a:masterClrMapping/>
  </p:clrMapOvr>
  <p:transition spd="slow">
    <p:push/>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ChangeArrowheads="1"/>
          </p:cNvSpPr>
          <p:nvPr/>
        </p:nvSpPr>
        <p:spPr bwMode="auto">
          <a:xfrm>
            <a:off x="0" y="609600"/>
            <a:ext cx="9144000" cy="990600"/>
          </a:xfrm>
          <a:prstGeom prst="rect">
            <a:avLst/>
          </a:prstGeom>
          <a:noFill/>
          <a:ln w="9525">
            <a:noFill/>
            <a:miter lim="800000"/>
            <a:headEnd/>
            <a:tailEnd/>
          </a:ln>
        </p:spPr>
        <p:txBody>
          <a:bodyPr anchor="ctr"/>
          <a:lstStyle/>
          <a:p>
            <a:pPr algn="ctr"/>
            <a:r>
              <a:rPr lang="en-US" sz="3200" b="1" dirty="0" smtClean="0">
                <a:solidFill>
                  <a:srgbClr val="FF33CC"/>
                </a:solidFill>
              </a:rPr>
              <a:t>2.2.4.	Needs and Motives</a:t>
            </a:r>
            <a:endParaRPr lang="en-US" sz="3200" b="1" dirty="0">
              <a:solidFill>
                <a:srgbClr val="FF33CC"/>
              </a:solidFill>
            </a:endParaRPr>
          </a:p>
        </p:txBody>
      </p:sp>
      <p:sp>
        <p:nvSpPr>
          <p:cNvPr id="4" name="Date Placeholder 3"/>
          <p:cNvSpPr>
            <a:spLocks noGrp="1"/>
          </p:cNvSpPr>
          <p:nvPr>
            <p:ph type="dt" sz="quarter" idx="10"/>
          </p:nvPr>
        </p:nvSpPr>
        <p:spPr/>
        <p:txBody>
          <a:bodyPr/>
          <a:lstStyle/>
          <a:p>
            <a:pPr>
              <a:defRPr/>
            </a:pPr>
            <a:fld id="{D9E8C990-EC97-4532-86CF-3F96C9EF27C3}" type="datetime9">
              <a:rPr lang="en-IN"/>
              <a:pPr>
                <a:defRPr/>
              </a:pPr>
              <a:t>23-07-2018 21:40:50</a:t>
            </a:fld>
            <a:endParaRPr lang="en-US"/>
          </a:p>
        </p:txBody>
      </p:sp>
      <p:sp>
        <p:nvSpPr>
          <p:cNvPr id="5" name="Slide Number Placeholder 4"/>
          <p:cNvSpPr>
            <a:spLocks noGrp="1"/>
          </p:cNvSpPr>
          <p:nvPr>
            <p:ph type="sldNum" sz="quarter" idx="12"/>
          </p:nvPr>
        </p:nvSpPr>
        <p:spPr/>
        <p:txBody>
          <a:bodyPr/>
          <a:lstStyle/>
          <a:p>
            <a:pPr>
              <a:defRPr/>
            </a:pPr>
            <a:fld id="{7846E54B-30C5-4F01-92C2-FFE704E0B0E0}" type="slidenum">
              <a:rPr lang="en-US" smtClean="0"/>
              <a:pPr>
                <a:defRPr/>
              </a:pPr>
              <a:t>46</a:t>
            </a:fld>
            <a:endParaRPr lang="en-US"/>
          </a:p>
        </p:txBody>
      </p:sp>
      <p:sp>
        <p:nvSpPr>
          <p:cNvPr id="6" name="Footer Placeholder 5"/>
          <p:cNvSpPr>
            <a:spLocks noGrp="1"/>
          </p:cNvSpPr>
          <p:nvPr>
            <p:ph type="ftr" sz="quarter" idx="11"/>
          </p:nvPr>
        </p:nvSpPr>
        <p:spPr/>
        <p:txBody>
          <a:bodyPr/>
          <a:lstStyle/>
          <a:p>
            <a:pPr algn="ctr">
              <a:defRPr/>
            </a:pPr>
            <a:r>
              <a:rPr lang="en-US"/>
              <a:t>Psychology for Social Workers</a:t>
            </a:r>
          </a:p>
        </p:txBody>
      </p:sp>
      <p:sp>
        <p:nvSpPr>
          <p:cNvPr id="8198" name="Rectangle 3"/>
          <p:cNvSpPr>
            <a:spLocks noChangeArrowheads="1"/>
          </p:cNvSpPr>
          <p:nvPr/>
        </p:nvSpPr>
        <p:spPr bwMode="auto">
          <a:xfrm>
            <a:off x="914400" y="1676400"/>
            <a:ext cx="7391400" cy="4724400"/>
          </a:xfrm>
          <a:prstGeom prst="rect">
            <a:avLst/>
          </a:prstGeom>
          <a:noFill/>
          <a:ln w="9525">
            <a:noFill/>
            <a:miter lim="800000"/>
            <a:headEnd/>
            <a:tailEnd/>
          </a:ln>
        </p:spPr>
        <p:txBody>
          <a:bodyPr/>
          <a:lstStyle/>
          <a:p>
            <a:pPr marL="812800" indent="-812800">
              <a:spcBef>
                <a:spcPts val="1200"/>
              </a:spcBef>
              <a:buFont typeface="Arial" charset="0"/>
              <a:buChar char="•"/>
            </a:pPr>
            <a:r>
              <a:rPr lang="en-US" sz="2400" b="1">
                <a:solidFill>
                  <a:srgbClr val="0070C0"/>
                </a:solidFill>
              </a:rPr>
              <a:t>Needs are innate and motives are learnt</a:t>
            </a:r>
          </a:p>
          <a:p>
            <a:pPr marL="812800" indent="-812800">
              <a:spcBef>
                <a:spcPts val="1200"/>
              </a:spcBef>
              <a:buFont typeface="Arial" charset="0"/>
              <a:buChar char="•"/>
            </a:pPr>
            <a:r>
              <a:rPr lang="en-US" sz="2400" b="1">
                <a:solidFill>
                  <a:srgbClr val="0070C0"/>
                </a:solidFill>
              </a:rPr>
              <a:t>Needs are associated with instincts, impulse and drives; while motives are associated with goals, ideals, objectives, purpose and reason </a:t>
            </a:r>
          </a:p>
        </p:txBody>
      </p:sp>
    </p:spTree>
  </p:cSld>
  <p:clrMapOvr>
    <a:masterClrMapping/>
  </p:clrMapOvr>
  <p:transition spd="slow">
    <p:push/>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ChangeArrowheads="1"/>
          </p:cNvSpPr>
          <p:nvPr/>
        </p:nvSpPr>
        <p:spPr bwMode="auto">
          <a:xfrm>
            <a:off x="0" y="762000"/>
            <a:ext cx="9144000" cy="990600"/>
          </a:xfrm>
          <a:prstGeom prst="rect">
            <a:avLst/>
          </a:prstGeom>
          <a:noFill/>
          <a:ln w="9525">
            <a:noFill/>
            <a:miter lim="800000"/>
            <a:headEnd/>
            <a:tailEnd/>
          </a:ln>
        </p:spPr>
        <p:txBody>
          <a:bodyPr anchor="ctr"/>
          <a:lstStyle/>
          <a:p>
            <a:pPr algn="ctr"/>
            <a:r>
              <a:rPr lang="en-US" sz="3200" b="1" dirty="0" smtClean="0">
                <a:solidFill>
                  <a:srgbClr val="FF33CC"/>
                </a:solidFill>
              </a:rPr>
              <a:t>2.3.</a:t>
            </a:r>
            <a:r>
              <a:rPr lang="en-US" sz="3200" b="1" dirty="0">
                <a:solidFill>
                  <a:srgbClr val="FF33CC"/>
                </a:solidFill>
              </a:rPr>
              <a:t>	</a:t>
            </a:r>
            <a:r>
              <a:rPr lang="en-US" sz="3200" b="1" dirty="0" smtClean="0">
                <a:solidFill>
                  <a:srgbClr val="FF33CC"/>
                </a:solidFill>
              </a:rPr>
              <a:t>Characteristics, needs, tasks &amp; problems of Stages in life from conception to old age</a:t>
            </a:r>
            <a:endParaRPr lang="en-US" sz="3200" b="1" dirty="0">
              <a:solidFill>
                <a:srgbClr val="FF33CC"/>
              </a:solidFill>
            </a:endParaRPr>
          </a:p>
        </p:txBody>
      </p:sp>
      <p:sp>
        <p:nvSpPr>
          <p:cNvPr id="4" name="Date Placeholder 3"/>
          <p:cNvSpPr>
            <a:spLocks noGrp="1"/>
          </p:cNvSpPr>
          <p:nvPr>
            <p:ph type="dt" sz="quarter" idx="10"/>
          </p:nvPr>
        </p:nvSpPr>
        <p:spPr/>
        <p:txBody>
          <a:bodyPr/>
          <a:lstStyle/>
          <a:p>
            <a:pPr>
              <a:defRPr/>
            </a:pPr>
            <a:fld id="{3532234B-2FC3-4137-A822-8199BC294C5E}" type="datetime9">
              <a:rPr lang="en-IN"/>
              <a:pPr>
                <a:defRPr/>
              </a:pPr>
              <a:t>23-07-2018 21:44:31</a:t>
            </a:fld>
            <a:endParaRPr lang="en-US"/>
          </a:p>
        </p:txBody>
      </p:sp>
      <p:sp>
        <p:nvSpPr>
          <p:cNvPr id="5" name="Slide Number Placeholder 4"/>
          <p:cNvSpPr>
            <a:spLocks noGrp="1"/>
          </p:cNvSpPr>
          <p:nvPr>
            <p:ph type="sldNum" sz="quarter" idx="12"/>
          </p:nvPr>
        </p:nvSpPr>
        <p:spPr/>
        <p:txBody>
          <a:bodyPr/>
          <a:lstStyle/>
          <a:p>
            <a:pPr>
              <a:defRPr/>
            </a:pPr>
            <a:fld id="{1620B6F3-6D7A-4492-A74C-DCA637E1F000}" type="slidenum">
              <a:rPr lang="en-US" smtClean="0"/>
              <a:pPr>
                <a:defRPr/>
              </a:pPr>
              <a:t>47</a:t>
            </a:fld>
            <a:endParaRPr lang="en-US"/>
          </a:p>
        </p:txBody>
      </p:sp>
      <p:sp>
        <p:nvSpPr>
          <p:cNvPr id="6" name="Footer Placeholder 5"/>
          <p:cNvSpPr>
            <a:spLocks noGrp="1"/>
          </p:cNvSpPr>
          <p:nvPr>
            <p:ph type="ftr" sz="quarter" idx="11"/>
          </p:nvPr>
        </p:nvSpPr>
        <p:spPr/>
        <p:txBody>
          <a:bodyPr/>
          <a:lstStyle/>
          <a:p>
            <a:pPr algn="ctr">
              <a:defRPr/>
            </a:pPr>
            <a:r>
              <a:rPr lang="en-US"/>
              <a:t>Psychology for Social Workers</a:t>
            </a:r>
          </a:p>
        </p:txBody>
      </p:sp>
      <p:sp>
        <p:nvSpPr>
          <p:cNvPr id="62470" name="Rectangle 3"/>
          <p:cNvSpPr>
            <a:spLocks noChangeArrowheads="1"/>
          </p:cNvSpPr>
          <p:nvPr/>
        </p:nvSpPr>
        <p:spPr bwMode="auto">
          <a:xfrm>
            <a:off x="381000" y="1905000"/>
            <a:ext cx="8305800" cy="4495800"/>
          </a:xfrm>
          <a:prstGeom prst="rect">
            <a:avLst/>
          </a:prstGeom>
          <a:noFill/>
          <a:ln w="9525">
            <a:noFill/>
            <a:miter lim="800000"/>
            <a:headEnd/>
            <a:tailEnd/>
          </a:ln>
        </p:spPr>
        <p:txBody>
          <a:bodyPr/>
          <a:lstStyle/>
          <a:p>
            <a:pPr marL="812800" indent="-812800">
              <a:spcBef>
                <a:spcPts val="1200"/>
              </a:spcBef>
            </a:pPr>
            <a:r>
              <a:rPr lang="en-US" sz="2400" b="1" i="1">
                <a:solidFill>
                  <a:srgbClr val="7030A0"/>
                </a:solidFill>
              </a:rPr>
              <a:t>General task for every stage</a:t>
            </a:r>
          </a:p>
          <a:p>
            <a:pPr marL="812800" indent="-812800">
              <a:spcBef>
                <a:spcPts val="1200"/>
              </a:spcBef>
              <a:buFont typeface="Arial" charset="0"/>
              <a:buChar char="•"/>
            </a:pPr>
            <a:r>
              <a:rPr lang="en-US" sz="2400" b="1">
                <a:solidFill>
                  <a:srgbClr val="0070C0"/>
                </a:solidFill>
              </a:rPr>
              <a:t>Achieving a realistic frame of reference</a:t>
            </a:r>
          </a:p>
          <a:p>
            <a:pPr marL="812800" indent="-812800">
              <a:spcBef>
                <a:spcPts val="1200"/>
              </a:spcBef>
              <a:buFont typeface="Arial" charset="0"/>
              <a:buChar char="•"/>
            </a:pPr>
            <a:r>
              <a:rPr lang="en-US" sz="2400" b="1">
                <a:solidFill>
                  <a:srgbClr val="0070C0"/>
                </a:solidFill>
              </a:rPr>
              <a:t>Development of physical, intellectual, emotional and social competencies needed in one’s culture</a:t>
            </a:r>
          </a:p>
          <a:p>
            <a:pPr marL="812800" indent="-812800">
              <a:spcBef>
                <a:spcPts val="1200"/>
              </a:spcBef>
              <a:buFont typeface="Arial" charset="0"/>
              <a:buChar char="•"/>
            </a:pPr>
            <a:r>
              <a:rPr lang="en-US" sz="2400" b="1">
                <a:solidFill>
                  <a:srgbClr val="0070C0"/>
                </a:solidFill>
              </a:rPr>
              <a:t>Learning about and preparing for the problems likely to be encountered in living</a:t>
            </a:r>
          </a:p>
        </p:txBody>
      </p:sp>
    </p:spTree>
  </p:cSld>
  <p:clrMapOvr>
    <a:masterClrMapping/>
  </p:clrMapOvr>
  <p:transition spd="slow">
    <p:push/>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ChangeArrowheads="1"/>
          </p:cNvSpPr>
          <p:nvPr/>
        </p:nvSpPr>
        <p:spPr bwMode="auto">
          <a:xfrm>
            <a:off x="0" y="762000"/>
            <a:ext cx="9144000" cy="990600"/>
          </a:xfrm>
          <a:prstGeom prst="rect">
            <a:avLst/>
          </a:prstGeom>
          <a:noFill/>
          <a:ln w="9525">
            <a:noFill/>
            <a:miter lim="800000"/>
            <a:headEnd/>
            <a:tailEnd/>
          </a:ln>
        </p:spPr>
        <p:txBody>
          <a:bodyPr anchor="ctr"/>
          <a:lstStyle/>
          <a:p>
            <a:pPr algn="ctr"/>
            <a:r>
              <a:rPr lang="en-US" sz="3200" b="1" dirty="0" smtClean="0">
                <a:solidFill>
                  <a:srgbClr val="FF33CC"/>
                </a:solidFill>
              </a:rPr>
              <a:t>2.3.	Characteristics, needs, tasks &amp; problems of Stages in life from conception to old age</a:t>
            </a:r>
            <a:endParaRPr lang="en-US" sz="3200" b="1" dirty="0">
              <a:solidFill>
                <a:srgbClr val="FF33CC"/>
              </a:solidFill>
            </a:endParaRPr>
          </a:p>
        </p:txBody>
      </p:sp>
      <p:sp>
        <p:nvSpPr>
          <p:cNvPr id="4" name="Date Placeholder 3"/>
          <p:cNvSpPr>
            <a:spLocks noGrp="1"/>
          </p:cNvSpPr>
          <p:nvPr>
            <p:ph type="dt" sz="quarter" idx="10"/>
          </p:nvPr>
        </p:nvSpPr>
        <p:spPr/>
        <p:txBody>
          <a:bodyPr/>
          <a:lstStyle/>
          <a:p>
            <a:pPr>
              <a:defRPr/>
            </a:pPr>
            <a:fld id="{AF12176B-B027-43D6-BEDE-1BE27FA37B59}" type="datetime9">
              <a:rPr lang="en-IN"/>
              <a:pPr>
                <a:defRPr/>
              </a:pPr>
              <a:t>23-07-2018 21:45:02</a:t>
            </a:fld>
            <a:endParaRPr lang="en-US"/>
          </a:p>
        </p:txBody>
      </p:sp>
      <p:sp>
        <p:nvSpPr>
          <p:cNvPr id="5" name="Slide Number Placeholder 4"/>
          <p:cNvSpPr>
            <a:spLocks noGrp="1"/>
          </p:cNvSpPr>
          <p:nvPr>
            <p:ph type="sldNum" sz="quarter" idx="12"/>
          </p:nvPr>
        </p:nvSpPr>
        <p:spPr/>
        <p:txBody>
          <a:bodyPr/>
          <a:lstStyle/>
          <a:p>
            <a:pPr>
              <a:defRPr/>
            </a:pPr>
            <a:fld id="{36BEC001-EC72-4ED9-A5CB-BD707359CDF1}" type="slidenum">
              <a:rPr lang="en-US" smtClean="0"/>
              <a:pPr>
                <a:defRPr/>
              </a:pPr>
              <a:t>48</a:t>
            </a:fld>
            <a:endParaRPr lang="en-US"/>
          </a:p>
        </p:txBody>
      </p:sp>
      <p:sp>
        <p:nvSpPr>
          <p:cNvPr id="6" name="Footer Placeholder 5"/>
          <p:cNvSpPr>
            <a:spLocks noGrp="1"/>
          </p:cNvSpPr>
          <p:nvPr>
            <p:ph type="ftr" sz="quarter" idx="11"/>
          </p:nvPr>
        </p:nvSpPr>
        <p:spPr/>
        <p:txBody>
          <a:bodyPr/>
          <a:lstStyle/>
          <a:p>
            <a:pPr algn="ctr">
              <a:defRPr/>
            </a:pPr>
            <a:r>
              <a:rPr lang="en-US"/>
              <a:t>Psychology for Social Workers</a:t>
            </a:r>
          </a:p>
        </p:txBody>
      </p:sp>
      <p:sp>
        <p:nvSpPr>
          <p:cNvPr id="63494" name="Rectangle 3"/>
          <p:cNvSpPr>
            <a:spLocks noChangeArrowheads="1"/>
          </p:cNvSpPr>
          <p:nvPr/>
        </p:nvSpPr>
        <p:spPr bwMode="auto">
          <a:xfrm>
            <a:off x="381000" y="1905000"/>
            <a:ext cx="8305800" cy="4495800"/>
          </a:xfrm>
          <a:prstGeom prst="rect">
            <a:avLst/>
          </a:prstGeom>
          <a:noFill/>
          <a:ln w="9525">
            <a:noFill/>
            <a:miter lim="800000"/>
            <a:headEnd/>
            <a:tailEnd/>
          </a:ln>
        </p:spPr>
        <p:txBody>
          <a:bodyPr/>
          <a:lstStyle/>
          <a:p>
            <a:pPr marL="812800" indent="-812800">
              <a:spcBef>
                <a:spcPts val="1200"/>
              </a:spcBef>
            </a:pPr>
            <a:r>
              <a:rPr lang="en-US" sz="2400" b="1" i="1">
                <a:solidFill>
                  <a:srgbClr val="7030A0"/>
                </a:solidFill>
              </a:rPr>
              <a:t>General task for every stage</a:t>
            </a:r>
          </a:p>
          <a:p>
            <a:pPr marL="812800" indent="-812800">
              <a:spcBef>
                <a:spcPts val="1200"/>
              </a:spcBef>
              <a:buFont typeface="Arial" charset="0"/>
              <a:buChar char="•"/>
            </a:pPr>
            <a:r>
              <a:rPr lang="en-US" sz="2400" b="1">
                <a:solidFill>
                  <a:srgbClr val="0070C0"/>
                </a:solidFill>
              </a:rPr>
              <a:t>Developing and using one’s capacities</a:t>
            </a:r>
          </a:p>
          <a:p>
            <a:pPr marL="812800" indent="-812800">
              <a:spcBef>
                <a:spcPts val="1200"/>
              </a:spcBef>
              <a:buFont typeface="Arial" charset="0"/>
              <a:buChar char="•"/>
            </a:pPr>
            <a:r>
              <a:rPr lang="en-US" sz="2400" b="1">
                <a:solidFill>
                  <a:srgbClr val="0070C0"/>
                </a:solidFill>
              </a:rPr>
              <a:t>Accepting reality and building valid attitudes and values</a:t>
            </a:r>
          </a:p>
          <a:p>
            <a:pPr marL="812800" indent="-812800">
              <a:spcBef>
                <a:spcPts val="1200"/>
              </a:spcBef>
              <a:buFont typeface="Arial" charset="0"/>
              <a:buChar char="•"/>
            </a:pPr>
            <a:r>
              <a:rPr lang="en-US" sz="2400" b="1">
                <a:solidFill>
                  <a:srgbClr val="0070C0"/>
                </a:solidFill>
              </a:rPr>
              <a:t>Participating creatively and responsibly in family and other groups</a:t>
            </a:r>
          </a:p>
          <a:p>
            <a:pPr marL="812800" indent="-812800">
              <a:spcBef>
                <a:spcPts val="1200"/>
              </a:spcBef>
              <a:buFont typeface="Arial" charset="0"/>
              <a:buChar char="•"/>
            </a:pPr>
            <a:r>
              <a:rPr lang="en-US" sz="2400" b="1">
                <a:solidFill>
                  <a:srgbClr val="0070C0"/>
                </a:solidFill>
              </a:rPr>
              <a:t>Building rich linkage with one’s world</a:t>
            </a:r>
          </a:p>
        </p:txBody>
      </p:sp>
    </p:spTree>
  </p:cSld>
  <p:clrMapOvr>
    <a:masterClrMapping/>
  </p:clrMapOvr>
  <p:transition spd="slow">
    <p:push/>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ChangeArrowheads="1"/>
          </p:cNvSpPr>
          <p:nvPr/>
        </p:nvSpPr>
        <p:spPr bwMode="auto">
          <a:xfrm>
            <a:off x="0" y="762000"/>
            <a:ext cx="9144000" cy="990600"/>
          </a:xfrm>
          <a:prstGeom prst="rect">
            <a:avLst/>
          </a:prstGeom>
          <a:noFill/>
          <a:ln w="9525">
            <a:noFill/>
            <a:miter lim="800000"/>
            <a:headEnd/>
            <a:tailEnd/>
          </a:ln>
        </p:spPr>
        <p:txBody>
          <a:bodyPr anchor="ctr"/>
          <a:lstStyle/>
          <a:p>
            <a:pPr algn="ctr"/>
            <a:r>
              <a:rPr lang="en-US" sz="3200" b="1" dirty="0" smtClean="0">
                <a:solidFill>
                  <a:srgbClr val="FF33CC"/>
                </a:solidFill>
              </a:rPr>
              <a:t>2.3.	Characteristics, needs, tasks &amp; problems of Stages in life from conception to old age</a:t>
            </a:r>
            <a:endParaRPr lang="en-US" sz="3200" b="1" dirty="0">
              <a:solidFill>
                <a:srgbClr val="FF33CC"/>
              </a:solidFill>
            </a:endParaRPr>
          </a:p>
        </p:txBody>
      </p:sp>
      <p:sp>
        <p:nvSpPr>
          <p:cNvPr id="4" name="Date Placeholder 3"/>
          <p:cNvSpPr>
            <a:spLocks noGrp="1"/>
          </p:cNvSpPr>
          <p:nvPr>
            <p:ph type="dt" sz="quarter" idx="10"/>
          </p:nvPr>
        </p:nvSpPr>
        <p:spPr/>
        <p:txBody>
          <a:bodyPr/>
          <a:lstStyle/>
          <a:p>
            <a:pPr>
              <a:defRPr/>
            </a:pPr>
            <a:fld id="{BBEFD62B-DB5A-475D-9A04-12C3FDBD1214}" type="datetime9">
              <a:rPr lang="en-IN"/>
              <a:pPr>
                <a:defRPr/>
              </a:pPr>
              <a:t>23-07-2018 21:45:09</a:t>
            </a:fld>
            <a:endParaRPr lang="en-US"/>
          </a:p>
        </p:txBody>
      </p:sp>
      <p:sp>
        <p:nvSpPr>
          <p:cNvPr id="5" name="Slide Number Placeholder 4"/>
          <p:cNvSpPr>
            <a:spLocks noGrp="1"/>
          </p:cNvSpPr>
          <p:nvPr>
            <p:ph type="sldNum" sz="quarter" idx="12"/>
          </p:nvPr>
        </p:nvSpPr>
        <p:spPr/>
        <p:txBody>
          <a:bodyPr/>
          <a:lstStyle/>
          <a:p>
            <a:pPr>
              <a:defRPr/>
            </a:pPr>
            <a:fld id="{EA3AEEEA-2FEC-40FF-A8E6-039DEEA2FB9B}" type="slidenum">
              <a:rPr lang="en-US" smtClean="0"/>
              <a:pPr>
                <a:defRPr/>
              </a:pPr>
              <a:t>49</a:t>
            </a:fld>
            <a:endParaRPr lang="en-US"/>
          </a:p>
        </p:txBody>
      </p:sp>
      <p:sp>
        <p:nvSpPr>
          <p:cNvPr id="6" name="Footer Placeholder 5"/>
          <p:cNvSpPr>
            <a:spLocks noGrp="1"/>
          </p:cNvSpPr>
          <p:nvPr>
            <p:ph type="ftr" sz="quarter" idx="11"/>
          </p:nvPr>
        </p:nvSpPr>
        <p:spPr/>
        <p:txBody>
          <a:bodyPr/>
          <a:lstStyle/>
          <a:p>
            <a:pPr algn="ctr">
              <a:defRPr/>
            </a:pPr>
            <a:r>
              <a:rPr lang="en-US"/>
              <a:t>Psychology for Social Workers</a:t>
            </a:r>
          </a:p>
        </p:txBody>
      </p:sp>
      <p:sp>
        <p:nvSpPr>
          <p:cNvPr id="64518" name="Rectangle 3"/>
          <p:cNvSpPr>
            <a:spLocks noChangeArrowheads="1"/>
          </p:cNvSpPr>
          <p:nvPr/>
        </p:nvSpPr>
        <p:spPr bwMode="auto">
          <a:xfrm>
            <a:off x="381000" y="1905000"/>
            <a:ext cx="8305800" cy="4495800"/>
          </a:xfrm>
          <a:prstGeom prst="rect">
            <a:avLst/>
          </a:prstGeom>
          <a:noFill/>
          <a:ln w="9525">
            <a:noFill/>
            <a:miter lim="800000"/>
            <a:headEnd/>
            <a:tailEnd/>
          </a:ln>
        </p:spPr>
        <p:txBody>
          <a:bodyPr/>
          <a:lstStyle/>
          <a:p>
            <a:pPr marL="812800" indent="-812800">
              <a:spcBef>
                <a:spcPts val="1200"/>
              </a:spcBef>
            </a:pPr>
            <a:r>
              <a:rPr lang="en-US" sz="2400" b="1" i="1">
                <a:solidFill>
                  <a:srgbClr val="7030A0"/>
                </a:solidFill>
              </a:rPr>
              <a:t>Developmental needs, tasks and problems </a:t>
            </a:r>
            <a:r>
              <a:rPr lang="en-US" sz="2400" b="1">
                <a:solidFill>
                  <a:srgbClr val="0070C0"/>
                </a:solidFill>
              </a:rPr>
              <a:t>(0-6 yrs)</a:t>
            </a:r>
          </a:p>
          <a:p>
            <a:pPr marL="812800" indent="-812800">
              <a:spcBef>
                <a:spcPts val="1200"/>
              </a:spcBef>
              <a:buFont typeface="Arial" charset="0"/>
              <a:buChar char="•"/>
            </a:pPr>
            <a:r>
              <a:rPr lang="en-US" sz="2400" b="1">
                <a:solidFill>
                  <a:srgbClr val="0070C0"/>
                </a:solidFill>
              </a:rPr>
              <a:t>Learning to walk, crawl, take solid food, talk, control the elimination of body wastes, Learning sex differences and sexual modesty, getting ready to read, forming concepts and learning language to describe social and physical reality. </a:t>
            </a:r>
          </a:p>
          <a:p>
            <a:pPr marL="812800" indent="-812800">
              <a:spcBef>
                <a:spcPts val="1200"/>
              </a:spcBef>
              <a:buFont typeface="Arial" charset="0"/>
              <a:buChar char="•"/>
            </a:pPr>
            <a:r>
              <a:rPr lang="en-US" sz="2400" b="1">
                <a:solidFill>
                  <a:srgbClr val="0070C0"/>
                </a:solidFill>
              </a:rPr>
              <a:t>Sense of trust in self and others</a:t>
            </a:r>
          </a:p>
          <a:p>
            <a:pPr marL="812800" indent="-812800">
              <a:spcBef>
                <a:spcPts val="1200"/>
              </a:spcBef>
              <a:buFont typeface="Arial" charset="0"/>
              <a:buChar char="•"/>
            </a:pPr>
            <a:r>
              <a:rPr lang="en-US" sz="2400" b="1">
                <a:solidFill>
                  <a:srgbClr val="0070C0"/>
                </a:solidFill>
              </a:rPr>
              <a:t>Capacity to give and take affection</a:t>
            </a:r>
          </a:p>
          <a:p>
            <a:pPr marL="812800" indent="-812800">
              <a:spcBef>
                <a:spcPts val="1200"/>
              </a:spcBef>
              <a:buFont typeface="Arial" charset="0"/>
              <a:buChar char="•"/>
            </a:pPr>
            <a:r>
              <a:rPr lang="en-US" sz="2400" b="1">
                <a:solidFill>
                  <a:srgbClr val="0070C0"/>
                </a:solidFill>
              </a:rPr>
              <a:t>Skills in motor coordination</a:t>
            </a:r>
          </a:p>
        </p:txBody>
      </p:sp>
    </p:spTree>
  </p:cSld>
  <p:clrMapOvr>
    <a:masterClrMapping/>
  </p:clrMapOvr>
  <p:transition spd="slow">
    <p:push/>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ChangeArrowheads="1"/>
          </p:cNvSpPr>
          <p:nvPr/>
        </p:nvSpPr>
        <p:spPr bwMode="auto">
          <a:xfrm>
            <a:off x="0" y="762000"/>
            <a:ext cx="9144000" cy="990600"/>
          </a:xfrm>
          <a:prstGeom prst="rect">
            <a:avLst/>
          </a:prstGeom>
          <a:noFill/>
          <a:ln w="9525">
            <a:noFill/>
            <a:miter lim="800000"/>
            <a:headEnd/>
            <a:tailEnd/>
          </a:ln>
        </p:spPr>
        <p:txBody>
          <a:bodyPr anchor="ctr"/>
          <a:lstStyle/>
          <a:p>
            <a:pPr algn="ctr"/>
            <a:r>
              <a:rPr lang="en-US" sz="3200" b="1" dirty="0" smtClean="0">
                <a:solidFill>
                  <a:srgbClr val="FF33CC"/>
                </a:solidFill>
              </a:rPr>
              <a:t>2.3.	Characteristics, needs, tasks &amp; problems of Stages in </a:t>
            </a:r>
            <a:r>
              <a:rPr lang="en-US" sz="3200" b="1" dirty="0" smtClean="0">
                <a:solidFill>
                  <a:srgbClr val="FF33CC"/>
                </a:solidFill>
              </a:rPr>
              <a:t>life </a:t>
            </a:r>
            <a:r>
              <a:rPr lang="en-US" sz="3200" b="1" dirty="0" smtClean="0">
                <a:solidFill>
                  <a:srgbClr val="FF33CC"/>
                </a:solidFill>
              </a:rPr>
              <a:t>(</a:t>
            </a:r>
            <a:r>
              <a:rPr lang="en-US" sz="3200" b="1" dirty="0">
                <a:solidFill>
                  <a:srgbClr val="FF33CC"/>
                </a:solidFill>
              </a:rPr>
              <a:t>3 Months)</a:t>
            </a:r>
          </a:p>
        </p:txBody>
      </p:sp>
      <p:sp>
        <p:nvSpPr>
          <p:cNvPr id="4" name="Date Placeholder 3"/>
          <p:cNvSpPr>
            <a:spLocks noGrp="1"/>
          </p:cNvSpPr>
          <p:nvPr>
            <p:ph type="dt" sz="quarter" idx="10"/>
          </p:nvPr>
        </p:nvSpPr>
        <p:spPr/>
        <p:txBody>
          <a:bodyPr/>
          <a:lstStyle/>
          <a:p>
            <a:pPr>
              <a:defRPr/>
            </a:pPr>
            <a:fld id="{1DF6C913-C925-4A1F-838F-C0A1EE461892}" type="datetime9">
              <a:rPr lang="en-IN"/>
              <a:pPr>
                <a:defRPr/>
              </a:pPr>
              <a:t>23-07-2018 21:45:19</a:t>
            </a:fld>
            <a:endParaRPr lang="en-US"/>
          </a:p>
        </p:txBody>
      </p:sp>
      <p:sp>
        <p:nvSpPr>
          <p:cNvPr id="5" name="Slide Number Placeholder 4"/>
          <p:cNvSpPr>
            <a:spLocks noGrp="1"/>
          </p:cNvSpPr>
          <p:nvPr>
            <p:ph type="sldNum" sz="quarter" idx="12"/>
          </p:nvPr>
        </p:nvSpPr>
        <p:spPr/>
        <p:txBody>
          <a:bodyPr/>
          <a:lstStyle/>
          <a:p>
            <a:pPr>
              <a:defRPr/>
            </a:pPr>
            <a:fld id="{95E1D874-3DD3-4ABB-9634-753857E3CCCE}" type="slidenum">
              <a:rPr lang="en-US" smtClean="0"/>
              <a:pPr>
                <a:defRPr/>
              </a:pPr>
              <a:t>50</a:t>
            </a:fld>
            <a:endParaRPr lang="en-US"/>
          </a:p>
        </p:txBody>
      </p:sp>
      <p:sp>
        <p:nvSpPr>
          <p:cNvPr id="6" name="Footer Placeholder 5"/>
          <p:cNvSpPr>
            <a:spLocks noGrp="1"/>
          </p:cNvSpPr>
          <p:nvPr>
            <p:ph type="ftr" sz="quarter" idx="11"/>
          </p:nvPr>
        </p:nvSpPr>
        <p:spPr/>
        <p:txBody>
          <a:bodyPr/>
          <a:lstStyle/>
          <a:p>
            <a:pPr algn="ctr">
              <a:defRPr/>
            </a:pPr>
            <a:r>
              <a:rPr lang="en-US"/>
              <a:t>Psychology for Social Workers</a:t>
            </a:r>
          </a:p>
        </p:txBody>
      </p:sp>
      <p:sp>
        <p:nvSpPr>
          <p:cNvPr id="65542" name="Rectangle 3"/>
          <p:cNvSpPr>
            <a:spLocks noChangeArrowheads="1"/>
          </p:cNvSpPr>
          <p:nvPr/>
        </p:nvSpPr>
        <p:spPr bwMode="auto">
          <a:xfrm>
            <a:off x="0" y="1905000"/>
            <a:ext cx="9144000" cy="4495800"/>
          </a:xfrm>
          <a:prstGeom prst="rect">
            <a:avLst/>
          </a:prstGeom>
          <a:noFill/>
          <a:ln w="9525">
            <a:noFill/>
            <a:miter lim="800000"/>
            <a:headEnd/>
            <a:tailEnd/>
          </a:ln>
        </p:spPr>
        <p:txBody>
          <a:bodyPr/>
          <a:lstStyle/>
          <a:p>
            <a:pPr marL="812800" indent="-812800">
              <a:spcBef>
                <a:spcPts val="1200"/>
              </a:spcBef>
              <a:buFont typeface="Arial" charset="0"/>
              <a:buChar char="•"/>
            </a:pPr>
            <a:r>
              <a:rPr lang="en-US" sz="2400" b="1">
                <a:solidFill>
                  <a:srgbClr val="0070C0"/>
                </a:solidFill>
              </a:rPr>
              <a:t>Lift head and shoulders while on stomach </a:t>
            </a:r>
          </a:p>
          <a:p>
            <a:pPr marL="812800" indent="-812800">
              <a:spcBef>
                <a:spcPts val="1200"/>
              </a:spcBef>
              <a:buFont typeface="Arial" charset="0"/>
              <a:buChar char="•"/>
            </a:pPr>
            <a:r>
              <a:rPr lang="en-US" sz="2400" b="1">
                <a:solidFill>
                  <a:srgbClr val="0070C0"/>
                </a:solidFill>
              </a:rPr>
              <a:t>Follow object with eyes, turn head towards light </a:t>
            </a:r>
          </a:p>
          <a:p>
            <a:pPr marL="812800" indent="-812800">
              <a:spcBef>
                <a:spcPts val="1200"/>
              </a:spcBef>
              <a:buFont typeface="Arial" charset="0"/>
              <a:buChar char="•"/>
            </a:pPr>
            <a:r>
              <a:rPr lang="en-US" sz="2400" b="1">
                <a:solidFill>
                  <a:srgbClr val="0070C0"/>
                </a:solidFill>
              </a:rPr>
              <a:t>Grasp rattle; Wiggle and kick </a:t>
            </a:r>
          </a:p>
          <a:p>
            <a:pPr marL="812800" indent="-812800">
              <a:spcBef>
                <a:spcPts val="1200"/>
              </a:spcBef>
              <a:buFont typeface="Arial" charset="0"/>
              <a:buChar char="•"/>
            </a:pPr>
            <a:r>
              <a:rPr lang="en-US" sz="2400" b="1">
                <a:solidFill>
                  <a:srgbClr val="0070C0"/>
                </a:solidFill>
              </a:rPr>
              <a:t>Smile and wiggle for familiar adult or become quiet and interested </a:t>
            </a:r>
          </a:p>
          <a:p>
            <a:pPr marL="812800" indent="-812800">
              <a:spcBef>
                <a:spcPts val="1200"/>
              </a:spcBef>
              <a:buFont typeface="Arial" charset="0"/>
              <a:buChar char="•"/>
            </a:pPr>
            <a:r>
              <a:rPr lang="en-US" sz="2400" b="1">
                <a:solidFill>
                  <a:srgbClr val="0070C0"/>
                </a:solidFill>
              </a:rPr>
              <a:t>Coo, gurgle, repeat sounds made by adult, play peekabooo; Communicate fear, hunger etc by crying or facial expressions </a:t>
            </a:r>
          </a:p>
          <a:p>
            <a:pPr marL="812800" indent="-812800">
              <a:spcBef>
                <a:spcPts val="1200"/>
              </a:spcBef>
              <a:buFont typeface="Arial" charset="0"/>
              <a:buChar char="•"/>
            </a:pPr>
            <a:r>
              <a:rPr lang="en-US" sz="2400" b="1">
                <a:solidFill>
                  <a:srgbClr val="0070C0"/>
                </a:solidFill>
              </a:rPr>
              <a:t>Some reflexes become purposeful  like rooting for nipple, sucking, grasping </a:t>
            </a:r>
          </a:p>
        </p:txBody>
      </p:sp>
    </p:spTree>
  </p:cSld>
  <p:clrMapOvr>
    <a:masterClrMapping/>
  </p:clrMapOvr>
  <p:transition spd="slow">
    <p:push/>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ChangeArrowheads="1"/>
          </p:cNvSpPr>
          <p:nvPr/>
        </p:nvSpPr>
        <p:spPr bwMode="auto">
          <a:xfrm>
            <a:off x="0" y="762000"/>
            <a:ext cx="9144000" cy="990600"/>
          </a:xfrm>
          <a:prstGeom prst="rect">
            <a:avLst/>
          </a:prstGeom>
          <a:noFill/>
          <a:ln w="9525">
            <a:noFill/>
            <a:miter lim="800000"/>
            <a:headEnd/>
            <a:tailEnd/>
          </a:ln>
        </p:spPr>
        <p:txBody>
          <a:bodyPr anchor="ctr"/>
          <a:lstStyle/>
          <a:p>
            <a:pPr algn="ctr"/>
            <a:r>
              <a:rPr lang="en-US" sz="3200" b="1" dirty="0" smtClean="0">
                <a:solidFill>
                  <a:srgbClr val="FF33CC"/>
                </a:solidFill>
              </a:rPr>
              <a:t>2.3.	Characteristics, needs, tasks &amp; problems of Stages in </a:t>
            </a:r>
            <a:r>
              <a:rPr lang="en-US" sz="3200" b="1" dirty="0" smtClean="0">
                <a:solidFill>
                  <a:srgbClr val="FF33CC"/>
                </a:solidFill>
              </a:rPr>
              <a:t>life (</a:t>
            </a:r>
            <a:r>
              <a:rPr lang="en-US" sz="3200" b="1" dirty="0" smtClean="0">
                <a:solidFill>
                  <a:srgbClr val="0070C0"/>
                </a:solidFill>
              </a:rPr>
              <a:t>6 </a:t>
            </a:r>
            <a:r>
              <a:rPr lang="en-US" sz="3200" b="1" dirty="0">
                <a:solidFill>
                  <a:srgbClr val="0070C0"/>
                </a:solidFill>
              </a:rPr>
              <a:t>months)</a:t>
            </a:r>
          </a:p>
        </p:txBody>
      </p:sp>
      <p:sp>
        <p:nvSpPr>
          <p:cNvPr id="4" name="Date Placeholder 3"/>
          <p:cNvSpPr>
            <a:spLocks noGrp="1"/>
          </p:cNvSpPr>
          <p:nvPr>
            <p:ph type="dt" sz="quarter" idx="10"/>
          </p:nvPr>
        </p:nvSpPr>
        <p:spPr/>
        <p:txBody>
          <a:bodyPr/>
          <a:lstStyle/>
          <a:p>
            <a:pPr>
              <a:defRPr/>
            </a:pPr>
            <a:fld id="{ECB2AEF7-96FF-4B18-9D5B-B14A8424D83C}" type="datetime9">
              <a:rPr lang="en-IN"/>
              <a:pPr>
                <a:defRPr/>
              </a:pPr>
              <a:t>23-07-2018 21:45:45</a:t>
            </a:fld>
            <a:endParaRPr lang="en-US"/>
          </a:p>
        </p:txBody>
      </p:sp>
      <p:sp>
        <p:nvSpPr>
          <p:cNvPr id="5" name="Slide Number Placeholder 4"/>
          <p:cNvSpPr>
            <a:spLocks noGrp="1"/>
          </p:cNvSpPr>
          <p:nvPr>
            <p:ph type="sldNum" sz="quarter" idx="12"/>
          </p:nvPr>
        </p:nvSpPr>
        <p:spPr/>
        <p:txBody>
          <a:bodyPr/>
          <a:lstStyle/>
          <a:p>
            <a:pPr>
              <a:defRPr/>
            </a:pPr>
            <a:fld id="{77EE232F-D3B5-4DAD-BA24-0329EE0CACBE}" type="slidenum">
              <a:rPr lang="en-US" smtClean="0"/>
              <a:pPr>
                <a:defRPr/>
              </a:pPr>
              <a:t>51</a:t>
            </a:fld>
            <a:endParaRPr lang="en-US"/>
          </a:p>
        </p:txBody>
      </p:sp>
      <p:sp>
        <p:nvSpPr>
          <p:cNvPr id="6" name="Footer Placeholder 5"/>
          <p:cNvSpPr>
            <a:spLocks noGrp="1"/>
          </p:cNvSpPr>
          <p:nvPr>
            <p:ph type="ftr" sz="quarter" idx="11"/>
          </p:nvPr>
        </p:nvSpPr>
        <p:spPr/>
        <p:txBody>
          <a:bodyPr/>
          <a:lstStyle/>
          <a:p>
            <a:pPr algn="ctr">
              <a:defRPr/>
            </a:pPr>
            <a:r>
              <a:rPr lang="en-US"/>
              <a:t>Psychology for Social Workers</a:t>
            </a:r>
          </a:p>
        </p:txBody>
      </p:sp>
      <p:sp>
        <p:nvSpPr>
          <p:cNvPr id="66566" name="Rectangle 3"/>
          <p:cNvSpPr>
            <a:spLocks noChangeArrowheads="1"/>
          </p:cNvSpPr>
          <p:nvPr/>
        </p:nvSpPr>
        <p:spPr bwMode="auto">
          <a:xfrm>
            <a:off x="838200" y="1905000"/>
            <a:ext cx="7924800" cy="4495800"/>
          </a:xfrm>
          <a:prstGeom prst="rect">
            <a:avLst/>
          </a:prstGeom>
          <a:noFill/>
          <a:ln w="9525">
            <a:noFill/>
            <a:miter lim="800000"/>
            <a:headEnd/>
            <a:tailEnd/>
          </a:ln>
        </p:spPr>
        <p:txBody>
          <a:bodyPr/>
          <a:lstStyle/>
          <a:p>
            <a:pPr marL="812800" indent="-812800">
              <a:spcBef>
                <a:spcPts val="1200"/>
              </a:spcBef>
              <a:buFont typeface="Arial" charset="0"/>
              <a:buChar char="•"/>
            </a:pPr>
            <a:r>
              <a:rPr lang="en-US" sz="2400" b="1">
                <a:solidFill>
                  <a:srgbClr val="0070C0"/>
                </a:solidFill>
              </a:rPr>
              <a:t>Rolls from stomach to back </a:t>
            </a:r>
          </a:p>
          <a:p>
            <a:pPr marL="812800" indent="-812800">
              <a:spcBef>
                <a:spcPts val="1200"/>
              </a:spcBef>
              <a:buFont typeface="Arial" charset="0"/>
              <a:buChar char="•"/>
            </a:pPr>
            <a:r>
              <a:rPr lang="en-US" sz="2400" b="1">
                <a:solidFill>
                  <a:srgbClr val="0070C0"/>
                </a:solidFill>
              </a:rPr>
              <a:t>Reaches for toy </a:t>
            </a:r>
          </a:p>
          <a:p>
            <a:pPr marL="812800" indent="-812800">
              <a:spcBef>
                <a:spcPts val="1200"/>
              </a:spcBef>
              <a:buFont typeface="Arial" charset="0"/>
              <a:buChar char="•"/>
            </a:pPr>
            <a:r>
              <a:rPr lang="en-US" sz="2400" b="1">
                <a:solidFill>
                  <a:srgbClr val="0070C0"/>
                </a:solidFill>
              </a:rPr>
              <a:t>Transfers toy from one hand to other </a:t>
            </a:r>
          </a:p>
          <a:p>
            <a:pPr marL="812800" indent="-812800">
              <a:spcBef>
                <a:spcPts val="1200"/>
              </a:spcBef>
              <a:buFont typeface="Arial" charset="0"/>
              <a:buChar char="•"/>
            </a:pPr>
            <a:r>
              <a:rPr lang="en-US" sz="2400" b="1">
                <a:solidFill>
                  <a:srgbClr val="0070C0"/>
                </a:solidFill>
              </a:rPr>
              <a:t>Looks for noise made near him or her </a:t>
            </a:r>
          </a:p>
          <a:p>
            <a:pPr marL="812800" indent="-812800">
              <a:spcBef>
                <a:spcPts val="1200"/>
              </a:spcBef>
              <a:buFont typeface="Arial" charset="0"/>
              <a:buChar char="•"/>
            </a:pPr>
            <a:r>
              <a:rPr lang="en-US" sz="2400" b="1">
                <a:solidFill>
                  <a:srgbClr val="0070C0"/>
                </a:solidFill>
              </a:rPr>
              <a:t>Makes sounds for specific reasons (hunger, wet, etc.) </a:t>
            </a:r>
          </a:p>
        </p:txBody>
      </p:sp>
    </p:spTree>
  </p:cSld>
  <p:clrMapOvr>
    <a:masterClrMapping/>
  </p:clrMapOvr>
  <p:transition spd="slow">
    <p:push/>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ChangeArrowheads="1"/>
          </p:cNvSpPr>
          <p:nvPr/>
        </p:nvSpPr>
        <p:spPr bwMode="auto">
          <a:xfrm>
            <a:off x="0" y="762000"/>
            <a:ext cx="9144000" cy="990600"/>
          </a:xfrm>
          <a:prstGeom prst="rect">
            <a:avLst/>
          </a:prstGeom>
          <a:noFill/>
          <a:ln w="9525">
            <a:noFill/>
            <a:miter lim="800000"/>
            <a:headEnd/>
            <a:tailEnd/>
          </a:ln>
        </p:spPr>
        <p:txBody>
          <a:bodyPr anchor="ctr"/>
          <a:lstStyle/>
          <a:p>
            <a:pPr algn="ctr"/>
            <a:r>
              <a:rPr lang="en-US" sz="3200" b="1" dirty="0" smtClean="0">
                <a:solidFill>
                  <a:srgbClr val="FF33CC"/>
                </a:solidFill>
              </a:rPr>
              <a:t>2.3.	Characteristics, needs, tasks &amp; problems of Stages in life </a:t>
            </a:r>
            <a:r>
              <a:rPr lang="en-US" sz="3200" b="1" dirty="0">
                <a:solidFill>
                  <a:srgbClr val="FF33CC"/>
                </a:solidFill>
              </a:rPr>
              <a:t>(</a:t>
            </a:r>
            <a:r>
              <a:rPr lang="en-US" sz="3200" b="1" dirty="0">
                <a:solidFill>
                  <a:srgbClr val="0070C0"/>
                </a:solidFill>
              </a:rPr>
              <a:t>6 months)</a:t>
            </a:r>
          </a:p>
        </p:txBody>
      </p:sp>
      <p:sp>
        <p:nvSpPr>
          <p:cNvPr id="4" name="Date Placeholder 3"/>
          <p:cNvSpPr>
            <a:spLocks noGrp="1"/>
          </p:cNvSpPr>
          <p:nvPr>
            <p:ph type="dt" sz="quarter" idx="10"/>
          </p:nvPr>
        </p:nvSpPr>
        <p:spPr/>
        <p:txBody>
          <a:bodyPr/>
          <a:lstStyle/>
          <a:p>
            <a:pPr>
              <a:defRPr/>
            </a:pPr>
            <a:fld id="{0473203E-1A43-4FEC-9DD4-3A620F8E5D73}" type="datetime9">
              <a:rPr lang="en-IN"/>
              <a:pPr>
                <a:defRPr/>
              </a:pPr>
              <a:t>23-07-2018 21:45:54</a:t>
            </a:fld>
            <a:endParaRPr lang="en-US"/>
          </a:p>
        </p:txBody>
      </p:sp>
      <p:sp>
        <p:nvSpPr>
          <p:cNvPr id="5" name="Slide Number Placeholder 4"/>
          <p:cNvSpPr>
            <a:spLocks noGrp="1"/>
          </p:cNvSpPr>
          <p:nvPr>
            <p:ph type="sldNum" sz="quarter" idx="12"/>
          </p:nvPr>
        </p:nvSpPr>
        <p:spPr/>
        <p:txBody>
          <a:bodyPr/>
          <a:lstStyle/>
          <a:p>
            <a:pPr>
              <a:defRPr/>
            </a:pPr>
            <a:fld id="{4BBC2E46-5A45-4718-A716-AC328E47D82D}" type="slidenum">
              <a:rPr lang="en-US" smtClean="0"/>
              <a:pPr>
                <a:defRPr/>
              </a:pPr>
              <a:t>52</a:t>
            </a:fld>
            <a:endParaRPr lang="en-US"/>
          </a:p>
        </p:txBody>
      </p:sp>
      <p:sp>
        <p:nvSpPr>
          <p:cNvPr id="6" name="Footer Placeholder 5"/>
          <p:cNvSpPr>
            <a:spLocks noGrp="1"/>
          </p:cNvSpPr>
          <p:nvPr>
            <p:ph type="ftr" sz="quarter" idx="11"/>
          </p:nvPr>
        </p:nvSpPr>
        <p:spPr/>
        <p:txBody>
          <a:bodyPr/>
          <a:lstStyle/>
          <a:p>
            <a:pPr algn="ctr">
              <a:defRPr/>
            </a:pPr>
            <a:r>
              <a:rPr lang="en-US"/>
              <a:t>Psychology for Social Workers</a:t>
            </a:r>
          </a:p>
        </p:txBody>
      </p:sp>
      <p:sp>
        <p:nvSpPr>
          <p:cNvPr id="67590" name="Rectangle 3"/>
          <p:cNvSpPr>
            <a:spLocks noChangeArrowheads="1"/>
          </p:cNvSpPr>
          <p:nvPr/>
        </p:nvSpPr>
        <p:spPr bwMode="auto">
          <a:xfrm>
            <a:off x="838200" y="1905000"/>
            <a:ext cx="7620000" cy="4495800"/>
          </a:xfrm>
          <a:prstGeom prst="rect">
            <a:avLst/>
          </a:prstGeom>
          <a:noFill/>
          <a:ln w="9525">
            <a:noFill/>
            <a:miter lim="800000"/>
            <a:headEnd/>
            <a:tailEnd/>
          </a:ln>
        </p:spPr>
        <p:txBody>
          <a:bodyPr/>
          <a:lstStyle/>
          <a:p>
            <a:pPr marL="812800" indent="-812800">
              <a:spcBef>
                <a:spcPts val="1200"/>
              </a:spcBef>
              <a:buFont typeface="Arial" charset="0"/>
              <a:buChar char="•"/>
            </a:pPr>
            <a:r>
              <a:rPr lang="en-US" sz="2400" b="1">
                <a:solidFill>
                  <a:srgbClr val="0070C0"/>
                </a:solidFill>
              </a:rPr>
              <a:t>Helps hold bottle while feeding </a:t>
            </a:r>
          </a:p>
          <a:p>
            <a:pPr marL="812800" indent="-812800">
              <a:spcBef>
                <a:spcPts val="1200"/>
              </a:spcBef>
              <a:buFont typeface="Arial" charset="0"/>
              <a:buChar char="•"/>
            </a:pPr>
            <a:r>
              <a:rPr lang="en-US" sz="2400" b="1">
                <a:solidFill>
                  <a:srgbClr val="0070C0"/>
                </a:solidFill>
              </a:rPr>
              <a:t>Plays with toes </a:t>
            </a:r>
          </a:p>
          <a:p>
            <a:pPr marL="812800" indent="-812800">
              <a:spcBef>
                <a:spcPts val="1200"/>
              </a:spcBef>
              <a:buFont typeface="Arial" charset="0"/>
              <a:buChar char="•"/>
            </a:pPr>
            <a:r>
              <a:rPr lang="en-US" sz="2400" b="1">
                <a:solidFill>
                  <a:srgbClr val="0070C0"/>
                </a:solidFill>
              </a:rPr>
              <a:t>Pats mirror image </a:t>
            </a:r>
          </a:p>
          <a:p>
            <a:pPr marL="812800" indent="-812800">
              <a:spcBef>
                <a:spcPts val="1200"/>
              </a:spcBef>
              <a:buFont typeface="Arial" charset="0"/>
              <a:buChar char="•"/>
            </a:pPr>
            <a:r>
              <a:rPr lang="en-US" sz="2400" b="1">
                <a:solidFill>
                  <a:srgbClr val="0070C0"/>
                </a:solidFill>
              </a:rPr>
              <a:t>Puts everything in his or her mouth </a:t>
            </a:r>
          </a:p>
          <a:p>
            <a:pPr marL="812800" indent="-812800">
              <a:spcBef>
                <a:spcPts val="1200"/>
              </a:spcBef>
              <a:buFont typeface="Arial" charset="0"/>
              <a:buChar char="•"/>
            </a:pPr>
            <a:r>
              <a:rPr lang="en-US" sz="2400" b="1">
                <a:solidFill>
                  <a:srgbClr val="0070C0"/>
                </a:solidFill>
              </a:rPr>
              <a:t>Follows toys when held in front of eyes and moved </a:t>
            </a:r>
          </a:p>
        </p:txBody>
      </p:sp>
    </p:spTree>
  </p:cSld>
  <p:clrMapOvr>
    <a:masterClrMapping/>
  </p:clrMapOvr>
  <p:transition spd="slow">
    <p:push/>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ChangeArrowheads="1"/>
          </p:cNvSpPr>
          <p:nvPr/>
        </p:nvSpPr>
        <p:spPr bwMode="auto">
          <a:xfrm>
            <a:off x="0" y="609600"/>
            <a:ext cx="9144000" cy="990600"/>
          </a:xfrm>
          <a:prstGeom prst="rect">
            <a:avLst/>
          </a:prstGeom>
          <a:noFill/>
          <a:ln w="9525">
            <a:noFill/>
            <a:miter lim="800000"/>
            <a:headEnd/>
            <a:tailEnd/>
          </a:ln>
        </p:spPr>
        <p:txBody>
          <a:bodyPr anchor="ctr"/>
          <a:lstStyle/>
          <a:p>
            <a:pPr algn="ctr"/>
            <a:r>
              <a:rPr lang="en-US" sz="3200" b="1" dirty="0" smtClean="0">
                <a:solidFill>
                  <a:srgbClr val="FF33CC"/>
                </a:solidFill>
              </a:rPr>
              <a:t>2.3.	Characteristics, needs, tasks &amp; problems of Stages in life </a:t>
            </a:r>
            <a:r>
              <a:rPr lang="en-US" sz="3200" b="1" dirty="0">
                <a:solidFill>
                  <a:srgbClr val="0070C0"/>
                </a:solidFill>
              </a:rPr>
              <a:t>(1 year)</a:t>
            </a:r>
            <a:endParaRPr lang="en-US" sz="3200" b="1" dirty="0">
              <a:solidFill>
                <a:srgbClr val="FF33CC"/>
              </a:solidFill>
            </a:endParaRPr>
          </a:p>
        </p:txBody>
      </p:sp>
      <p:sp>
        <p:nvSpPr>
          <p:cNvPr id="4" name="Date Placeholder 3"/>
          <p:cNvSpPr>
            <a:spLocks noGrp="1"/>
          </p:cNvSpPr>
          <p:nvPr>
            <p:ph type="dt" sz="quarter" idx="10"/>
          </p:nvPr>
        </p:nvSpPr>
        <p:spPr/>
        <p:txBody>
          <a:bodyPr/>
          <a:lstStyle/>
          <a:p>
            <a:pPr>
              <a:defRPr/>
            </a:pPr>
            <a:fld id="{A767336E-06E4-4BAF-9E4E-C8AB3CE845C7}" type="datetime9">
              <a:rPr lang="en-IN"/>
              <a:pPr>
                <a:defRPr/>
              </a:pPr>
              <a:t>23-07-2018 21:46:03</a:t>
            </a:fld>
            <a:endParaRPr lang="en-US"/>
          </a:p>
        </p:txBody>
      </p:sp>
      <p:sp>
        <p:nvSpPr>
          <p:cNvPr id="5" name="Slide Number Placeholder 4"/>
          <p:cNvSpPr>
            <a:spLocks noGrp="1"/>
          </p:cNvSpPr>
          <p:nvPr>
            <p:ph type="sldNum" sz="quarter" idx="12"/>
          </p:nvPr>
        </p:nvSpPr>
        <p:spPr/>
        <p:txBody>
          <a:bodyPr/>
          <a:lstStyle/>
          <a:p>
            <a:pPr>
              <a:defRPr/>
            </a:pPr>
            <a:fld id="{EFBD6F2B-ED93-4CAE-8A14-90D3C1514A08}" type="slidenum">
              <a:rPr lang="en-US" smtClean="0"/>
              <a:pPr>
                <a:defRPr/>
              </a:pPr>
              <a:t>53</a:t>
            </a:fld>
            <a:endParaRPr lang="en-US"/>
          </a:p>
        </p:txBody>
      </p:sp>
      <p:sp>
        <p:nvSpPr>
          <p:cNvPr id="6" name="Footer Placeholder 5"/>
          <p:cNvSpPr>
            <a:spLocks noGrp="1"/>
          </p:cNvSpPr>
          <p:nvPr>
            <p:ph type="ftr" sz="quarter" idx="11"/>
          </p:nvPr>
        </p:nvSpPr>
        <p:spPr/>
        <p:txBody>
          <a:bodyPr/>
          <a:lstStyle/>
          <a:p>
            <a:pPr algn="ctr">
              <a:defRPr/>
            </a:pPr>
            <a:r>
              <a:rPr lang="en-US"/>
              <a:t>Psychology for Social Workers</a:t>
            </a:r>
          </a:p>
        </p:txBody>
      </p:sp>
      <p:sp>
        <p:nvSpPr>
          <p:cNvPr id="68614" name="Rectangle 3"/>
          <p:cNvSpPr>
            <a:spLocks noChangeArrowheads="1"/>
          </p:cNvSpPr>
          <p:nvPr/>
        </p:nvSpPr>
        <p:spPr bwMode="auto">
          <a:xfrm>
            <a:off x="1066800" y="1752600"/>
            <a:ext cx="7848600" cy="4648200"/>
          </a:xfrm>
          <a:prstGeom prst="rect">
            <a:avLst/>
          </a:prstGeom>
          <a:noFill/>
          <a:ln w="9525">
            <a:noFill/>
            <a:miter lim="800000"/>
            <a:headEnd/>
            <a:tailEnd/>
          </a:ln>
        </p:spPr>
        <p:txBody>
          <a:bodyPr/>
          <a:lstStyle/>
          <a:p>
            <a:pPr marL="812800" indent="-812800">
              <a:spcBef>
                <a:spcPts val="1200"/>
              </a:spcBef>
              <a:buFont typeface="Arial" charset="0"/>
              <a:buChar char="•"/>
            </a:pPr>
            <a:r>
              <a:rPr lang="en-US" sz="2400" b="1">
                <a:solidFill>
                  <a:srgbClr val="0070C0"/>
                </a:solidFill>
              </a:rPr>
              <a:t>Sits without support </a:t>
            </a:r>
          </a:p>
          <a:p>
            <a:pPr marL="812800" indent="-812800">
              <a:spcBef>
                <a:spcPts val="1200"/>
              </a:spcBef>
              <a:buFont typeface="Arial" charset="0"/>
              <a:buChar char="•"/>
            </a:pPr>
            <a:r>
              <a:rPr lang="en-US" sz="2400" b="1">
                <a:solidFill>
                  <a:srgbClr val="0070C0"/>
                </a:solidFill>
              </a:rPr>
              <a:t>Pulls to stand </a:t>
            </a:r>
          </a:p>
          <a:p>
            <a:pPr marL="812800" indent="-812800">
              <a:spcBef>
                <a:spcPts val="1200"/>
              </a:spcBef>
              <a:buFont typeface="Arial" charset="0"/>
              <a:buChar char="•"/>
            </a:pPr>
            <a:r>
              <a:rPr lang="en-US" sz="2400" b="1">
                <a:solidFill>
                  <a:srgbClr val="0070C0"/>
                </a:solidFill>
              </a:rPr>
              <a:t>Crawls on all fours </a:t>
            </a:r>
          </a:p>
          <a:p>
            <a:pPr marL="812800" indent="-812800">
              <a:spcBef>
                <a:spcPts val="1200"/>
              </a:spcBef>
              <a:buFont typeface="Arial" charset="0"/>
              <a:buChar char="•"/>
            </a:pPr>
            <a:r>
              <a:rPr lang="en-US" sz="2400" b="1">
                <a:solidFill>
                  <a:srgbClr val="0070C0"/>
                </a:solidFill>
              </a:rPr>
              <a:t>Understands "no" and "bye-bye" </a:t>
            </a:r>
          </a:p>
          <a:p>
            <a:pPr marL="812800" indent="-812800">
              <a:spcBef>
                <a:spcPts val="1200"/>
              </a:spcBef>
              <a:buFont typeface="Arial" charset="0"/>
              <a:buChar char="•"/>
            </a:pPr>
            <a:r>
              <a:rPr lang="en-US" sz="2400" b="1">
                <a:solidFill>
                  <a:srgbClr val="0070C0"/>
                </a:solidFill>
              </a:rPr>
              <a:t>Repeats sounds made by others </a:t>
            </a:r>
          </a:p>
          <a:p>
            <a:pPr marL="812800" indent="-812800">
              <a:spcBef>
                <a:spcPts val="1200"/>
              </a:spcBef>
              <a:buFont typeface="Arial" charset="0"/>
              <a:buChar char="•"/>
            </a:pPr>
            <a:r>
              <a:rPr lang="en-US" sz="2400" b="1">
                <a:solidFill>
                  <a:srgbClr val="0070C0"/>
                </a:solidFill>
              </a:rPr>
              <a:t>Feeds self cookies (may not be neat) </a:t>
            </a:r>
          </a:p>
          <a:p>
            <a:pPr marL="812800" indent="-812800">
              <a:spcBef>
                <a:spcPts val="1200"/>
              </a:spcBef>
              <a:buFont typeface="Arial" charset="0"/>
              <a:buChar char="•"/>
            </a:pPr>
            <a:r>
              <a:rPr lang="en-US" sz="2400" b="1">
                <a:solidFill>
                  <a:srgbClr val="0070C0"/>
                </a:solidFill>
              </a:rPr>
              <a:t>Waves bye-bye </a:t>
            </a:r>
          </a:p>
          <a:p>
            <a:pPr marL="812800" indent="-812800">
              <a:spcBef>
                <a:spcPts val="1200"/>
              </a:spcBef>
              <a:buFont typeface="Arial" charset="0"/>
              <a:buChar char="•"/>
            </a:pPr>
            <a:r>
              <a:rPr lang="en-US" sz="2400" b="1">
                <a:solidFill>
                  <a:srgbClr val="0070C0"/>
                </a:solidFill>
              </a:rPr>
              <a:t>Shy with strangers </a:t>
            </a:r>
          </a:p>
          <a:p>
            <a:pPr marL="812800" indent="-812800">
              <a:spcBef>
                <a:spcPts val="1200"/>
              </a:spcBef>
              <a:buFont typeface="Arial" charset="0"/>
              <a:buChar char="•"/>
            </a:pPr>
            <a:r>
              <a:rPr lang="en-US" sz="2400" b="1">
                <a:solidFill>
                  <a:srgbClr val="0070C0"/>
                </a:solidFill>
              </a:rPr>
              <a:t>Turns pages of book (more than one at a time) </a:t>
            </a:r>
          </a:p>
        </p:txBody>
      </p:sp>
    </p:spTree>
  </p:cSld>
  <p:clrMapOvr>
    <a:masterClrMapping/>
  </p:clrMapOvr>
  <p:transition spd="slow">
    <p:push/>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ChangeArrowheads="1"/>
          </p:cNvSpPr>
          <p:nvPr/>
        </p:nvSpPr>
        <p:spPr bwMode="auto">
          <a:xfrm>
            <a:off x="0" y="762000"/>
            <a:ext cx="9144000" cy="990600"/>
          </a:xfrm>
          <a:prstGeom prst="rect">
            <a:avLst/>
          </a:prstGeom>
          <a:noFill/>
          <a:ln w="9525">
            <a:noFill/>
            <a:miter lim="800000"/>
            <a:headEnd/>
            <a:tailEnd/>
          </a:ln>
        </p:spPr>
        <p:txBody>
          <a:bodyPr anchor="ctr"/>
          <a:lstStyle/>
          <a:p>
            <a:pPr algn="ctr"/>
            <a:r>
              <a:rPr lang="en-US" sz="3200" b="1" dirty="0" smtClean="0">
                <a:solidFill>
                  <a:srgbClr val="FF33CC"/>
                </a:solidFill>
              </a:rPr>
              <a:t>2.3.	Characteristics, needs, tasks &amp; problems of Stages in life </a:t>
            </a:r>
            <a:r>
              <a:rPr lang="en-US" sz="3200" b="1" dirty="0">
                <a:solidFill>
                  <a:srgbClr val="0070C0"/>
                </a:solidFill>
              </a:rPr>
              <a:t>(2 years)</a:t>
            </a:r>
            <a:endParaRPr lang="en-US" sz="3200" b="1" dirty="0">
              <a:solidFill>
                <a:srgbClr val="FF33CC"/>
              </a:solidFill>
            </a:endParaRPr>
          </a:p>
        </p:txBody>
      </p:sp>
      <p:sp>
        <p:nvSpPr>
          <p:cNvPr id="4" name="Date Placeholder 3"/>
          <p:cNvSpPr>
            <a:spLocks noGrp="1"/>
          </p:cNvSpPr>
          <p:nvPr>
            <p:ph type="dt" sz="quarter" idx="10"/>
          </p:nvPr>
        </p:nvSpPr>
        <p:spPr/>
        <p:txBody>
          <a:bodyPr/>
          <a:lstStyle/>
          <a:p>
            <a:pPr>
              <a:defRPr/>
            </a:pPr>
            <a:fld id="{D7C65856-27DF-4D4D-9E65-23C666F380B6}" type="datetime9">
              <a:rPr lang="en-IN"/>
              <a:pPr>
                <a:defRPr/>
              </a:pPr>
              <a:t>23-07-2018 21:46:12</a:t>
            </a:fld>
            <a:endParaRPr lang="en-US"/>
          </a:p>
        </p:txBody>
      </p:sp>
      <p:sp>
        <p:nvSpPr>
          <p:cNvPr id="5" name="Slide Number Placeholder 4"/>
          <p:cNvSpPr>
            <a:spLocks noGrp="1"/>
          </p:cNvSpPr>
          <p:nvPr>
            <p:ph type="sldNum" sz="quarter" idx="12"/>
          </p:nvPr>
        </p:nvSpPr>
        <p:spPr/>
        <p:txBody>
          <a:bodyPr/>
          <a:lstStyle/>
          <a:p>
            <a:pPr>
              <a:defRPr/>
            </a:pPr>
            <a:fld id="{FC6335BF-F877-47A1-926C-320C563DA1EC}" type="slidenum">
              <a:rPr lang="en-US" smtClean="0"/>
              <a:pPr>
                <a:defRPr/>
              </a:pPr>
              <a:t>54</a:t>
            </a:fld>
            <a:endParaRPr lang="en-US"/>
          </a:p>
        </p:txBody>
      </p:sp>
      <p:sp>
        <p:nvSpPr>
          <p:cNvPr id="6" name="Footer Placeholder 5"/>
          <p:cNvSpPr>
            <a:spLocks noGrp="1"/>
          </p:cNvSpPr>
          <p:nvPr>
            <p:ph type="ftr" sz="quarter" idx="11"/>
          </p:nvPr>
        </p:nvSpPr>
        <p:spPr/>
        <p:txBody>
          <a:bodyPr/>
          <a:lstStyle/>
          <a:p>
            <a:pPr algn="ctr">
              <a:defRPr/>
            </a:pPr>
            <a:r>
              <a:rPr lang="en-US"/>
              <a:t>Psychology for Social Workers</a:t>
            </a:r>
          </a:p>
        </p:txBody>
      </p:sp>
      <p:sp>
        <p:nvSpPr>
          <p:cNvPr id="69638" name="Rectangle 3"/>
          <p:cNvSpPr>
            <a:spLocks noChangeArrowheads="1"/>
          </p:cNvSpPr>
          <p:nvPr/>
        </p:nvSpPr>
        <p:spPr bwMode="auto">
          <a:xfrm>
            <a:off x="0" y="1828800"/>
            <a:ext cx="9144000" cy="4495800"/>
          </a:xfrm>
          <a:prstGeom prst="rect">
            <a:avLst/>
          </a:prstGeom>
          <a:noFill/>
          <a:ln w="9525">
            <a:noFill/>
            <a:miter lim="800000"/>
            <a:headEnd/>
            <a:tailEnd/>
          </a:ln>
        </p:spPr>
        <p:txBody>
          <a:bodyPr/>
          <a:lstStyle/>
          <a:p>
            <a:pPr marL="812800" indent="-812800">
              <a:spcBef>
                <a:spcPts val="1200"/>
              </a:spcBef>
              <a:buFont typeface="Arial" charset="0"/>
              <a:buChar char="•"/>
            </a:pPr>
            <a:r>
              <a:rPr lang="en-US" sz="2400" b="1">
                <a:solidFill>
                  <a:srgbClr val="0070C0"/>
                </a:solidFill>
              </a:rPr>
              <a:t>Walks well </a:t>
            </a:r>
          </a:p>
          <a:p>
            <a:pPr marL="812800" indent="-812800">
              <a:spcBef>
                <a:spcPts val="1200"/>
              </a:spcBef>
              <a:buFont typeface="Arial" charset="0"/>
              <a:buChar char="•"/>
            </a:pPr>
            <a:r>
              <a:rPr lang="en-US" sz="2400" b="1">
                <a:solidFill>
                  <a:srgbClr val="0070C0"/>
                </a:solidFill>
              </a:rPr>
              <a:t>Carries toy while walking </a:t>
            </a:r>
          </a:p>
          <a:p>
            <a:pPr marL="812800" indent="-812800">
              <a:spcBef>
                <a:spcPts val="1200"/>
              </a:spcBef>
              <a:buFont typeface="Arial" charset="0"/>
              <a:buChar char="•"/>
            </a:pPr>
            <a:r>
              <a:rPr lang="en-US" sz="2400" b="1">
                <a:solidFill>
                  <a:srgbClr val="0070C0"/>
                </a:solidFill>
              </a:rPr>
              <a:t>Speaks several understandable words </a:t>
            </a:r>
          </a:p>
          <a:p>
            <a:pPr marL="812800" indent="-812800">
              <a:spcBef>
                <a:spcPts val="1200"/>
              </a:spcBef>
              <a:buFont typeface="Arial" charset="0"/>
              <a:buChar char="•"/>
            </a:pPr>
            <a:r>
              <a:rPr lang="en-US" sz="2400" b="1">
                <a:solidFill>
                  <a:srgbClr val="0070C0"/>
                </a:solidFill>
              </a:rPr>
              <a:t>Refers to self by name </a:t>
            </a:r>
          </a:p>
          <a:p>
            <a:pPr marL="812800" indent="-812800">
              <a:spcBef>
                <a:spcPts val="1200"/>
              </a:spcBef>
              <a:buFont typeface="Arial" charset="0"/>
              <a:buChar char="•"/>
            </a:pPr>
            <a:r>
              <a:rPr lang="en-US" sz="2400" b="1">
                <a:solidFill>
                  <a:srgbClr val="0070C0"/>
                </a:solidFill>
              </a:rPr>
              <a:t>Recognizes self in mirror </a:t>
            </a:r>
          </a:p>
          <a:p>
            <a:pPr marL="812800" indent="-812800">
              <a:spcBef>
                <a:spcPts val="1200"/>
              </a:spcBef>
              <a:buFont typeface="Arial" charset="0"/>
              <a:buChar char="•"/>
            </a:pPr>
            <a:r>
              <a:rPr lang="en-US" sz="2400" b="1">
                <a:solidFill>
                  <a:srgbClr val="0070C0"/>
                </a:solidFill>
              </a:rPr>
              <a:t>Feeds self with spoon (may spill)  and drinks from a cup </a:t>
            </a:r>
          </a:p>
          <a:p>
            <a:pPr marL="812800" indent="-812800">
              <a:spcBef>
                <a:spcPts val="1200"/>
              </a:spcBef>
              <a:buFont typeface="Arial" charset="0"/>
              <a:buChar char="•"/>
            </a:pPr>
            <a:r>
              <a:rPr lang="en-US" sz="2400" b="1">
                <a:solidFill>
                  <a:srgbClr val="0070C0"/>
                </a:solidFill>
              </a:rPr>
              <a:t>Occupies self in play; Plays with an adult </a:t>
            </a:r>
          </a:p>
          <a:p>
            <a:pPr marL="812800" indent="-812800">
              <a:spcBef>
                <a:spcPts val="1200"/>
              </a:spcBef>
              <a:buFont typeface="Arial" charset="0"/>
              <a:buChar char="•"/>
            </a:pPr>
            <a:r>
              <a:rPr lang="en-US" sz="2400" b="1">
                <a:solidFill>
                  <a:srgbClr val="0070C0"/>
                </a:solidFill>
              </a:rPr>
              <a:t>Builds a tower of blocks </a:t>
            </a:r>
          </a:p>
          <a:p>
            <a:pPr marL="812800" indent="-812800">
              <a:spcBef>
                <a:spcPts val="1200"/>
              </a:spcBef>
              <a:buFont typeface="Arial" charset="0"/>
              <a:buChar char="•"/>
            </a:pPr>
            <a:r>
              <a:rPr lang="en-US" sz="2400" b="1">
                <a:solidFill>
                  <a:srgbClr val="0070C0"/>
                </a:solidFill>
              </a:rPr>
              <a:t>Points to body parts (eyes, nose, foot) when asked </a:t>
            </a:r>
          </a:p>
        </p:txBody>
      </p:sp>
    </p:spTree>
  </p:cSld>
  <p:clrMapOvr>
    <a:masterClrMapping/>
  </p:clrMapOvr>
  <p:transition spd="slow">
    <p:push/>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ChangeArrowheads="1"/>
          </p:cNvSpPr>
          <p:nvPr/>
        </p:nvSpPr>
        <p:spPr bwMode="auto">
          <a:xfrm>
            <a:off x="0" y="762000"/>
            <a:ext cx="9144000" cy="990600"/>
          </a:xfrm>
          <a:prstGeom prst="rect">
            <a:avLst/>
          </a:prstGeom>
          <a:noFill/>
          <a:ln w="9525">
            <a:noFill/>
            <a:miter lim="800000"/>
            <a:headEnd/>
            <a:tailEnd/>
          </a:ln>
        </p:spPr>
        <p:txBody>
          <a:bodyPr anchor="ctr"/>
          <a:lstStyle/>
          <a:p>
            <a:pPr algn="ctr"/>
            <a:r>
              <a:rPr lang="en-US" sz="3200" b="1" dirty="0" smtClean="0">
                <a:solidFill>
                  <a:srgbClr val="FF33CC"/>
                </a:solidFill>
              </a:rPr>
              <a:t>2.3.	Characteristics, needs, tasks &amp; problems of Stages in life </a:t>
            </a:r>
            <a:r>
              <a:rPr lang="en-US" sz="3200" b="1" dirty="0">
                <a:solidFill>
                  <a:srgbClr val="0070C0"/>
                </a:solidFill>
              </a:rPr>
              <a:t>(3 years)</a:t>
            </a:r>
            <a:endParaRPr lang="en-US" sz="3200" b="1" dirty="0">
              <a:solidFill>
                <a:srgbClr val="FF33CC"/>
              </a:solidFill>
            </a:endParaRPr>
          </a:p>
        </p:txBody>
      </p:sp>
      <p:sp>
        <p:nvSpPr>
          <p:cNvPr id="4" name="Date Placeholder 3"/>
          <p:cNvSpPr>
            <a:spLocks noGrp="1"/>
          </p:cNvSpPr>
          <p:nvPr>
            <p:ph type="dt" sz="quarter" idx="10"/>
          </p:nvPr>
        </p:nvSpPr>
        <p:spPr/>
        <p:txBody>
          <a:bodyPr/>
          <a:lstStyle/>
          <a:p>
            <a:pPr>
              <a:defRPr/>
            </a:pPr>
            <a:fld id="{AD9222F4-7E19-4B01-93EF-AAEDB29DC2ED}" type="datetime9">
              <a:rPr lang="en-IN"/>
              <a:pPr>
                <a:defRPr/>
              </a:pPr>
              <a:t>23-07-2018 21:46:21</a:t>
            </a:fld>
            <a:endParaRPr lang="en-US"/>
          </a:p>
        </p:txBody>
      </p:sp>
      <p:sp>
        <p:nvSpPr>
          <p:cNvPr id="5" name="Slide Number Placeholder 4"/>
          <p:cNvSpPr>
            <a:spLocks noGrp="1"/>
          </p:cNvSpPr>
          <p:nvPr>
            <p:ph type="sldNum" sz="quarter" idx="12"/>
          </p:nvPr>
        </p:nvSpPr>
        <p:spPr/>
        <p:txBody>
          <a:bodyPr/>
          <a:lstStyle/>
          <a:p>
            <a:pPr>
              <a:defRPr/>
            </a:pPr>
            <a:fld id="{158E9828-F258-41A5-B704-7AC9802AA816}" type="slidenum">
              <a:rPr lang="en-US" smtClean="0"/>
              <a:pPr>
                <a:defRPr/>
              </a:pPr>
              <a:t>55</a:t>
            </a:fld>
            <a:endParaRPr lang="en-US"/>
          </a:p>
        </p:txBody>
      </p:sp>
      <p:sp>
        <p:nvSpPr>
          <p:cNvPr id="6" name="Footer Placeholder 5"/>
          <p:cNvSpPr>
            <a:spLocks noGrp="1"/>
          </p:cNvSpPr>
          <p:nvPr>
            <p:ph type="ftr" sz="quarter" idx="11"/>
          </p:nvPr>
        </p:nvSpPr>
        <p:spPr/>
        <p:txBody>
          <a:bodyPr/>
          <a:lstStyle/>
          <a:p>
            <a:pPr algn="ctr">
              <a:defRPr/>
            </a:pPr>
            <a:r>
              <a:rPr lang="en-US"/>
              <a:t>Psychology for Social Workers</a:t>
            </a:r>
          </a:p>
        </p:txBody>
      </p:sp>
      <p:sp>
        <p:nvSpPr>
          <p:cNvPr id="70662" name="Rectangle 3"/>
          <p:cNvSpPr>
            <a:spLocks noChangeArrowheads="1"/>
          </p:cNvSpPr>
          <p:nvPr/>
        </p:nvSpPr>
        <p:spPr bwMode="auto">
          <a:xfrm>
            <a:off x="0" y="1905000"/>
            <a:ext cx="9144000" cy="4495800"/>
          </a:xfrm>
          <a:prstGeom prst="rect">
            <a:avLst/>
          </a:prstGeom>
          <a:noFill/>
          <a:ln w="9525">
            <a:noFill/>
            <a:miter lim="800000"/>
            <a:headEnd/>
            <a:tailEnd/>
          </a:ln>
        </p:spPr>
        <p:txBody>
          <a:bodyPr/>
          <a:lstStyle/>
          <a:p>
            <a:pPr marL="812800" indent="-812800">
              <a:spcBef>
                <a:spcPts val="1200"/>
              </a:spcBef>
              <a:buFont typeface="Arial" charset="0"/>
              <a:buChar char="•"/>
            </a:pPr>
            <a:r>
              <a:rPr lang="en-US" sz="2400" b="1">
                <a:solidFill>
                  <a:srgbClr val="0070C0"/>
                </a:solidFill>
              </a:rPr>
              <a:t>Goes up steps, two feet on a step </a:t>
            </a:r>
          </a:p>
          <a:p>
            <a:pPr marL="812800" indent="-812800">
              <a:spcBef>
                <a:spcPts val="1200"/>
              </a:spcBef>
              <a:buFont typeface="Arial" charset="0"/>
              <a:buChar char="•"/>
            </a:pPr>
            <a:r>
              <a:rPr lang="en-US" sz="2400" b="1">
                <a:solidFill>
                  <a:srgbClr val="0070C0"/>
                </a:solidFill>
              </a:rPr>
              <a:t>Walks on tiptoe; Runs easily; Unwraps candy </a:t>
            </a:r>
          </a:p>
          <a:p>
            <a:pPr marL="812800" indent="-812800">
              <a:spcBef>
                <a:spcPts val="1200"/>
              </a:spcBef>
              <a:buFont typeface="Arial" charset="0"/>
              <a:buChar char="•"/>
            </a:pPr>
            <a:r>
              <a:rPr lang="en-US" sz="2400" b="1">
                <a:solidFill>
                  <a:srgbClr val="0070C0"/>
                </a:solidFill>
              </a:rPr>
              <a:t>Names objects such as toys and food </a:t>
            </a:r>
          </a:p>
          <a:p>
            <a:pPr marL="812800" indent="-812800">
              <a:spcBef>
                <a:spcPts val="1200"/>
              </a:spcBef>
              <a:buFont typeface="Arial" charset="0"/>
              <a:buChar char="•"/>
            </a:pPr>
            <a:r>
              <a:rPr lang="en-US" sz="2400" b="1">
                <a:solidFill>
                  <a:srgbClr val="0070C0"/>
                </a:solidFill>
              </a:rPr>
              <a:t>Speaks in three word sentences, "me go home." </a:t>
            </a:r>
          </a:p>
          <a:p>
            <a:pPr marL="812800" indent="-812800">
              <a:spcBef>
                <a:spcPts val="1200"/>
              </a:spcBef>
              <a:buFont typeface="Arial" charset="0"/>
              <a:buChar char="•"/>
            </a:pPr>
            <a:r>
              <a:rPr lang="en-US" sz="2400" b="1">
                <a:solidFill>
                  <a:srgbClr val="0070C0"/>
                </a:solidFill>
              </a:rPr>
              <a:t>Pulls off sock as part of undressing </a:t>
            </a:r>
          </a:p>
          <a:p>
            <a:pPr marL="812800" indent="-812800">
              <a:spcBef>
                <a:spcPts val="1200"/>
              </a:spcBef>
              <a:buFont typeface="Arial" charset="0"/>
              <a:buChar char="•"/>
            </a:pPr>
            <a:r>
              <a:rPr lang="en-US" sz="2400" b="1">
                <a:solidFill>
                  <a:srgbClr val="0070C0"/>
                </a:solidFill>
              </a:rPr>
              <a:t>Helps adults by putting away toys and clothes (when asked) </a:t>
            </a:r>
          </a:p>
          <a:p>
            <a:pPr marL="812800" indent="-812800">
              <a:spcBef>
                <a:spcPts val="1200"/>
              </a:spcBef>
              <a:buFont typeface="Arial" charset="0"/>
              <a:buChar char="•"/>
            </a:pPr>
            <a:r>
              <a:rPr lang="en-US" sz="2400" b="1">
                <a:solidFill>
                  <a:srgbClr val="0070C0"/>
                </a:solidFill>
              </a:rPr>
              <a:t>Turns pages one at a time </a:t>
            </a:r>
          </a:p>
          <a:p>
            <a:pPr marL="812800" indent="-812800">
              <a:spcBef>
                <a:spcPts val="1200"/>
              </a:spcBef>
              <a:buFont typeface="Arial" charset="0"/>
              <a:buChar char="•"/>
            </a:pPr>
            <a:r>
              <a:rPr lang="en-US" sz="2400" b="1">
                <a:solidFill>
                  <a:srgbClr val="0070C0"/>
                </a:solidFill>
              </a:rPr>
              <a:t>Recites nursery rhymes, Shows interest in TV and radio </a:t>
            </a:r>
          </a:p>
        </p:txBody>
      </p:sp>
    </p:spTree>
  </p:cSld>
  <p:clrMapOvr>
    <a:masterClrMapping/>
  </p:clrMapOvr>
  <p:transition spd="slow">
    <p:push/>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ChangeArrowheads="1"/>
          </p:cNvSpPr>
          <p:nvPr/>
        </p:nvSpPr>
        <p:spPr bwMode="auto">
          <a:xfrm>
            <a:off x="0" y="762000"/>
            <a:ext cx="9144000" cy="990600"/>
          </a:xfrm>
          <a:prstGeom prst="rect">
            <a:avLst/>
          </a:prstGeom>
          <a:noFill/>
          <a:ln w="9525">
            <a:noFill/>
            <a:miter lim="800000"/>
            <a:headEnd/>
            <a:tailEnd/>
          </a:ln>
        </p:spPr>
        <p:txBody>
          <a:bodyPr anchor="ctr"/>
          <a:lstStyle/>
          <a:p>
            <a:pPr algn="ctr"/>
            <a:r>
              <a:rPr lang="en-US" sz="3200" b="1" dirty="0" smtClean="0">
                <a:solidFill>
                  <a:srgbClr val="FF33CC"/>
                </a:solidFill>
              </a:rPr>
              <a:t>2.3.	Characteristics, needs, tasks &amp; problems of Stages in life </a:t>
            </a:r>
            <a:r>
              <a:rPr lang="en-US" sz="3200" b="1" dirty="0">
                <a:solidFill>
                  <a:srgbClr val="0070C0"/>
                </a:solidFill>
              </a:rPr>
              <a:t>(4 years)</a:t>
            </a:r>
            <a:endParaRPr lang="en-US" sz="3200" b="1" dirty="0">
              <a:solidFill>
                <a:srgbClr val="FF33CC"/>
              </a:solidFill>
            </a:endParaRPr>
          </a:p>
        </p:txBody>
      </p:sp>
      <p:sp>
        <p:nvSpPr>
          <p:cNvPr id="4" name="Date Placeholder 3"/>
          <p:cNvSpPr>
            <a:spLocks noGrp="1"/>
          </p:cNvSpPr>
          <p:nvPr>
            <p:ph type="dt" sz="quarter" idx="10"/>
          </p:nvPr>
        </p:nvSpPr>
        <p:spPr/>
        <p:txBody>
          <a:bodyPr/>
          <a:lstStyle/>
          <a:p>
            <a:pPr>
              <a:defRPr/>
            </a:pPr>
            <a:fld id="{AD41D102-E4A2-497F-9817-9BD36BD3FAC0}" type="datetime9">
              <a:rPr lang="en-IN"/>
              <a:pPr>
                <a:defRPr/>
              </a:pPr>
              <a:t>23-07-2018 21:46:29</a:t>
            </a:fld>
            <a:endParaRPr lang="en-US"/>
          </a:p>
        </p:txBody>
      </p:sp>
      <p:sp>
        <p:nvSpPr>
          <p:cNvPr id="5" name="Slide Number Placeholder 4"/>
          <p:cNvSpPr>
            <a:spLocks noGrp="1"/>
          </p:cNvSpPr>
          <p:nvPr>
            <p:ph type="sldNum" sz="quarter" idx="12"/>
          </p:nvPr>
        </p:nvSpPr>
        <p:spPr/>
        <p:txBody>
          <a:bodyPr/>
          <a:lstStyle/>
          <a:p>
            <a:pPr>
              <a:defRPr/>
            </a:pPr>
            <a:fld id="{8148FE5D-FB3F-4C22-BD7E-16E3CAACC1BE}" type="slidenum">
              <a:rPr lang="en-US" smtClean="0"/>
              <a:pPr>
                <a:defRPr/>
              </a:pPr>
              <a:t>56</a:t>
            </a:fld>
            <a:endParaRPr lang="en-US"/>
          </a:p>
        </p:txBody>
      </p:sp>
      <p:sp>
        <p:nvSpPr>
          <p:cNvPr id="6" name="Footer Placeholder 5"/>
          <p:cNvSpPr>
            <a:spLocks noGrp="1"/>
          </p:cNvSpPr>
          <p:nvPr>
            <p:ph type="ftr" sz="quarter" idx="11"/>
          </p:nvPr>
        </p:nvSpPr>
        <p:spPr/>
        <p:txBody>
          <a:bodyPr/>
          <a:lstStyle/>
          <a:p>
            <a:pPr algn="ctr">
              <a:defRPr/>
            </a:pPr>
            <a:r>
              <a:rPr lang="en-US"/>
              <a:t>Psychology for Social Workers</a:t>
            </a:r>
          </a:p>
        </p:txBody>
      </p:sp>
      <p:sp>
        <p:nvSpPr>
          <p:cNvPr id="71686" name="Rectangle 3"/>
          <p:cNvSpPr>
            <a:spLocks noChangeArrowheads="1"/>
          </p:cNvSpPr>
          <p:nvPr/>
        </p:nvSpPr>
        <p:spPr bwMode="auto">
          <a:xfrm>
            <a:off x="0" y="1905000"/>
            <a:ext cx="9144000" cy="4495800"/>
          </a:xfrm>
          <a:prstGeom prst="rect">
            <a:avLst/>
          </a:prstGeom>
          <a:noFill/>
          <a:ln w="9525">
            <a:noFill/>
            <a:miter lim="800000"/>
            <a:headEnd/>
            <a:tailEnd/>
          </a:ln>
        </p:spPr>
        <p:txBody>
          <a:bodyPr/>
          <a:lstStyle/>
          <a:p>
            <a:pPr marL="812800" indent="-812800">
              <a:spcBef>
                <a:spcPts val="1200"/>
              </a:spcBef>
              <a:buFont typeface="Arial" charset="0"/>
              <a:buChar char="•"/>
            </a:pPr>
            <a:r>
              <a:rPr lang="en-US" sz="2200" b="1">
                <a:solidFill>
                  <a:srgbClr val="0070C0"/>
                </a:solidFill>
              </a:rPr>
              <a:t>Walks up steps, one foot on each step </a:t>
            </a:r>
          </a:p>
          <a:p>
            <a:pPr marL="812800" indent="-812800">
              <a:spcBef>
                <a:spcPts val="1200"/>
              </a:spcBef>
              <a:buFont typeface="Arial" charset="0"/>
              <a:buChar char="•"/>
            </a:pPr>
            <a:r>
              <a:rPr lang="en-US" sz="2200" b="1">
                <a:solidFill>
                  <a:srgbClr val="0070C0"/>
                </a:solidFill>
              </a:rPr>
              <a:t>Picks up small objects easily; Unbuttons buttons </a:t>
            </a:r>
          </a:p>
          <a:p>
            <a:pPr marL="812800" indent="-812800">
              <a:spcBef>
                <a:spcPts val="1200"/>
              </a:spcBef>
              <a:buFont typeface="Arial" charset="0"/>
              <a:buChar char="•"/>
            </a:pPr>
            <a:r>
              <a:rPr lang="en-US" sz="2200" b="1">
                <a:solidFill>
                  <a:srgbClr val="0070C0"/>
                </a:solidFill>
              </a:rPr>
              <a:t>Tells stories; Speaks in complete sentence, "I want a cookie" </a:t>
            </a:r>
          </a:p>
          <a:p>
            <a:pPr marL="812800" indent="-812800">
              <a:spcBef>
                <a:spcPts val="1200"/>
              </a:spcBef>
              <a:buFont typeface="Arial" charset="0"/>
              <a:buChar char="•"/>
            </a:pPr>
            <a:r>
              <a:rPr lang="en-US" sz="2200" b="1">
                <a:solidFill>
                  <a:srgbClr val="0070C0"/>
                </a:solidFill>
              </a:rPr>
              <a:t>Dresses self; Feeds self well </a:t>
            </a:r>
          </a:p>
          <a:p>
            <a:pPr marL="812800" indent="-812800">
              <a:spcBef>
                <a:spcPts val="1200"/>
              </a:spcBef>
              <a:buFont typeface="Arial" charset="0"/>
              <a:buChar char="•"/>
            </a:pPr>
            <a:r>
              <a:rPr lang="en-US" sz="2200" b="1">
                <a:solidFill>
                  <a:srgbClr val="0070C0"/>
                </a:solidFill>
              </a:rPr>
              <a:t>Washes face and hands; Toilet trained </a:t>
            </a:r>
          </a:p>
          <a:p>
            <a:pPr marL="812800" indent="-812800">
              <a:spcBef>
                <a:spcPts val="1200"/>
              </a:spcBef>
              <a:buFont typeface="Arial" charset="0"/>
              <a:buChar char="•"/>
            </a:pPr>
            <a:r>
              <a:rPr lang="en-US" sz="2200" b="1">
                <a:solidFill>
                  <a:srgbClr val="0070C0"/>
                </a:solidFill>
              </a:rPr>
              <a:t>Gets along with other children </a:t>
            </a:r>
          </a:p>
          <a:p>
            <a:pPr marL="812800" indent="-812800">
              <a:spcBef>
                <a:spcPts val="1200"/>
              </a:spcBef>
              <a:buFont typeface="Arial" charset="0"/>
              <a:buChar char="•"/>
            </a:pPr>
            <a:r>
              <a:rPr lang="en-US" sz="2200" b="1">
                <a:solidFill>
                  <a:srgbClr val="0070C0"/>
                </a:solidFill>
              </a:rPr>
              <a:t>Imitates adults doing simple tasks </a:t>
            </a:r>
          </a:p>
          <a:p>
            <a:pPr marL="812800" indent="-812800">
              <a:spcBef>
                <a:spcPts val="1200"/>
              </a:spcBef>
              <a:buFont typeface="Arial" charset="0"/>
              <a:buChar char="•"/>
            </a:pPr>
            <a:r>
              <a:rPr lang="en-US" sz="2200" b="1">
                <a:solidFill>
                  <a:srgbClr val="0070C0"/>
                </a:solidFill>
              </a:rPr>
              <a:t>Builds a tower of 10 blocks </a:t>
            </a:r>
          </a:p>
          <a:p>
            <a:pPr marL="812800" indent="-812800">
              <a:spcBef>
                <a:spcPts val="1200"/>
              </a:spcBef>
              <a:buFont typeface="Arial" charset="0"/>
              <a:buChar char="•"/>
            </a:pPr>
            <a:r>
              <a:rPr lang="en-US" sz="2200" b="1">
                <a:solidFill>
                  <a:srgbClr val="0070C0"/>
                </a:solidFill>
              </a:rPr>
              <a:t>Copies a circle; Matches some objects and colours </a:t>
            </a:r>
          </a:p>
        </p:txBody>
      </p:sp>
    </p:spTree>
  </p:cSld>
  <p:clrMapOvr>
    <a:masterClrMapping/>
  </p:clrMapOvr>
  <p:transition spd="slow">
    <p:push/>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ChangeArrowheads="1"/>
          </p:cNvSpPr>
          <p:nvPr/>
        </p:nvSpPr>
        <p:spPr bwMode="auto">
          <a:xfrm>
            <a:off x="0" y="685800"/>
            <a:ext cx="9144000" cy="990600"/>
          </a:xfrm>
          <a:prstGeom prst="rect">
            <a:avLst/>
          </a:prstGeom>
          <a:noFill/>
          <a:ln w="9525">
            <a:noFill/>
            <a:miter lim="800000"/>
            <a:headEnd/>
            <a:tailEnd/>
          </a:ln>
        </p:spPr>
        <p:txBody>
          <a:bodyPr anchor="ctr"/>
          <a:lstStyle/>
          <a:p>
            <a:pPr algn="ctr"/>
            <a:r>
              <a:rPr lang="en-US" sz="3200" b="1" dirty="0" smtClean="0">
                <a:solidFill>
                  <a:srgbClr val="FF33CC"/>
                </a:solidFill>
              </a:rPr>
              <a:t>2.3.	Characteristics, needs, tasks &amp; problems of Stages in life</a:t>
            </a:r>
            <a:r>
              <a:rPr lang="en-US" sz="3200" b="1" dirty="0" smtClean="0">
                <a:solidFill>
                  <a:srgbClr val="0070C0"/>
                </a:solidFill>
              </a:rPr>
              <a:t> </a:t>
            </a:r>
            <a:r>
              <a:rPr lang="en-US" sz="3200" b="1" dirty="0">
                <a:solidFill>
                  <a:srgbClr val="0070C0"/>
                </a:solidFill>
              </a:rPr>
              <a:t>(5 years)</a:t>
            </a:r>
            <a:endParaRPr lang="en-US" sz="3200" b="1" dirty="0">
              <a:solidFill>
                <a:srgbClr val="FF33CC"/>
              </a:solidFill>
            </a:endParaRPr>
          </a:p>
        </p:txBody>
      </p:sp>
      <p:sp>
        <p:nvSpPr>
          <p:cNvPr id="4" name="Date Placeholder 3"/>
          <p:cNvSpPr>
            <a:spLocks noGrp="1"/>
          </p:cNvSpPr>
          <p:nvPr>
            <p:ph type="dt" sz="quarter" idx="10"/>
          </p:nvPr>
        </p:nvSpPr>
        <p:spPr/>
        <p:txBody>
          <a:bodyPr/>
          <a:lstStyle/>
          <a:p>
            <a:pPr>
              <a:defRPr/>
            </a:pPr>
            <a:fld id="{127FF0B0-2200-4BC6-BFD8-C5F3CCFEC14B}" type="datetime9">
              <a:rPr lang="en-IN"/>
              <a:pPr>
                <a:defRPr/>
              </a:pPr>
              <a:t>23-07-2018 21:46:37</a:t>
            </a:fld>
            <a:endParaRPr lang="en-US"/>
          </a:p>
        </p:txBody>
      </p:sp>
      <p:sp>
        <p:nvSpPr>
          <p:cNvPr id="5" name="Slide Number Placeholder 4"/>
          <p:cNvSpPr>
            <a:spLocks noGrp="1"/>
          </p:cNvSpPr>
          <p:nvPr>
            <p:ph type="sldNum" sz="quarter" idx="12"/>
          </p:nvPr>
        </p:nvSpPr>
        <p:spPr/>
        <p:txBody>
          <a:bodyPr/>
          <a:lstStyle/>
          <a:p>
            <a:pPr>
              <a:defRPr/>
            </a:pPr>
            <a:fld id="{6537FA4B-014E-4F3B-9EFE-249C142CA2B2}" type="slidenum">
              <a:rPr lang="en-US" smtClean="0"/>
              <a:pPr>
                <a:defRPr/>
              </a:pPr>
              <a:t>57</a:t>
            </a:fld>
            <a:endParaRPr lang="en-US"/>
          </a:p>
        </p:txBody>
      </p:sp>
      <p:sp>
        <p:nvSpPr>
          <p:cNvPr id="6" name="Footer Placeholder 5"/>
          <p:cNvSpPr>
            <a:spLocks noGrp="1"/>
          </p:cNvSpPr>
          <p:nvPr>
            <p:ph type="ftr" sz="quarter" idx="11"/>
          </p:nvPr>
        </p:nvSpPr>
        <p:spPr/>
        <p:txBody>
          <a:bodyPr/>
          <a:lstStyle/>
          <a:p>
            <a:pPr algn="ctr">
              <a:defRPr/>
            </a:pPr>
            <a:r>
              <a:rPr lang="en-US"/>
              <a:t>Psychology for Social Workers</a:t>
            </a:r>
          </a:p>
        </p:txBody>
      </p:sp>
      <p:sp>
        <p:nvSpPr>
          <p:cNvPr id="72710" name="Rectangle 3"/>
          <p:cNvSpPr>
            <a:spLocks noChangeArrowheads="1"/>
          </p:cNvSpPr>
          <p:nvPr/>
        </p:nvSpPr>
        <p:spPr bwMode="auto">
          <a:xfrm>
            <a:off x="381000" y="1676400"/>
            <a:ext cx="8305800" cy="4495800"/>
          </a:xfrm>
          <a:prstGeom prst="rect">
            <a:avLst/>
          </a:prstGeom>
          <a:noFill/>
          <a:ln w="9525">
            <a:noFill/>
            <a:miter lim="800000"/>
            <a:headEnd/>
            <a:tailEnd/>
          </a:ln>
        </p:spPr>
        <p:txBody>
          <a:bodyPr/>
          <a:lstStyle/>
          <a:p>
            <a:pPr marL="812800" indent="-812800">
              <a:spcBef>
                <a:spcPts val="1200"/>
              </a:spcBef>
              <a:buFont typeface="Arial" charset="0"/>
              <a:buChar char="•"/>
            </a:pPr>
            <a:r>
              <a:rPr lang="en-US" sz="2400" b="1">
                <a:solidFill>
                  <a:srgbClr val="0070C0"/>
                </a:solidFill>
              </a:rPr>
              <a:t>Hops and skips on one foot; Marches in time</a:t>
            </a:r>
          </a:p>
          <a:p>
            <a:pPr marL="812800" indent="-812800">
              <a:spcBef>
                <a:spcPts val="1200"/>
              </a:spcBef>
              <a:buFont typeface="Arial" charset="0"/>
              <a:buChar char="•"/>
            </a:pPr>
            <a:r>
              <a:rPr lang="en-US" sz="2400" b="1">
                <a:solidFill>
                  <a:srgbClr val="0070C0"/>
                </a:solidFill>
              </a:rPr>
              <a:t>Catches a ball with his or her hands </a:t>
            </a:r>
          </a:p>
          <a:p>
            <a:pPr marL="812800" indent="-812800">
              <a:spcBef>
                <a:spcPts val="1200"/>
              </a:spcBef>
              <a:buFont typeface="Arial" charset="0"/>
              <a:buChar char="•"/>
            </a:pPr>
            <a:r>
              <a:rPr lang="en-US" sz="2400" b="1">
                <a:solidFill>
                  <a:srgbClr val="0070C0"/>
                </a:solidFill>
              </a:rPr>
              <a:t>Speaks clearly and can be understood by others not in the family </a:t>
            </a:r>
          </a:p>
          <a:p>
            <a:pPr marL="812800" indent="-812800">
              <a:spcBef>
                <a:spcPts val="1200"/>
              </a:spcBef>
              <a:buFont typeface="Arial" charset="0"/>
              <a:buChar char="•"/>
            </a:pPr>
            <a:r>
              <a:rPr lang="en-US" sz="2400" b="1">
                <a:solidFill>
                  <a:srgbClr val="0070C0"/>
                </a:solidFill>
              </a:rPr>
              <a:t>Brushes his or her teeth; Cares for all toilet needs </a:t>
            </a:r>
          </a:p>
          <a:p>
            <a:pPr marL="812800" indent="-812800">
              <a:spcBef>
                <a:spcPts val="1200"/>
              </a:spcBef>
              <a:buFont typeface="Arial" charset="0"/>
              <a:buChar char="•"/>
            </a:pPr>
            <a:r>
              <a:rPr lang="en-US" sz="2400" b="1">
                <a:solidFill>
                  <a:srgbClr val="0070C0"/>
                </a:solidFill>
              </a:rPr>
              <a:t>Follows two directions, "go get the ball and throw it to me" </a:t>
            </a:r>
          </a:p>
          <a:p>
            <a:pPr marL="812800" indent="-812800">
              <a:spcBef>
                <a:spcPts val="1200"/>
              </a:spcBef>
              <a:buFont typeface="Arial" charset="0"/>
              <a:buChar char="•"/>
            </a:pPr>
            <a:r>
              <a:rPr lang="en-US" sz="2400" b="1">
                <a:solidFill>
                  <a:srgbClr val="0070C0"/>
                </a:solidFill>
              </a:rPr>
              <a:t>Recognizes shapes; Copies a square, circle, triangle and cross </a:t>
            </a:r>
          </a:p>
          <a:p>
            <a:pPr marL="812800" indent="-812800">
              <a:spcBef>
                <a:spcPts val="1200"/>
              </a:spcBef>
              <a:buFont typeface="Arial" charset="0"/>
              <a:buChar char="•"/>
            </a:pPr>
            <a:r>
              <a:rPr lang="en-US" sz="2400" b="1">
                <a:solidFill>
                  <a:srgbClr val="0070C0"/>
                </a:solidFill>
              </a:rPr>
              <a:t>Recognizes coins; Counts to four </a:t>
            </a:r>
          </a:p>
        </p:txBody>
      </p:sp>
    </p:spTree>
  </p:cSld>
  <p:clrMapOvr>
    <a:masterClrMapping/>
  </p:clrMapOvr>
  <p:transition spd="slow">
    <p:push/>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ChangeArrowheads="1"/>
          </p:cNvSpPr>
          <p:nvPr/>
        </p:nvSpPr>
        <p:spPr bwMode="auto">
          <a:xfrm>
            <a:off x="0" y="762000"/>
            <a:ext cx="9144000" cy="990600"/>
          </a:xfrm>
          <a:prstGeom prst="rect">
            <a:avLst/>
          </a:prstGeom>
          <a:noFill/>
          <a:ln w="9525">
            <a:noFill/>
            <a:miter lim="800000"/>
            <a:headEnd/>
            <a:tailEnd/>
          </a:ln>
        </p:spPr>
        <p:txBody>
          <a:bodyPr anchor="ctr"/>
          <a:lstStyle/>
          <a:p>
            <a:pPr algn="ctr"/>
            <a:r>
              <a:rPr lang="en-US" sz="3200" b="1" dirty="0" smtClean="0">
                <a:solidFill>
                  <a:srgbClr val="FF33CC"/>
                </a:solidFill>
              </a:rPr>
              <a:t>2.3.	Characteristics, needs, tasks &amp; problems of Stages in life </a:t>
            </a:r>
            <a:r>
              <a:rPr lang="en-US" sz="3200" b="1" dirty="0">
                <a:solidFill>
                  <a:srgbClr val="FF33CC"/>
                </a:solidFill>
              </a:rPr>
              <a:t>(Ages 6-12)</a:t>
            </a:r>
          </a:p>
        </p:txBody>
      </p:sp>
      <p:sp>
        <p:nvSpPr>
          <p:cNvPr id="4" name="Date Placeholder 3"/>
          <p:cNvSpPr>
            <a:spLocks noGrp="1"/>
          </p:cNvSpPr>
          <p:nvPr>
            <p:ph type="dt" sz="quarter" idx="10"/>
          </p:nvPr>
        </p:nvSpPr>
        <p:spPr/>
        <p:txBody>
          <a:bodyPr/>
          <a:lstStyle/>
          <a:p>
            <a:pPr>
              <a:defRPr/>
            </a:pPr>
            <a:fld id="{C32ABDC7-571A-409D-B42D-A326977A7929}" type="datetime9">
              <a:rPr lang="en-IN"/>
              <a:pPr>
                <a:defRPr/>
              </a:pPr>
              <a:t>23-07-2018 21:46:44</a:t>
            </a:fld>
            <a:endParaRPr lang="en-US"/>
          </a:p>
        </p:txBody>
      </p:sp>
      <p:sp>
        <p:nvSpPr>
          <p:cNvPr id="5" name="Slide Number Placeholder 4"/>
          <p:cNvSpPr>
            <a:spLocks noGrp="1"/>
          </p:cNvSpPr>
          <p:nvPr>
            <p:ph type="sldNum" sz="quarter" idx="12"/>
          </p:nvPr>
        </p:nvSpPr>
        <p:spPr/>
        <p:txBody>
          <a:bodyPr/>
          <a:lstStyle/>
          <a:p>
            <a:pPr>
              <a:defRPr/>
            </a:pPr>
            <a:fld id="{EEAFA2BA-82E4-45A9-B80C-91C025E00300}" type="slidenum">
              <a:rPr lang="en-US" smtClean="0"/>
              <a:pPr>
                <a:defRPr/>
              </a:pPr>
              <a:t>58</a:t>
            </a:fld>
            <a:endParaRPr lang="en-US"/>
          </a:p>
        </p:txBody>
      </p:sp>
      <p:sp>
        <p:nvSpPr>
          <p:cNvPr id="6" name="Footer Placeholder 5"/>
          <p:cNvSpPr>
            <a:spLocks noGrp="1"/>
          </p:cNvSpPr>
          <p:nvPr>
            <p:ph type="ftr" sz="quarter" idx="11"/>
          </p:nvPr>
        </p:nvSpPr>
        <p:spPr/>
        <p:txBody>
          <a:bodyPr/>
          <a:lstStyle/>
          <a:p>
            <a:pPr algn="ctr">
              <a:defRPr/>
            </a:pPr>
            <a:r>
              <a:rPr lang="en-US"/>
              <a:t>Psychology for Social Workers</a:t>
            </a:r>
          </a:p>
        </p:txBody>
      </p:sp>
      <p:sp>
        <p:nvSpPr>
          <p:cNvPr id="73734" name="Rectangle 3"/>
          <p:cNvSpPr>
            <a:spLocks noChangeArrowheads="1"/>
          </p:cNvSpPr>
          <p:nvPr/>
        </p:nvSpPr>
        <p:spPr bwMode="auto">
          <a:xfrm>
            <a:off x="381000" y="1905000"/>
            <a:ext cx="8305800" cy="4495800"/>
          </a:xfrm>
          <a:prstGeom prst="rect">
            <a:avLst/>
          </a:prstGeom>
          <a:noFill/>
          <a:ln w="9525">
            <a:noFill/>
            <a:miter lim="800000"/>
            <a:headEnd/>
            <a:tailEnd/>
          </a:ln>
        </p:spPr>
        <p:txBody>
          <a:bodyPr/>
          <a:lstStyle/>
          <a:p>
            <a:pPr marL="812800" indent="-812800">
              <a:spcBef>
                <a:spcPts val="1200"/>
              </a:spcBef>
              <a:buFont typeface="Arial" charset="0"/>
              <a:buChar char="•"/>
            </a:pPr>
            <a:r>
              <a:rPr lang="en-US" sz="2000" b="1">
                <a:solidFill>
                  <a:srgbClr val="0070C0"/>
                </a:solidFill>
              </a:rPr>
              <a:t>Learning physical skills necessary for ordinary games</a:t>
            </a:r>
          </a:p>
          <a:p>
            <a:pPr marL="812800" indent="-812800">
              <a:spcBef>
                <a:spcPts val="1200"/>
              </a:spcBef>
              <a:buFont typeface="Arial" charset="0"/>
              <a:buChar char="•"/>
            </a:pPr>
            <a:r>
              <a:rPr lang="en-US" sz="2000" b="1">
                <a:solidFill>
                  <a:srgbClr val="0070C0"/>
                </a:solidFill>
              </a:rPr>
              <a:t>Learning to get along with age mates</a:t>
            </a:r>
          </a:p>
          <a:p>
            <a:pPr marL="812800" indent="-812800">
              <a:spcBef>
                <a:spcPts val="1200"/>
              </a:spcBef>
              <a:buFont typeface="Arial" charset="0"/>
              <a:buChar char="•"/>
            </a:pPr>
            <a:r>
              <a:rPr lang="en-US" sz="2000" b="1">
                <a:solidFill>
                  <a:srgbClr val="0070C0"/>
                </a:solidFill>
              </a:rPr>
              <a:t>Building wholesome attitudes toward oneself as a growing organism</a:t>
            </a:r>
          </a:p>
          <a:p>
            <a:pPr marL="812800" indent="-812800">
              <a:spcBef>
                <a:spcPts val="1200"/>
              </a:spcBef>
              <a:buFont typeface="Arial" charset="0"/>
              <a:buChar char="•"/>
            </a:pPr>
            <a:r>
              <a:rPr lang="en-US" sz="2000" b="1">
                <a:solidFill>
                  <a:srgbClr val="0070C0"/>
                </a:solidFill>
              </a:rPr>
              <a:t>Learning on appropriate masculine or feminine social role</a:t>
            </a:r>
          </a:p>
          <a:p>
            <a:pPr marL="812800" indent="-812800">
              <a:spcBef>
                <a:spcPts val="1200"/>
              </a:spcBef>
              <a:buFont typeface="Arial" charset="0"/>
              <a:buChar char="•"/>
            </a:pPr>
            <a:r>
              <a:rPr lang="en-US" sz="2000" b="1">
                <a:solidFill>
                  <a:srgbClr val="0070C0"/>
                </a:solidFill>
              </a:rPr>
              <a:t>Developing concepts necessary for everyday living</a:t>
            </a:r>
          </a:p>
          <a:p>
            <a:pPr marL="812800" indent="-812800">
              <a:spcBef>
                <a:spcPts val="1200"/>
              </a:spcBef>
              <a:buFont typeface="Arial" charset="0"/>
              <a:buChar char="•"/>
            </a:pPr>
            <a:r>
              <a:rPr lang="en-US" sz="2000" b="1">
                <a:solidFill>
                  <a:srgbClr val="0070C0"/>
                </a:solidFill>
              </a:rPr>
              <a:t>Developing conscience, morality and a scale of values</a:t>
            </a:r>
          </a:p>
          <a:p>
            <a:pPr marL="812800" indent="-812800">
              <a:spcBef>
                <a:spcPts val="1200"/>
              </a:spcBef>
              <a:buFont typeface="Arial" charset="0"/>
              <a:buChar char="•"/>
            </a:pPr>
            <a:r>
              <a:rPr lang="en-US" sz="2000" b="1">
                <a:solidFill>
                  <a:srgbClr val="0070C0"/>
                </a:solidFill>
              </a:rPr>
              <a:t>Achieving personal independence</a:t>
            </a:r>
          </a:p>
          <a:p>
            <a:pPr marL="812800" indent="-812800">
              <a:spcBef>
                <a:spcPts val="1200"/>
              </a:spcBef>
              <a:buFont typeface="Arial" charset="0"/>
              <a:buChar char="•"/>
            </a:pPr>
            <a:r>
              <a:rPr lang="en-US" sz="2000" b="1">
                <a:solidFill>
                  <a:srgbClr val="0070C0"/>
                </a:solidFill>
              </a:rPr>
              <a:t>Developing attitudes toward social groups and institutions </a:t>
            </a:r>
          </a:p>
        </p:txBody>
      </p:sp>
    </p:spTree>
  </p:cSld>
  <p:clrMapOvr>
    <a:masterClrMapping/>
  </p:clrMapOvr>
  <p:transition spd="slow">
    <p:push/>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ChangeArrowheads="1"/>
          </p:cNvSpPr>
          <p:nvPr/>
        </p:nvSpPr>
        <p:spPr bwMode="auto">
          <a:xfrm>
            <a:off x="0" y="762000"/>
            <a:ext cx="9144000" cy="990600"/>
          </a:xfrm>
          <a:prstGeom prst="rect">
            <a:avLst/>
          </a:prstGeom>
          <a:noFill/>
          <a:ln w="9525">
            <a:noFill/>
            <a:miter lim="800000"/>
            <a:headEnd/>
            <a:tailEnd/>
          </a:ln>
        </p:spPr>
        <p:txBody>
          <a:bodyPr anchor="ctr"/>
          <a:lstStyle/>
          <a:p>
            <a:pPr algn="ctr"/>
            <a:r>
              <a:rPr lang="en-US" sz="3200" b="1" dirty="0" smtClean="0">
                <a:solidFill>
                  <a:srgbClr val="FF33CC"/>
                </a:solidFill>
              </a:rPr>
              <a:t>2.3.	Characteristics, needs, tasks &amp; problems of Stages in life </a:t>
            </a:r>
            <a:r>
              <a:rPr lang="en-US" sz="3200" b="1" dirty="0">
                <a:solidFill>
                  <a:srgbClr val="FF33CC"/>
                </a:solidFill>
              </a:rPr>
              <a:t>(Ages 12-18)</a:t>
            </a:r>
          </a:p>
        </p:txBody>
      </p:sp>
      <p:sp>
        <p:nvSpPr>
          <p:cNvPr id="4" name="Date Placeholder 3"/>
          <p:cNvSpPr>
            <a:spLocks noGrp="1"/>
          </p:cNvSpPr>
          <p:nvPr>
            <p:ph type="dt" sz="quarter" idx="10"/>
          </p:nvPr>
        </p:nvSpPr>
        <p:spPr/>
        <p:txBody>
          <a:bodyPr/>
          <a:lstStyle/>
          <a:p>
            <a:pPr>
              <a:defRPr/>
            </a:pPr>
            <a:fld id="{3AA42587-0A8F-48F4-9397-EDEB777BF2F1}" type="datetime9">
              <a:rPr lang="en-IN"/>
              <a:pPr>
                <a:defRPr/>
              </a:pPr>
              <a:t>23-07-2018 21:46:54</a:t>
            </a:fld>
            <a:endParaRPr lang="en-US"/>
          </a:p>
        </p:txBody>
      </p:sp>
      <p:sp>
        <p:nvSpPr>
          <p:cNvPr id="5" name="Slide Number Placeholder 4"/>
          <p:cNvSpPr>
            <a:spLocks noGrp="1"/>
          </p:cNvSpPr>
          <p:nvPr>
            <p:ph type="sldNum" sz="quarter" idx="12"/>
          </p:nvPr>
        </p:nvSpPr>
        <p:spPr/>
        <p:txBody>
          <a:bodyPr/>
          <a:lstStyle/>
          <a:p>
            <a:pPr>
              <a:defRPr/>
            </a:pPr>
            <a:fld id="{E275F2D8-AF8C-4778-A32E-FBE623D63A71}" type="slidenum">
              <a:rPr lang="en-US" smtClean="0"/>
              <a:pPr>
                <a:defRPr/>
              </a:pPr>
              <a:t>59</a:t>
            </a:fld>
            <a:endParaRPr lang="en-US"/>
          </a:p>
        </p:txBody>
      </p:sp>
      <p:sp>
        <p:nvSpPr>
          <p:cNvPr id="6" name="Footer Placeholder 5"/>
          <p:cNvSpPr>
            <a:spLocks noGrp="1"/>
          </p:cNvSpPr>
          <p:nvPr>
            <p:ph type="ftr" sz="quarter" idx="11"/>
          </p:nvPr>
        </p:nvSpPr>
        <p:spPr/>
        <p:txBody>
          <a:bodyPr/>
          <a:lstStyle/>
          <a:p>
            <a:pPr algn="ctr">
              <a:defRPr/>
            </a:pPr>
            <a:r>
              <a:rPr lang="en-US"/>
              <a:t>Psychology for Social Workers</a:t>
            </a:r>
          </a:p>
        </p:txBody>
      </p:sp>
      <p:sp>
        <p:nvSpPr>
          <p:cNvPr id="74758" name="Rectangle 3"/>
          <p:cNvSpPr>
            <a:spLocks noChangeArrowheads="1"/>
          </p:cNvSpPr>
          <p:nvPr/>
        </p:nvSpPr>
        <p:spPr bwMode="auto">
          <a:xfrm>
            <a:off x="381000" y="1905000"/>
            <a:ext cx="8305800" cy="4495800"/>
          </a:xfrm>
          <a:prstGeom prst="rect">
            <a:avLst/>
          </a:prstGeom>
          <a:noFill/>
          <a:ln w="9525">
            <a:noFill/>
            <a:miter lim="800000"/>
            <a:headEnd/>
            <a:tailEnd/>
          </a:ln>
        </p:spPr>
        <p:txBody>
          <a:bodyPr/>
          <a:lstStyle/>
          <a:p>
            <a:pPr marL="812800" indent="-812800">
              <a:spcBef>
                <a:spcPts val="1200"/>
              </a:spcBef>
              <a:buFont typeface="Arial" charset="0"/>
              <a:buChar char="•"/>
            </a:pPr>
            <a:r>
              <a:rPr lang="en-US" sz="2000" b="1">
                <a:solidFill>
                  <a:srgbClr val="0070C0"/>
                </a:solidFill>
              </a:rPr>
              <a:t>Concern beyond self; Prepare for occupation</a:t>
            </a:r>
          </a:p>
          <a:p>
            <a:pPr marL="812800" indent="-812800">
              <a:spcBef>
                <a:spcPts val="1200"/>
              </a:spcBef>
              <a:buFont typeface="Arial" charset="0"/>
              <a:buChar char="•"/>
            </a:pPr>
            <a:r>
              <a:rPr lang="en-US" sz="2000" b="1">
                <a:solidFill>
                  <a:srgbClr val="0070C0"/>
                </a:solidFill>
              </a:rPr>
              <a:t>Achieving new and more mature relations with age mates of both sexes</a:t>
            </a:r>
          </a:p>
          <a:p>
            <a:pPr marL="812800" indent="-812800">
              <a:spcBef>
                <a:spcPts val="1200"/>
              </a:spcBef>
              <a:buFont typeface="Arial" charset="0"/>
              <a:buChar char="•"/>
            </a:pPr>
            <a:r>
              <a:rPr lang="en-US" sz="2000" b="1">
                <a:solidFill>
                  <a:srgbClr val="0070C0"/>
                </a:solidFill>
              </a:rPr>
              <a:t>Achieving a masculine or feminine social role</a:t>
            </a:r>
          </a:p>
          <a:p>
            <a:pPr marL="812800" indent="-812800">
              <a:spcBef>
                <a:spcPts val="1200"/>
              </a:spcBef>
              <a:buFont typeface="Arial" charset="0"/>
              <a:buChar char="•"/>
            </a:pPr>
            <a:r>
              <a:rPr lang="en-US" sz="2000" b="1">
                <a:solidFill>
                  <a:srgbClr val="0070C0"/>
                </a:solidFill>
              </a:rPr>
              <a:t>Accepting one’s physique and using the body effectively</a:t>
            </a:r>
          </a:p>
          <a:p>
            <a:pPr marL="812800" indent="-812800">
              <a:spcBef>
                <a:spcPts val="1200"/>
              </a:spcBef>
              <a:buFont typeface="Arial" charset="0"/>
              <a:buChar char="•"/>
            </a:pPr>
            <a:r>
              <a:rPr lang="en-US" sz="2000" b="1">
                <a:solidFill>
                  <a:srgbClr val="0070C0"/>
                </a:solidFill>
              </a:rPr>
              <a:t>Achieving emotional independence of parents and other adults</a:t>
            </a:r>
          </a:p>
          <a:p>
            <a:pPr marL="812800" indent="-812800">
              <a:spcBef>
                <a:spcPts val="1200"/>
              </a:spcBef>
              <a:buFont typeface="Arial" charset="0"/>
              <a:buChar char="•"/>
            </a:pPr>
            <a:r>
              <a:rPr lang="en-US" sz="2000" b="1">
                <a:solidFill>
                  <a:srgbClr val="0070C0"/>
                </a:solidFill>
              </a:rPr>
              <a:t>Preparing for marriage and family life</a:t>
            </a:r>
          </a:p>
          <a:p>
            <a:pPr marL="812800" indent="-812800">
              <a:spcBef>
                <a:spcPts val="1200"/>
              </a:spcBef>
              <a:buFont typeface="Arial" charset="0"/>
              <a:buChar char="•"/>
            </a:pPr>
            <a:r>
              <a:rPr lang="en-US" sz="2000" b="1">
                <a:solidFill>
                  <a:srgbClr val="0070C0"/>
                </a:solidFill>
              </a:rPr>
              <a:t>Acquiring a set of values and an ethical system as a guide to behaviour</a:t>
            </a:r>
          </a:p>
          <a:p>
            <a:pPr marL="812800" indent="-812800">
              <a:spcBef>
                <a:spcPts val="1200"/>
              </a:spcBef>
              <a:buFont typeface="Arial" charset="0"/>
              <a:buChar char="•"/>
            </a:pPr>
            <a:r>
              <a:rPr lang="en-US" sz="2000" b="1">
                <a:solidFill>
                  <a:srgbClr val="0070C0"/>
                </a:solidFill>
              </a:rPr>
              <a:t>Desiring and achieving socially responsible behaviour </a:t>
            </a:r>
          </a:p>
        </p:txBody>
      </p:sp>
    </p:spTree>
  </p:cSld>
  <p:clrMapOvr>
    <a:masterClrMapping/>
  </p:clrMapOvr>
  <p:transition spd="slow">
    <p:push/>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ChangeArrowheads="1"/>
          </p:cNvSpPr>
          <p:nvPr/>
        </p:nvSpPr>
        <p:spPr bwMode="auto">
          <a:xfrm>
            <a:off x="0" y="762000"/>
            <a:ext cx="9144000" cy="990600"/>
          </a:xfrm>
          <a:prstGeom prst="rect">
            <a:avLst/>
          </a:prstGeom>
          <a:noFill/>
          <a:ln w="9525">
            <a:noFill/>
            <a:miter lim="800000"/>
            <a:headEnd/>
            <a:tailEnd/>
          </a:ln>
        </p:spPr>
        <p:txBody>
          <a:bodyPr anchor="ctr"/>
          <a:lstStyle/>
          <a:p>
            <a:pPr algn="ctr"/>
            <a:r>
              <a:rPr lang="en-US" sz="3200" b="1" dirty="0" smtClean="0">
                <a:solidFill>
                  <a:srgbClr val="FF33CC"/>
                </a:solidFill>
              </a:rPr>
              <a:t>2.3.	Characteristics, needs, tasks &amp; problems of Stages in life </a:t>
            </a:r>
            <a:r>
              <a:rPr lang="en-US" sz="3200" b="1" dirty="0">
                <a:solidFill>
                  <a:srgbClr val="FF33CC"/>
                </a:solidFill>
              </a:rPr>
              <a:t>(Ages 18-30)</a:t>
            </a:r>
          </a:p>
        </p:txBody>
      </p:sp>
      <p:sp>
        <p:nvSpPr>
          <p:cNvPr id="4" name="Date Placeholder 3"/>
          <p:cNvSpPr>
            <a:spLocks noGrp="1"/>
          </p:cNvSpPr>
          <p:nvPr>
            <p:ph type="dt" sz="quarter" idx="10"/>
          </p:nvPr>
        </p:nvSpPr>
        <p:spPr/>
        <p:txBody>
          <a:bodyPr/>
          <a:lstStyle/>
          <a:p>
            <a:pPr>
              <a:defRPr/>
            </a:pPr>
            <a:fld id="{64E34602-67A2-4EA6-A7F7-0FEAE130733F}" type="datetime9">
              <a:rPr lang="en-IN"/>
              <a:pPr>
                <a:defRPr/>
              </a:pPr>
              <a:t>23-07-2018 21:47:09</a:t>
            </a:fld>
            <a:endParaRPr lang="en-US"/>
          </a:p>
        </p:txBody>
      </p:sp>
      <p:sp>
        <p:nvSpPr>
          <p:cNvPr id="5" name="Slide Number Placeholder 4"/>
          <p:cNvSpPr>
            <a:spLocks noGrp="1"/>
          </p:cNvSpPr>
          <p:nvPr>
            <p:ph type="sldNum" sz="quarter" idx="12"/>
          </p:nvPr>
        </p:nvSpPr>
        <p:spPr/>
        <p:txBody>
          <a:bodyPr/>
          <a:lstStyle/>
          <a:p>
            <a:pPr>
              <a:defRPr/>
            </a:pPr>
            <a:fld id="{5BA05459-16C2-491E-ACF2-D1040411D41A}" type="slidenum">
              <a:rPr lang="en-US" smtClean="0"/>
              <a:pPr>
                <a:defRPr/>
              </a:pPr>
              <a:t>60</a:t>
            </a:fld>
            <a:endParaRPr lang="en-US"/>
          </a:p>
        </p:txBody>
      </p:sp>
      <p:sp>
        <p:nvSpPr>
          <p:cNvPr id="6" name="Footer Placeholder 5"/>
          <p:cNvSpPr>
            <a:spLocks noGrp="1"/>
          </p:cNvSpPr>
          <p:nvPr>
            <p:ph type="ftr" sz="quarter" idx="11"/>
          </p:nvPr>
        </p:nvSpPr>
        <p:spPr/>
        <p:txBody>
          <a:bodyPr/>
          <a:lstStyle/>
          <a:p>
            <a:pPr algn="ctr">
              <a:defRPr/>
            </a:pPr>
            <a:r>
              <a:rPr lang="en-US"/>
              <a:t>Psychology for Social Workers</a:t>
            </a:r>
          </a:p>
        </p:txBody>
      </p:sp>
      <p:sp>
        <p:nvSpPr>
          <p:cNvPr id="75782" name="Rectangle 3"/>
          <p:cNvSpPr>
            <a:spLocks noChangeArrowheads="1"/>
          </p:cNvSpPr>
          <p:nvPr/>
        </p:nvSpPr>
        <p:spPr bwMode="auto">
          <a:xfrm>
            <a:off x="381000" y="2209800"/>
            <a:ext cx="8305800" cy="4191000"/>
          </a:xfrm>
          <a:prstGeom prst="rect">
            <a:avLst/>
          </a:prstGeom>
          <a:noFill/>
          <a:ln w="9525">
            <a:noFill/>
            <a:miter lim="800000"/>
            <a:headEnd/>
            <a:tailEnd/>
          </a:ln>
        </p:spPr>
        <p:txBody>
          <a:bodyPr/>
          <a:lstStyle/>
          <a:p>
            <a:pPr marL="812800" indent="-812800">
              <a:spcBef>
                <a:spcPts val="1200"/>
              </a:spcBef>
              <a:buFont typeface="Arial" charset="0"/>
              <a:buChar char="•"/>
            </a:pPr>
            <a:r>
              <a:rPr lang="en-US" sz="2400" b="1">
                <a:solidFill>
                  <a:srgbClr val="0070C0"/>
                </a:solidFill>
              </a:rPr>
              <a:t>Selecting a mate; Learning to live with a partner</a:t>
            </a:r>
          </a:p>
          <a:p>
            <a:pPr marL="812800" indent="-812800">
              <a:spcBef>
                <a:spcPts val="1200"/>
              </a:spcBef>
              <a:buFont typeface="Arial" charset="0"/>
              <a:buChar char="•"/>
            </a:pPr>
            <a:r>
              <a:rPr lang="en-US" sz="2400" b="1">
                <a:solidFill>
                  <a:srgbClr val="0070C0"/>
                </a:solidFill>
              </a:rPr>
              <a:t>Starting family; Rearing children; Managing home</a:t>
            </a:r>
          </a:p>
          <a:p>
            <a:pPr marL="812800" indent="-812800">
              <a:spcBef>
                <a:spcPts val="1200"/>
              </a:spcBef>
              <a:buFont typeface="Arial" charset="0"/>
              <a:buChar char="•"/>
            </a:pPr>
            <a:r>
              <a:rPr lang="en-US" sz="2400" b="1">
                <a:solidFill>
                  <a:srgbClr val="0070C0"/>
                </a:solidFill>
              </a:rPr>
              <a:t>Getting started in occupation</a:t>
            </a:r>
          </a:p>
          <a:p>
            <a:pPr marL="812800" indent="-812800">
              <a:spcBef>
                <a:spcPts val="1200"/>
              </a:spcBef>
              <a:buFont typeface="Arial" charset="0"/>
              <a:buChar char="•"/>
            </a:pPr>
            <a:r>
              <a:rPr lang="en-US" sz="2400" b="1">
                <a:solidFill>
                  <a:srgbClr val="0070C0"/>
                </a:solidFill>
              </a:rPr>
              <a:t>Taking on civic responsibility</a:t>
            </a:r>
          </a:p>
          <a:p>
            <a:pPr marL="812800" indent="-812800">
              <a:spcBef>
                <a:spcPts val="1200"/>
              </a:spcBef>
              <a:buFont typeface="Arial" charset="0"/>
              <a:buChar char="•"/>
            </a:pPr>
            <a:r>
              <a:rPr lang="en-US" sz="2400" b="1">
                <a:solidFill>
                  <a:srgbClr val="0070C0"/>
                </a:solidFill>
              </a:rPr>
              <a:t>Finding a congenial social group </a:t>
            </a:r>
          </a:p>
        </p:txBody>
      </p:sp>
    </p:spTree>
  </p:cSld>
  <p:clrMapOvr>
    <a:masterClrMapping/>
  </p:clrMapOvr>
  <p:transition spd="slow">
    <p:push/>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ChangeArrowheads="1"/>
          </p:cNvSpPr>
          <p:nvPr/>
        </p:nvSpPr>
        <p:spPr bwMode="auto">
          <a:xfrm>
            <a:off x="0" y="762000"/>
            <a:ext cx="9144000" cy="990600"/>
          </a:xfrm>
          <a:prstGeom prst="rect">
            <a:avLst/>
          </a:prstGeom>
          <a:noFill/>
          <a:ln w="9525">
            <a:noFill/>
            <a:miter lim="800000"/>
            <a:headEnd/>
            <a:tailEnd/>
          </a:ln>
        </p:spPr>
        <p:txBody>
          <a:bodyPr anchor="ctr"/>
          <a:lstStyle/>
          <a:p>
            <a:pPr algn="ctr"/>
            <a:r>
              <a:rPr lang="en-US" sz="3200" b="1" dirty="0" smtClean="0">
                <a:solidFill>
                  <a:srgbClr val="FF33CC"/>
                </a:solidFill>
              </a:rPr>
              <a:t>2.3.	Characteristics, needs, tasks &amp; problems of Stages in life </a:t>
            </a:r>
            <a:r>
              <a:rPr lang="en-US" sz="3200" b="1" dirty="0">
                <a:solidFill>
                  <a:srgbClr val="FF33CC"/>
                </a:solidFill>
              </a:rPr>
              <a:t>(Ages 30-60)</a:t>
            </a:r>
          </a:p>
        </p:txBody>
      </p:sp>
      <p:sp>
        <p:nvSpPr>
          <p:cNvPr id="4" name="Date Placeholder 3"/>
          <p:cNvSpPr>
            <a:spLocks noGrp="1"/>
          </p:cNvSpPr>
          <p:nvPr>
            <p:ph type="dt" sz="quarter" idx="10"/>
          </p:nvPr>
        </p:nvSpPr>
        <p:spPr/>
        <p:txBody>
          <a:bodyPr/>
          <a:lstStyle/>
          <a:p>
            <a:pPr>
              <a:defRPr/>
            </a:pPr>
            <a:fld id="{1BECA2B1-58BD-4EE0-8ED4-D5C04250CDC1}" type="datetime9">
              <a:rPr lang="en-IN"/>
              <a:pPr>
                <a:defRPr/>
              </a:pPr>
              <a:t>23-07-2018 21:47:17</a:t>
            </a:fld>
            <a:endParaRPr lang="en-US"/>
          </a:p>
        </p:txBody>
      </p:sp>
      <p:sp>
        <p:nvSpPr>
          <p:cNvPr id="5" name="Slide Number Placeholder 4"/>
          <p:cNvSpPr>
            <a:spLocks noGrp="1"/>
          </p:cNvSpPr>
          <p:nvPr>
            <p:ph type="sldNum" sz="quarter" idx="12"/>
          </p:nvPr>
        </p:nvSpPr>
        <p:spPr/>
        <p:txBody>
          <a:bodyPr/>
          <a:lstStyle/>
          <a:p>
            <a:pPr>
              <a:defRPr/>
            </a:pPr>
            <a:fld id="{071D8100-7AF9-4A49-9227-C9AC53622992}" type="slidenum">
              <a:rPr lang="en-US" smtClean="0"/>
              <a:pPr>
                <a:defRPr/>
              </a:pPr>
              <a:t>61</a:t>
            </a:fld>
            <a:endParaRPr lang="en-US"/>
          </a:p>
        </p:txBody>
      </p:sp>
      <p:sp>
        <p:nvSpPr>
          <p:cNvPr id="6" name="Footer Placeholder 5"/>
          <p:cNvSpPr>
            <a:spLocks noGrp="1"/>
          </p:cNvSpPr>
          <p:nvPr>
            <p:ph type="ftr" sz="quarter" idx="11"/>
          </p:nvPr>
        </p:nvSpPr>
        <p:spPr/>
        <p:txBody>
          <a:bodyPr/>
          <a:lstStyle/>
          <a:p>
            <a:pPr algn="ctr">
              <a:defRPr/>
            </a:pPr>
            <a:r>
              <a:rPr lang="en-US"/>
              <a:t>Psychology for Social Workers</a:t>
            </a:r>
          </a:p>
        </p:txBody>
      </p:sp>
      <p:sp>
        <p:nvSpPr>
          <p:cNvPr id="76806" name="Rectangle 3"/>
          <p:cNvSpPr>
            <a:spLocks noChangeArrowheads="1"/>
          </p:cNvSpPr>
          <p:nvPr/>
        </p:nvSpPr>
        <p:spPr bwMode="auto">
          <a:xfrm>
            <a:off x="381000" y="1905000"/>
            <a:ext cx="8305800" cy="4495800"/>
          </a:xfrm>
          <a:prstGeom prst="rect">
            <a:avLst/>
          </a:prstGeom>
          <a:noFill/>
          <a:ln w="9525">
            <a:noFill/>
            <a:miter lim="800000"/>
            <a:headEnd/>
            <a:tailEnd/>
          </a:ln>
        </p:spPr>
        <p:txBody>
          <a:bodyPr/>
          <a:lstStyle/>
          <a:p>
            <a:pPr marL="812800" indent="-812800">
              <a:spcBef>
                <a:spcPts val="1200"/>
              </a:spcBef>
              <a:buFont typeface="Arial" charset="0"/>
              <a:buChar char="•"/>
            </a:pPr>
            <a:r>
              <a:rPr lang="en-US" sz="2400" b="1">
                <a:solidFill>
                  <a:srgbClr val="0070C0"/>
                </a:solidFill>
              </a:rPr>
              <a:t>Meaning in one’s life; </a:t>
            </a:r>
          </a:p>
          <a:p>
            <a:pPr marL="812800" indent="-812800">
              <a:spcBef>
                <a:spcPts val="1200"/>
              </a:spcBef>
              <a:buFont typeface="Arial" charset="0"/>
              <a:buChar char="•"/>
            </a:pPr>
            <a:r>
              <a:rPr lang="en-US" sz="2400" b="1">
                <a:solidFill>
                  <a:srgbClr val="0070C0"/>
                </a:solidFill>
              </a:rPr>
              <a:t>Civic responsibilities</a:t>
            </a:r>
          </a:p>
          <a:p>
            <a:pPr marL="812800" indent="-812800">
              <a:spcBef>
                <a:spcPts val="1200"/>
              </a:spcBef>
              <a:buFont typeface="Arial" charset="0"/>
              <a:buChar char="•"/>
            </a:pPr>
            <a:r>
              <a:rPr lang="en-US" sz="2400" b="1">
                <a:solidFill>
                  <a:srgbClr val="0070C0"/>
                </a:solidFill>
              </a:rPr>
              <a:t>Manage home; </a:t>
            </a:r>
          </a:p>
          <a:p>
            <a:pPr marL="812800" indent="-812800">
              <a:spcBef>
                <a:spcPts val="1200"/>
              </a:spcBef>
              <a:buFont typeface="Arial" charset="0"/>
              <a:buChar char="•"/>
            </a:pPr>
            <a:r>
              <a:rPr lang="en-US" sz="2400" b="1">
                <a:solidFill>
                  <a:srgbClr val="0070C0"/>
                </a:solidFill>
              </a:rPr>
              <a:t>Congenial social groups</a:t>
            </a:r>
          </a:p>
          <a:p>
            <a:pPr marL="812800" indent="-812800">
              <a:spcBef>
                <a:spcPts val="1200"/>
              </a:spcBef>
              <a:buFont typeface="Arial" charset="0"/>
              <a:buChar char="•"/>
            </a:pPr>
            <a:r>
              <a:rPr lang="en-US" sz="2400" b="1">
                <a:solidFill>
                  <a:srgbClr val="0070C0"/>
                </a:solidFill>
              </a:rPr>
              <a:t>Learning to live with a spouse; </a:t>
            </a:r>
          </a:p>
          <a:p>
            <a:pPr marL="812800" indent="-812800">
              <a:spcBef>
                <a:spcPts val="1200"/>
              </a:spcBef>
              <a:buFont typeface="Arial" charset="0"/>
              <a:buChar char="•"/>
            </a:pPr>
            <a:r>
              <a:rPr lang="en-US" sz="2400" b="1">
                <a:solidFill>
                  <a:srgbClr val="0070C0"/>
                </a:solidFill>
              </a:rPr>
              <a:t>Concern beyond self</a:t>
            </a:r>
          </a:p>
          <a:p>
            <a:pPr marL="812800" indent="-812800">
              <a:spcBef>
                <a:spcPts val="1200"/>
              </a:spcBef>
              <a:buFont typeface="Arial" charset="0"/>
              <a:buChar char="•"/>
            </a:pPr>
            <a:r>
              <a:rPr lang="en-US" sz="2400" b="1">
                <a:solidFill>
                  <a:srgbClr val="0070C0"/>
                </a:solidFill>
              </a:rPr>
              <a:t>Assisting teenage children to become responsible and happy adults</a:t>
            </a:r>
          </a:p>
        </p:txBody>
      </p:sp>
    </p:spTree>
  </p:cSld>
  <p:clrMapOvr>
    <a:masterClrMapping/>
  </p:clrMapOvr>
  <p:transition spd="slow">
    <p:push/>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ChangeArrowheads="1"/>
          </p:cNvSpPr>
          <p:nvPr/>
        </p:nvSpPr>
        <p:spPr bwMode="auto">
          <a:xfrm>
            <a:off x="0" y="762000"/>
            <a:ext cx="9144000" cy="990600"/>
          </a:xfrm>
          <a:prstGeom prst="rect">
            <a:avLst/>
          </a:prstGeom>
          <a:noFill/>
          <a:ln w="9525">
            <a:noFill/>
            <a:miter lim="800000"/>
            <a:headEnd/>
            <a:tailEnd/>
          </a:ln>
        </p:spPr>
        <p:txBody>
          <a:bodyPr anchor="ctr"/>
          <a:lstStyle/>
          <a:p>
            <a:pPr algn="ctr"/>
            <a:r>
              <a:rPr lang="en-US" sz="3200" b="1" dirty="0" smtClean="0">
                <a:solidFill>
                  <a:srgbClr val="FF33CC"/>
                </a:solidFill>
              </a:rPr>
              <a:t>2.3.	Characteristics, needs, tasks &amp; problems of Stages in life </a:t>
            </a:r>
            <a:r>
              <a:rPr lang="en-US" sz="3200" b="1" dirty="0">
                <a:solidFill>
                  <a:srgbClr val="FF33CC"/>
                </a:solidFill>
              </a:rPr>
              <a:t>(Ages 30-60)</a:t>
            </a:r>
          </a:p>
        </p:txBody>
      </p:sp>
      <p:sp>
        <p:nvSpPr>
          <p:cNvPr id="4" name="Date Placeholder 3"/>
          <p:cNvSpPr>
            <a:spLocks noGrp="1"/>
          </p:cNvSpPr>
          <p:nvPr>
            <p:ph type="dt" sz="quarter" idx="10"/>
          </p:nvPr>
        </p:nvSpPr>
        <p:spPr/>
        <p:txBody>
          <a:bodyPr/>
          <a:lstStyle/>
          <a:p>
            <a:pPr>
              <a:defRPr/>
            </a:pPr>
            <a:fld id="{EE741FCF-2008-4124-AE57-4F074AB6281A}" type="datetime9">
              <a:rPr lang="en-IN"/>
              <a:pPr>
                <a:defRPr/>
              </a:pPr>
              <a:t>23-07-2018 21:47:25</a:t>
            </a:fld>
            <a:endParaRPr lang="en-US"/>
          </a:p>
        </p:txBody>
      </p:sp>
      <p:sp>
        <p:nvSpPr>
          <p:cNvPr id="5" name="Slide Number Placeholder 4"/>
          <p:cNvSpPr>
            <a:spLocks noGrp="1"/>
          </p:cNvSpPr>
          <p:nvPr>
            <p:ph type="sldNum" sz="quarter" idx="12"/>
          </p:nvPr>
        </p:nvSpPr>
        <p:spPr/>
        <p:txBody>
          <a:bodyPr/>
          <a:lstStyle/>
          <a:p>
            <a:pPr>
              <a:defRPr/>
            </a:pPr>
            <a:fld id="{91DF9ADD-16C5-4E6A-AD81-FBDF5FD087C7}" type="slidenum">
              <a:rPr lang="en-US" smtClean="0"/>
              <a:pPr>
                <a:defRPr/>
              </a:pPr>
              <a:t>62</a:t>
            </a:fld>
            <a:endParaRPr lang="en-US"/>
          </a:p>
        </p:txBody>
      </p:sp>
      <p:sp>
        <p:nvSpPr>
          <p:cNvPr id="6" name="Footer Placeholder 5"/>
          <p:cNvSpPr>
            <a:spLocks noGrp="1"/>
          </p:cNvSpPr>
          <p:nvPr>
            <p:ph type="ftr" sz="quarter" idx="11"/>
          </p:nvPr>
        </p:nvSpPr>
        <p:spPr/>
        <p:txBody>
          <a:bodyPr/>
          <a:lstStyle/>
          <a:p>
            <a:pPr algn="ctr">
              <a:defRPr/>
            </a:pPr>
            <a:r>
              <a:rPr lang="en-US"/>
              <a:t>Psychology for Social Workers</a:t>
            </a:r>
          </a:p>
        </p:txBody>
      </p:sp>
      <p:sp>
        <p:nvSpPr>
          <p:cNvPr id="77830" name="Rectangle 3"/>
          <p:cNvSpPr>
            <a:spLocks noChangeArrowheads="1"/>
          </p:cNvSpPr>
          <p:nvPr/>
        </p:nvSpPr>
        <p:spPr bwMode="auto">
          <a:xfrm>
            <a:off x="381000" y="1905000"/>
            <a:ext cx="8305800" cy="4495800"/>
          </a:xfrm>
          <a:prstGeom prst="rect">
            <a:avLst/>
          </a:prstGeom>
          <a:noFill/>
          <a:ln w="9525">
            <a:noFill/>
            <a:miter lim="800000"/>
            <a:headEnd/>
            <a:tailEnd/>
          </a:ln>
        </p:spPr>
        <p:txBody>
          <a:bodyPr/>
          <a:lstStyle/>
          <a:p>
            <a:pPr marL="812800" indent="-812800">
              <a:spcBef>
                <a:spcPts val="1200"/>
              </a:spcBef>
              <a:buFont typeface="Arial" charset="0"/>
              <a:buChar char="•"/>
            </a:pPr>
            <a:r>
              <a:rPr lang="en-US" sz="2400" b="1">
                <a:solidFill>
                  <a:srgbClr val="0070C0"/>
                </a:solidFill>
              </a:rPr>
              <a:t>Achieving adult social and civic responsibility</a:t>
            </a:r>
          </a:p>
          <a:p>
            <a:pPr marL="812800" indent="-812800">
              <a:spcBef>
                <a:spcPts val="1200"/>
              </a:spcBef>
              <a:buFont typeface="Arial" charset="0"/>
              <a:buChar char="•"/>
            </a:pPr>
            <a:r>
              <a:rPr lang="en-US" sz="2400" b="1">
                <a:solidFill>
                  <a:srgbClr val="0070C0"/>
                </a:solidFill>
              </a:rPr>
              <a:t>Reaching and maintaining satisfactory performance in one’s occupational career</a:t>
            </a:r>
          </a:p>
          <a:p>
            <a:pPr marL="812800" indent="-812800">
              <a:spcBef>
                <a:spcPts val="1200"/>
              </a:spcBef>
              <a:buFont typeface="Arial" charset="0"/>
              <a:buChar char="•"/>
            </a:pPr>
            <a:r>
              <a:rPr lang="en-US" sz="2400" b="1">
                <a:solidFill>
                  <a:srgbClr val="0070C0"/>
                </a:solidFill>
              </a:rPr>
              <a:t>Developing adult leisure time activities</a:t>
            </a:r>
          </a:p>
          <a:p>
            <a:pPr marL="812800" indent="-812800">
              <a:spcBef>
                <a:spcPts val="1200"/>
              </a:spcBef>
              <a:buFont typeface="Arial" charset="0"/>
              <a:buChar char="•"/>
            </a:pPr>
            <a:r>
              <a:rPr lang="en-US" sz="2400" b="1">
                <a:solidFill>
                  <a:srgbClr val="0070C0"/>
                </a:solidFill>
              </a:rPr>
              <a:t>Relating oneself to one’s spouse as a person</a:t>
            </a:r>
          </a:p>
          <a:p>
            <a:pPr marL="812800" indent="-812800">
              <a:spcBef>
                <a:spcPts val="1200"/>
              </a:spcBef>
              <a:buFont typeface="Arial" charset="0"/>
              <a:buChar char="•"/>
            </a:pPr>
            <a:r>
              <a:rPr lang="en-US" sz="2400" b="1">
                <a:solidFill>
                  <a:srgbClr val="0070C0"/>
                </a:solidFill>
              </a:rPr>
              <a:t>To accept and adjust to the physiological changes of middle age</a:t>
            </a:r>
          </a:p>
          <a:p>
            <a:pPr marL="812800" indent="-812800">
              <a:spcBef>
                <a:spcPts val="1200"/>
              </a:spcBef>
              <a:buFont typeface="Arial" charset="0"/>
              <a:buChar char="•"/>
            </a:pPr>
            <a:r>
              <a:rPr lang="en-US" sz="2400" b="1">
                <a:solidFill>
                  <a:srgbClr val="0070C0"/>
                </a:solidFill>
              </a:rPr>
              <a:t>Adjusting to aging parents </a:t>
            </a:r>
          </a:p>
        </p:txBody>
      </p:sp>
    </p:spTree>
  </p:cSld>
  <p:clrMapOvr>
    <a:masterClrMapping/>
  </p:clrMapOvr>
  <p:transition spd="slow">
    <p:push/>
  </p:transition>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ChangeArrowheads="1"/>
          </p:cNvSpPr>
          <p:nvPr/>
        </p:nvSpPr>
        <p:spPr bwMode="auto">
          <a:xfrm>
            <a:off x="0" y="762000"/>
            <a:ext cx="9144000" cy="990600"/>
          </a:xfrm>
          <a:prstGeom prst="rect">
            <a:avLst/>
          </a:prstGeom>
          <a:noFill/>
          <a:ln w="9525">
            <a:noFill/>
            <a:miter lim="800000"/>
            <a:headEnd/>
            <a:tailEnd/>
          </a:ln>
        </p:spPr>
        <p:txBody>
          <a:bodyPr anchor="ctr"/>
          <a:lstStyle/>
          <a:p>
            <a:pPr algn="ctr"/>
            <a:r>
              <a:rPr lang="en-US" sz="3200" b="1" dirty="0" smtClean="0">
                <a:solidFill>
                  <a:srgbClr val="FF33CC"/>
                </a:solidFill>
              </a:rPr>
              <a:t>2.3.	Characteristics, needs, tasks &amp; problems of Stages in life </a:t>
            </a:r>
            <a:r>
              <a:rPr lang="en-US" sz="3200" b="1" dirty="0">
                <a:solidFill>
                  <a:srgbClr val="FF33CC"/>
                </a:solidFill>
              </a:rPr>
              <a:t>(60 and over)</a:t>
            </a:r>
          </a:p>
        </p:txBody>
      </p:sp>
      <p:sp>
        <p:nvSpPr>
          <p:cNvPr id="4" name="Date Placeholder 3"/>
          <p:cNvSpPr>
            <a:spLocks noGrp="1"/>
          </p:cNvSpPr>
          <p:nvPr>
            <p:ph type="dt" sz="quarter" idx="10"/>
          </p:nvPr>
        </p:nvSpPr>
        <p:spPr/>
        <p:txBody>
          <a:bodyPr/>
          <a:lstStyle/>
          <a:p>
            <a:pPr>
              <a:defRPr/>
            </a:pPr>
            <a:fld id="{E0843453-B899-4972-A41F-66EFC41D4077}" type="datetime9">
              <a:rPr lang="en-IN"/>
              <a:pPr>
                <a:defRPr/>
              </a:pPr>
              <a:t>23-07-2018 21:47:34</a:t>
            </a:fld>
            <a:endParaRPr lang="en-US"/>
          </a:p>
        </p:txBody>
      </p:sp>
      <p:sp>
        <p:nvSpPr>
          <p:cNvPr id="5" name="Slide Number Placeholder 4"/>
          <p:cNvSpPr>
            <a:spLocks noGrp="1"/>
          </p:cNvSpPr>
          <p:nvPr>
            <p:ph type="sldNum" sz="quarter" idx="12"/>
          </p:nvPr>
        </p:nvSpPr>
        <p:spPr/>
        <p:txBody>
          <a:bodyPr/>
          <a:lstStyle/>
          <a:p>
            <a:pPr>
              <a:defRPr/>
            </a:pPr>
            <a:fld id="{AA245626-E729-4C9C-96DE-5CFFB216E8F1}" type="slidenum">
              <a:rPr lang="en-US" smtClean="0"/>
              <a:pPr>
                <a:defRPr/>
              </a:pPr>
              <a:t>63</a:t>
            </a:fld>
            <a:endParaRPr lang="en-US"/>
          </a:p>
        </p:txBody>
      </p:sp>
      <p:sp>
        <p:nvSpPr>
          <p:cNvPr id="6" name="Footer Placeholder 5"/>
          <p:cNvSpPr>
            <a:spLocks noGrp="1"/>
          </p:cNvSpPr>
          <p:nvPr>
            <p:ph type="ftr" sz="quarter" idx="11"/>
          </p:nvPr>
        </p:nvSpPr>
        <p:spPr/>
        <p:txBody>
          <a:bodyPr/>
          <a:lstStyle/>
          <a:p>
            <a:pPr algn="ctr">
              <a:defRPr/>
            </a:pPr>
            <a:r>
              <a:rPr lang="en-US"/>
              <a:t>Psychology for Social Workers</a:t>
            </a:r>
          </a:p>
        </p:txBody>
      </p:sp>
      <p:sp>
        <p:nvSpPr>
          <p:cNvPr id="78854" name="Rectangle 3"/>
          <p:cNvSpPr>
            <a:spLocks noChangeArrowheads="1"/>
          </p:cNvSpPr>
          <p:nvPr/>
        </p:nvSpPr>
        <p:spPr bwMode="auto">
          <a:xfrm>
            <a:off x="304800" y="1905000"/>
            <a:ext cx="8534400" cy="4495800"/>
          </a:xfrm>
          <a:prstGeom prst="rect">
            <a:avLst/>
          </a:prstGeom>
          <a:noFill/>
          <a:ln w="9525">
            <a:noFill/>
            <a:miter lim="800000"/>
            <a:headEnd/>
            <a:tailEnd/>
          </a:ln>
        </p:spPr>
        <p:txBody>
          <a:bodyPr/>
          <a:lstStyle/>
          <a:p>
            <a:pPr marL="812800" indent="-812800">
              <a:spcBef>
                <a:spcPts val="1200"/>
              </a:spcBef>
              <a:buFont typeface="Arial" charset="0"/>
              <a:buChar char="•"/>
            </a:pPr>
            <a:r>
              <a:rPr lang="en-US" sz="2400" b="1">
                <a:solidFill>
                  <a:srgbClr val="0070C0"/>
                </a:solidFill>
              </a:rPr>
              <a:t>Adjusting to decreasing physical strength and health</a:t>
            </a:r>
          </a:p>
          <a:p>
            <a:pPr marL="812800" indent="-812800">
              <a:spcBef>
                <a:spcPts val="1200"/>
              </a:spcBef>
              <a:buFont typeface="Arial" charset="0"/>
              <a:buChar char="•"/>
            </a:pPr>
            <a:r>
              <a:rPr lang="en-US" sz="2400" b="1">
                <a:solidFill>
                  <a:srgbClr val="0070C0"/>
                </a:solidFill>
              </a:rPr>
              <a:t>Adjusting to retirement and reduced income</a:t>
            </a:r>
          </a:p>
          <a:p>
            <a:pPr marL="812800" indent="-812800">
              <a:spcBef>
                <a:spcPts val="1200"/>
              </a:spcBef>
              <a:buFont typeface="Arial" charset="0"/>
              <a:buChar char="•"/>
            </a:pPr>
            <a:r>
              <a:rPr lang="en-US" sz="2400" b="1">
                <a:solidFill>
                  <a:srgbClr val="0070C0"/>
                </a:solidFill>
              </a:rPr>
              <a:t>Adjusting to death of a spouse or the beloved</a:t>
            </a:r>
          </a:p>
          <a:p>
            <a:pPr marL="812800" indent="-812800">
              <a:spcBef>
                <a:spcPts val="1200"/>
              </a:spcBef>
              <a:buFont typeface="Arial" charset="0"/>
              <a:buChar char="•"/>
            </a:pPr>
            <a:r>
              <a:rPr lang="en-US" sz="2400" b="1">
                <a:solidFill>
                  <a:srgbClr val="0070C0"/>
                </a:solidFill>
              </a:rPr>
              <a:t>Establishing an explicit affiliation with one’s age group</a:t>
            </a:r>
          </a:p>
          <a:p>
            <a:pPr marL="812800" indent="-812800">
              <a:spcBef>
                <a:spcPts val="1200"/>
              </a:spcBef>
              <a:buFont typeface="Arial" charset="0"/>
              <a:buChar char="•"/>
            </a:pPr>
            <a:r>
              <a:rPr lang="en-US" sz="2400" b="1">
                <a:solidFill>
                  <a:srgbClr val="0070C0"/>
                </a:solidFill>
              </a:rPr>
              <a:t>Adopting and adapting social roles in a flexible way</a:t>
            </a:r>
          </a:p>
          <a:p>
            <a:pPr marL="812800" indent="-812800">
              <a:spcBef>
                <a:spcPts val="1200"/>
              </a:spcBef>
              <a:buFont typeface="Arial" charset="0"/>
              <a:buChar char="•"/>
            </a:pPr>
            <a:r>
              <a:rPr lang="en-US" sz="2400" b="1">
                <a:solidFill>
                  <a:srgbClr val="0070C0"/>
                </a:solidFill>
              </a:rPr>
              <a:t>Establishing satisfactory physical living arrangements</a:t>
            </a:r>
          </a:p>
        </p:txBody>
      </p:sp>
    </p:spTree>
  </p:cSld>
  <p:clrMapOvr>
    <a:masterClrMapping/>
  </p:clrMapOvr>
  <p:transition spd="slow">
    <p:push/>
  </p:transition>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ChangeArrowheads="1"/>
          </p:cNvSpPr>
          <p:nvPr/>
        </p:nvSpPr>
        <p:spPr bwMode="auto">
          <a:xfrm>
            <a:off x="304800" y="609600"/>
            <a:ext cx="8534400" cy="990600"/>
          </a:xfrm>
          <a:prstGeom prst="rect">
            <a:avLst/>
          </a:prstGeom>
          <a:noFill/>
          <a:ln w="9525">
            <a:noFill/>
            <a:miter lim="800000"/>
            <a:headEnd/>
            <a:tailEnd/>
          </a:ln>
        </p:spPr>
        <p:txBody>
          <a:bodyPr anchor="ctr"/>
          <a:lstStyle/>
          <a:p>
            <a:pPr algn="ctr"/>
            <a:r>
              <a:rPr lang="en-US" sz="3200" b="1" dirty="0" smtClean="0">
                <a:solidFill>
                  <a:srgbClr val="FF33CC"/>
                </a:solidFill>
              </a:rPr>
              <a:t>2.4.	Theories of Human Development- </a:t>
            </a:r>
            <a:endParaRPr lang="en-US" sz="3200" b="1" dirty="0">
              <a:solidFill>
                <a:srgbClr val="FF33CC"/>
              </a:solidFill>
            </a:endParaRPr>
          </a:p>
        </p:txBody>
      </p:sp>
      <p:sp>
        <p:nvSpPr>
          <p:cNvPr id="15363" name="Rectangle 3"/>
          <p:cNvSpPr>
            <a:spLocks noChangeArrowheads="1"/>
          </p:cNvSpPr>
          <p:nvPr/>
        </p:nvSpPr>
        <p:spPr bwMode="auto">
          <a:xfrm>
            <a:off x="762000" y="2057400"/>
            <a:ext cx="7543800" cy="4343400"/>
          </a:xfrm>
          <a:prstGeom prst="rect">
            <a:avLst/>
          </a:prstGeom>
          <a:noFill/>
          <a:ln w="9525">
            <a:noFill/>
            <a:miter lim="800000"/>
            <a:headEnd/>
            <a:tailEnd/>
          </a:ln>
        </p:spPr>
        <p:txBody>
          <a:bodyPr/>
          <a:lstStyle/>
          <a:p>
            <a:pPr marL="812800" indent="-812800">
              <a:spcBef>
                <a:spcPts val="1200"/>
              </a:spcBef>
            </a:pPr>
            <a:r>
              <a:rPr lang="en-US" sz="2800" b="1" dirty="0" smtClean="0">
                <a:solidFill>
                  <a:srgbClr val="0070C0"/>
                </a:solidFill>
              </a:rPr>
              <a:t>2.4.1</a:t>
            </a:r>
            <a:r>
              <a:rPr lang="en-US" sz="2800" b="1" dirty="0" smtClean="0">
                <a:solidFill>
                  <a:srgbClr val="0070C0"/>
                </a:solidFill>
              </a:rPr>
              <a:t>	</a:t>
            </a:r>
            <a:r>
              <a:rPr lang="en-US" sz="2800" b="1" dirty="0" smtClean="0">
                <a:solidFill>
                  <a:srgbClr val="0070C0"/>
                </a:solidFill>
              </a:rPr>
              <a:t>   Freud’s </a:t>
            </a:r>
            <a:r>
              <a:rPr lang="en-US" sz="2800" b="1" dirty="0" smtClean="0">
                <a:solidFill>
                  <a:srgbClr val="0070C0"/>
                </a:solidFill>
              </a:rPr>
              <a:t>Psycho- Analytical Theory, </a:t>
            </a:r>
          </a:p>
          <a:p>
            <a:pPr marL="812800" indent="-812800">
              <a:spcBef>
                <a:spcPts val="1200"/>
              </a:spcBef>
            </a:pPr>
            <a:r>
              <a:rPr lang="en-US" sz="2800" b="1" dirty="0" smtClean="0">
                <a:solidFill>
                  <a:srgbClr val="0070C0"/>
                </a:solidFill>
              </a:rPr>
              <a:t>2.4.2	</a:t>
            </a:r>
            <a:r>
              <a:rPr lang="en-US" sz="2800" b="1" dirty="0" smtClean="0">
                <a:solidFill>
                  <a:srgbClr val="0070C0"/>
                </a:solidFill>
              </a:rPr>
              <a:t>   Erickson’s </a:t>
            </a:r>
            <a:r>
              <a:rPr lang="en-US" sz="2800" b="1" dirty="0" smtClean="0">
                <a:solidFill>
                  <a:srgbClr val="0070C0"/>
                </a:solidFill>
              </a:rPr>
              <a:t>Psycho-Social Theory</a:t>
            </a:r>
            <a:endParaRPr lang="en-US" sz="2800" b="1" dirty="0">
              <a:solidFill>
                <a:srgbClr val="0070C0"/>
              </a:solidFill>
            </a:endParaRPr>
          </a:p>
        </p:txBody>
      </p:sp>
      <p:sp>
        <p:nvSpPr>
          <p:cNvPr id="4" name="Date Placeholder 3"/>
          <p:cNvSpPr>
            <a:spLocks noGrp="1"/>
          </p:cNvSpPr>
          <p:nvPr>
            <p:ph type="dt" sz="quarter" idx="10"/>
          </p:nvPr>
        </p:nvSpPr>
        <p:spPr/>
        <p:txBody>
          <a:bodyPr/>
          <a:lstStyle/>
          <a:p>
            <a:pPr>
              <a:defRPr/>
            </a:pPr>
            <a:fld id="{37A5D023-A448-4A18-946E-F0235FB0DDB9}" type="datetime9">
              <a:rPr lang="en-IN"/>
              <a:pPr>
                <a:defRPr/>
              </a:pPr>
              <a:t>23-07-2018 21:50:03</a:t>
            </a:fld>
            <a:endParaRPr lang="en-US"/>
          </a:p>
        </p:txBody>
      </p:sp>
      <p:sp>
        <p:nvSpPr>
          <p:cNvPr id="5" name="Slide Number Placeholder 4"/>
          <p:cNvSpPr>
            <a:spLocks noGrp="1"/>
          </p:cNvSpPr>
          <p:nvPr>
            <p:ph type="sldNum" sz="quarter" idx="12"/>
          </p:nvPr>
        </p:nvSpPr>
        <p:spPr/>
        <p:txBody>
          <a:bodyPr/>
          <a:lstStyle/>
          <a:p>
            <a:pPr>
              <a:defRPr/>
            </a:pPr>
            <a:fld id="{AA27B17C-AC59-4DC8-960D-5AA0009323D4}" type="slidenum">
              <a:rPr lang="en-US" smtClean="0"/>
              <a:pPr>
                <a:defRPr/>
              </a:pPr>
              <a:t>64</a:t>
            </a:fld>
            <a:endParaRPr lang="en-US"/>
          </a:p>
        </p:txBody>
      </p:sp>
      <p:sp>
        <p:nvSpPr>
          <p:cNvPr id="6" name="Footer Placeholder 5"/>
          <p:cNvSpPr>
            <a:spLocks noGrp="1"/>
          </p:cNvSpPr>
          <p:nvPr>
            <p:ph type="ftr" sz="quarter" idx="11"/>
          </p:nvPr>
        </p:nvSpPr>
        <p:spPr/>
        <p:txBody>
          <a:bodyPr/>
          <a:lstStyle/>
          <a:p>
            <a:pPr algn="ctr">
              <a:defRPr/>
            </a:pPr>
            <a:r>
              <a:rPr lang="en-US"/>
              <a:t>Psychology for Social Workers</a:t>
            </a:r>
          </a:p>
        </p:txBody>
      </p:sp>
    </p:spTree>
  </p:cSld>
  <p:clrMapOvr>
    <a:masterClrMapping/>
  </p:clrMapOvr>
  <p:transition spd="slow">
    <p:push/>
  </p:transition>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ChangeArrowheads="1"/>
          </p:cNvSpPr>
          <p:nvPr/>
        </p:nvSpPr>
        <p:spPr bwMode="auto">
          <a:xfrm>
            <a:off x="0" y="609600"/>
            <a:ext cx="9144000" cy="990600"/>
          </a:xfrm>
          <a:prstGeom prst="rect">
            <a:avLst/>
          </a:prstGeom>
          <a:noFill/>
          <a:ln w="9525">
            <a:noFill/>
            <a:miter lim="800000"/>
            <a:headEnd/>
            <a:tailEnd/>
          </a:ln>
        </p:spPr>
        <p:txBody>
          <a:bodyPr anchor="ctr"/>
          <a:lstStyle/>
          <a:p>
            <a:pPr algn="ctr"/>
            <a:r>
              <a:rPr lang="en-US" sz="3200" b="1" dirty="0" smtClean="0">
                <a:solidFill>
                  <a:srgbClr val="FF33CC"/>
                </a:solidFill>
              </a:rPr>
              <a:t>2.4.1. </a:t>
            </a:r>
            <a:r>
              <a:rPr lang="en-US" sz="3200" b="1" dirty="0">
                <a:solidFill>
                  <a:srgbClr val="FF33CC"/>
                </a:solidFill>
              </a:rPr>
              <a:t>	Freud’s </a:t>
            </a:r>
            <a:r>
              <a:rPr lang="en-US" sz="3200" b="1" dirty="0" smtClean="0">
                <a:solidFill>
                  <a:srgbClr val="FF33CC"/>
                </a:solidFill>
              </a:rPr>
              <a:t>Psycho-Analytical </a:t>
            </a:r>
            <a:r>
              <a:rPr lang="en-US" sz="3200" b="1" dirty="0">
                <a:solidFill>
                  <a:srgbClr val="FF33CC"/>
                </a:solidFill>
              </a:rPr>
              <a:t>theory</a:t>
            </a:r>
          </a:p>
        </p:txBody>
      </p:sp>
      <p:sp>
        <p:nvSpPr>
          <p:cNvPr id="4" name="Date Placeholder 3"/>
          <p:cNvSpPr>
            <a:spLocks noGrp="1"/>
          </p:cNvSpPr>
          <p:nvPr>
            <p:ph type="dt" sz="quarter" idx="10"/>
          </p:nvPr>
        </p:nvSpPr>
        <p:spPr/>
        <p:txBody>
          <a:bodyPr/>
          <a:lstStyle/>
          <a:p>
            <a:pPr>
              <a:defRPr/>
            </a:pPr>
            <a:fld id="{91A858D5-92CF-4327-A8A5-184A4DFAC043}" type="datetime9">
              <a:rPr lang="en-IN"/>
              <a:pPr>
                <a:defRPr/>
              </a:pPr>
              <a:t>23-07-2018 21:52:36</a:t>
            </a:fld>
            <a:endParaRPr lang="en-US"/>
          </a:p>
        </p:txBody>
      </p:sp>
      <p:sp>
        <p:nvSpPr>
          <p:cNvPr id="5" name="Slide Number Placeholder 4"/>
          <p:cNvSpPr>
            <a:spLocks noGrp="1"/>
          </p:cNvSpPr>
          <p:nvPr>
            <p:ph type="sldNum" sz="quarter" idx="12"/>
          </p:nvPr>
        </p:nvSpPr>
        <p:spPr/>
        <p:txBody>
          <a:bodyPr/>
          <a:lstStyle/>
          <a:p>
            <a:pPr>
              <a:defRPr/>
            </a:pPr>
            <a:fld id="{9F37ED58-EF39-4CA9-9949-B97F495EF630}" type="slidenum">
              <a:rPr lang="en-US" smtClean="0"/>
              <a:pPr>
                <a:defRPr/>
              </a:pPr>
              <a:t>65</a:t>
            </a:fld>
            <a:endParaRPr lang="en-US"/>
          </a:p>
        </p:txBody>
      </p:sp>
      <p:sp>
        <p:nvSpPr>
          <p:cNvPr id="6" name="Footer Placeholder 5"/>
          <p:cNvSpPr>
            <a:spLocks noGrp="1"/>
          </p:cNvSpPr>
          <p:nvPr>
            <p:ph type="ftr" sz="quarter" idx="11"/>
          </p:nvPr>
        </p:nvSpPr>
        <p:spPr/>
        <p:txBody>
          <a:bodyPr/>
          <a:lstStyle/>
          <a:p>
            <a:pPr algn="ctr">
              <a:defRPr/>
            </a:pPr>
            <a:r>
              <a:rPr lang="en-US"/>
              <a:t>Psychology for Social Workers</a:t>
            </a:r>
          </a:p>
        </p:txBody>
      </p:sp>
      <p:sp>
        <p:nvSpPr>
          <p:cNvPr id="7174" name="Rectangle 3"/>
          <p:cNvSpPr>
            <a:spLocks noChangeArrowheads="1"/>
          </p:cNvSpPr>
          <p:nvPr/>
        </p:nvSpPr>
        <p:spPr bwMode="auto">
          <a:xfrm>
            <a:off x="914400" y="1676400"/>
            <a:ext cx="7391400" cy="4724400"/>
          </a:xfrm>
          <a:prstGeom prst="rect">
            <a:avLst/>
          </a:prstGeom>
          <a:noFill/>
          <a:ln w="9525">
            <a:noFill/>
            <a:miter lim="800000"/>
            <a:headEnd/>
            <a:tailEnd/>
          </a:ln>
        </p:spPr>
        <p:txBody>
          <a:bodyPr/>
          <a:lstStyle/>
          <a:p>
            <a:pPr marL="812800" indent="-812800">
              <a:spcBef>
                <a:spcPts val="1200"/>
              </a:spcBef>
              <a:buFont typeface="Arial" charset="0"/>
              <a:buChar char="•"/>
            </a:pPr>
            <a:r>
              <a:rPr lang="en-US" sz="2400" b="1">
                <a:solidFill>
                  <a:srgbClr val="0070C0"/>
                </a:solidFill>
              </a:rPr>
              <a:t>Personality structure: Id – Ego – Super Ego</a:t>
            </a:r>
          </a:p>
          <a:p>
            <a:pPr marL="812800" indent="-812800">
              <a:spcBef>
                <a:spcPts val="1200"/>
              </a:spcBef>
              <a:buFont typeface="Arial" charset="0"/>
              <a:buChar char="•"/>
            </a:pPr>
            <a:r>
              <a:rPr lang="en-US" sz="2400" b="1">
                <a:solidFill>
                  <a:srgbClr val="0070C0"/>
                </a:solidFill>
              </a:rPr>
              <a:t>In Freudian psychology, each child passes through five psychosexual stages. </a:t>
            </a:r>
          </a:p>
          <a:p>
            <a:pPr marL="812800" indent="-812800">
              <a:spcBef>
                <a:spcPts val="1200"/>
              </a:spcBef>
              <a:buFont typeface="Arial" charset="0"/>
              <a:buChar char="•"/>
            </a:pPr>
            <a:r>
              <a:rPr lang="en-US" sz="2400" b="1">
                <a:solidFill>
                  <a:srgbClr val="0070C0"/>
                </a:solidFill>
              </a:rPr>
              <a:t>During each stage, the id focuses on a distinct erogenous zone on the body. </a:t>
            </a:r>
          </a:p>
          <a:p>
            <a:pPr marL="812800" indent="-812800">
              <a:spcBef>
                <a:spcPts val="1200"/>
              </a:spcBef>
              <a:buFont typeface="Arial" charset="0"/>
              <a:buChar char="•"/>
            </a:pPr>
            <a:r>
              <a:rPr lang="en-US" sz="2400" b="1">
                <a:solidFill>
                  <a:srgbClr val="0070C0"/>
                </a:solidFill>
              </a:rPr>
              <a:t>According to Freud, suffering from trauma during any of the first three stages may result in fixation. </a:t>
            </a:r>
          </a:p>
          <a:p>
            <a:pPr marL="812800" indent="-812800">
              <a:spcBef>
                <a:spcPts val="1200"/>
              </a:spcBef>
              <a:buFont typeface="Arial" charset="0"/>
              <a:buChar char="•"/>
            </a:pPr>
            <a:r>
              <a:rPr lang="en-US" sz="2400" b="1">
                <a:solidFill>
                  <a:srgbClr val="0070C0"/>
                </a:solidFill>
              </a:rPr>
              <a:t>Freud related the resolutions of the stages with adult personalities and personality disorders.</a:t>
            </a:r>
          </a:p>
        </p:txBody>
      </p:sp>
    </p:spTree>
  </p:cSld>
  <p:clrMapOvr>
    <a:masterClrMapping/>
  </p:clrMapOvr>
  <p:transition spd="slow">
    <p:push/>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ChangeArrowheads="1"/>
          </p:cNvSpPr>
          <p:nvPr/>
        </p:nvSpPr>
        <p:spPr bwMode="auto">
          <a:xfrm>
            <a:off x="0" y="609600"/>
            <a:ext cx="9144000" cy="990600"/>
          </a:xfrm>
          <a:prstGeom prst="rect">
            <a:avLst/>
          </a:prstGeom>
          <a:noFill/>
          <a:ln w="9525">
            <a:noFill/>
            <a:miter lim="800000"/>
            <a:headEnd/>
            <a:tailEnd/>
          </a:ln>
        </p:spPr>
        <p:txBody>
          <a:bodyPr anchor="ctr"/>
          <a:lstStyle/>
          <a:p>
            <a:pPr algn="ctr"/>
            <a:r>
              <a:rPr lang="en-US" sz="3200" b="1" dirty="0" smtClean="0">
                <a:solidFill>
                  <a:srgbClr val="FF33CC"/>
                </a:solidFill>
              </a:rPr>
              <a:t>2.4.1.</a:t>
            </a:r>
            <a:r>
              <a:rPr lang="en-US" sz="3200" b="1" dirty="0">
                <a:solidFill>
                  <a:srgbClr val="FF33CC"/>
                </a:solidFill>
              </a:rPr>
              <a:t>	Freud’s </a:t>
            </a:r>
            <a:r>
              <a:rPr lang="en-US" sz="3200" b="1" dirty="0" smtClean="0">
                <a:solidFill>
                  <a:srgbClr val="FF33CC"/>
                </a:solidFill>
              </a:rPr>
              <a:t>Psycho-Analytical </a:t>
            </a:r>
            <a:r>
              <a:rPr lang="en-US" sz="3200" b="1" dirty="0">
                <a:solidFill>
                  <a:srgbClr val="FF33CC"/>
                </a:solidFill>
              </a:rPr>
              <a:t>theory</a:t>
            </a:r>
          </a:p>
        </p:txBody>
      </p:sp>
      <p:graphicFrame>
        <p:nvGraphicFramePr>
          <p:cNvPr id="9" name="Content Placeholder 8"/>
          <p:cNvGraphicFramePr>
            <a:graphicFrameLocks noGrp="1"/>
          </p:cNvGraphicFramePr>
          <p:nvPr>
            <p:ph idx="1"/>
          </p:nvPr>
        </p:nvGraphicFramePr>
        <p:xfrm>
          <a:off x="0" y="1600200"/>
          <a:ext cx="9144000" cy="4508602"/>
        </p:xfrm>
        <a:graphic>
          <a:graphicData uri="http://schemas.openxmlformats.org/drawingml/2006/table">
            <a:tbl>
              <a:tblPr firstRow="1" bandRow="1">
                <a:tableStyleId>{5C22544A-7EE6-4342-B048-85BDC9FD1C3A}</a:tableStyleId>
              </a:tblPr>
              <a:tblGrid>
                <a:gridCol w="1371600"/>
                <a:gridCol w="1828800"/>
                <a:gridCol w="2590800"/>
                <a:gridCol w="3352800"/>
              </a:tblGrid>
              <a:tr h="649346">
                <a:tc>
                  <a:txBody>
                    <a:bodyPr/>
                    <a:lstStyle/>
                    <a:p>
                      <a:pPr marL="0" marR="0" algn="ctr">
                        <a:lnSpc>
                          <a:spcPct val="115000"/>
                        </a:lnSpc>
                        <a:spcBef>
                          <a:spcPts val="600"/>
                        </a:spcBef>
                        <a:spcAft>
                          <a:spcPts val="0"/>
                        </a:spcAft>
                      </a:pPr>
                      <a:r>
                        <a:rPr lang="en-IN" sz="1800" dirty="0">
                          <a:latin typeface="Arial"/>
                          <a:ea typeface="Calibri"/>
                          <a:cs typeface="Times New Roman"/>
                        </a:rPr>
                        <a:t>Stage </a:t>
                      </a:r>
                      <a:endParaRPr lang="en-US" sz="1800" dirty="0">
                        <a:latin typeface="Calibri"/>
                        <a:ea typeface="Calibri"/>
                        <a:cs typeface="Times New Roman"/>
                      </a:endParaRPr>
                    </a:p>
                  </a:txBody>
                  <a:tcPr marL="68580" marR="68580" marT="0" marB="0" anchor="ctr"/>
                </a:tc>
                <a:tc>
                  <a:txBody>
                    <a:bodyPr/>
                    <a:lstStyle/>
                    <a:p>
                      <a:pPr marL="0" marR="0" algn="ctr">
                        <a:lnSpc>
                          <a:spcPct val="115000"/>
                        </a:lnSpc>
                        <a:spcBef>
                          <a:spcPts val="600"/>
                        </a:spcBef>
                        <a:spcAft>
                          <a:spcPts val="0"/>
                        </a:spcAft>
                      </a:pPr>
                      <a:r>
                        <a:rPr lang="en-IN" sz="1800">
                          <a:latin typeface="Arial"/>
                          <a:ea typeface="Calibri"/>
                          <a:cs typeface="Times New Roman"/>
                        </a:rPr>
                        <a:t>Age Range  </a:t>
                      </a:r>
                      <a:endParaRPr lang="en-US" sz="1800">
                        <a:latin typeface="Calibri"/>
                        <a:ea typeface="Calibri"/>
                        <a:cs typeface="Times New Roman"/>
                      </a:endParaRPr>
                    </a:p>
                  </a:txBody>
                  <a:tcPr marL="68580" marR="68580" marT="0" marB="0" anchor="ctr"/>
                </a:tc>
                <a:tc>
                  <a:txBody>
                    <a:bodyPr/>
                    <a:lstStyle/>
                    <a:p>
                      <a:pPr marL="0" marR="0" algn="ctr">
                        <a:lnSpc>
                          <a:spcPct val="115000"/>
                        </a:lnSpc>
                        <a:spcBef>
                          <a:spcPts val="600"/>
                        </a:spcBef>
                        <a:spcAft>
                          <a:spcPts val="0"/>
                        </a:spcAft>
                      </a:pPr>
                      <a:r>
                        <a:rPr lang="en-IN" sz="1800">
                          <a:latin typeface="Arial"/>
                          <a:ea typeface="Calibri"/>
                          <a:cs typeface="Times New Roman"/>
                        </a:rPr>
                        <a:t>Erogenous zone(s)  </a:t>
                      </a:r>
                      <a:endParaRPr lang="en-US" sz="1800">
                        <a:latin typeface="Calibri"/>
                        <a:ea typeface="Calibri"/>
                        <a:cs typeface="Times New Roman"/>
                      </a:endParaRPr>
                    </a:p>
                  </a:txBody>
                  <a:tcPr marL="68580" marR="68580" marT="0" marB="0" anchor="ctr"/>
                </a:tc>
                <a:tc>
                  <a:txBody>
                    <a:bodyPr/>
                    <a:lstStyle/>
                    <a:p>
                      <a:pPr marL="0" marR="0" algn="ctr">
                        <a:lnSpc>
                          <a:spcPct val="115000"/>
                        </a:lnSpc>
                        <a:spcBef>
                          <a:spcPts val="600"/>
                        </a:spcBef>
                        <a:spcAft>
                          <a:spcPts val="0"/>
                        </a:spcAft>
                      </a:pPr>
                      <a:r>
                        <a:rPr lang="en-IN" sz="1800">
                          <a:latin typeface="Arial"/>
                          <a:ea typeface="Calibri"/>
                          <a:cs typeface="Times New Roman"/>
                        </a:rPr>
                        <a:t>Consequences of Fixation</a:t>
                      </a:r>
                      <a:endParaRPr lang="en-US" sz="1800">
                        <a:latin typeface="Calibri"/>
                        <a:ea typeface="Calibri"/>
                        <a:cs typeface="Times New Roman"/>
                      </a:endParaRPr>
                    </a:p>
                  </a:txBody>
                  <a:tcPr marL="68580" marR="68580" marT="0" marB="0" anchor="ctr"/>
                </a:tc>
              </a:tr>
              <a:tr h="974019">
                <a:tc>
                  <a:txBody>
                    <a:bodyPr/>
                    <a:lstStyle/>
                    <a:p>
                      <a:pPr marL="0" marR="0" algn="ctr">
                        <a:lnSpc>
                          <a:spcPct val="115000"/>
                        </a:lnSpc>
                        <a:spcBef>
                          <a:spcPts val="600"/>
                        </a:spcBef>
                        <a:spcAft>
                          <a:spcPts val="0"/>
                        </a:spcAft>
                      </a:pPr>
                      <a:r>
                        <a:rPr lang="en-IN" sz="1800" b="1" dirty="0">
                          <a:solidFill>
                            <a:srgbClr val="7030A0"/>
                          </a:solidFill>
                          <a:latin typeface="Arial"/>
                          <a:ea typeface="Calibri"/>
                          <a:cs typeface="Times New Roman"/>
                        </a:rPr>
                        <a:t>Oral  </a:t>
                      </a:r>
                      <a:endParaRPr lang="en-US" sz="1800" b="1" dirty="0">
                        <a:solidFill>
                          <a:srgbClr val="7030A0"/>
                        </a:solidFill>
                        <a:latin typeface="Calibri"/>
                        <a:ea typeface="Calibri"/>
                        <a:cs typeface="Times New Roman"/>
                      </a:endParaRPr>
                    </a:p>
                  </a:txBody>
                  <a:tcPr marL="68580" marR="68580" marT="0" marB="0" anchor="ctr"/>
                </a:tc>
                <a:tc>
                  <a:txBody>
                    <a:bodyPr/>
                    <a:lstStyle/>
                    <a:p>
                      <a:pPr marL="0" marR="0" algn="ctr">
                        <a:lnSpc>
                          <a:spcPct val="115000"/>
                        </a:lnSpc>
                        <a:spcBef>
                          <a:spcPts val="600"/>
                        </a:spcBef>
                        <a:spcAft>
                          <a:spcPts val="0"/>
                        </a:spcAft>
                      </a:pPr>
                      <a:r>
                        <a:rPr lang="en-IN" sz="1800" b="1">
                          <a:latin typeface="Arial"/>
                          <a:ea typeface="Calibri"/>
                          <a:cs typeface="Times New Roman"/>
                        </a:rPr>
                        <a:t>0-18 months  </a:t>
                      </a:r>
                      <a:endParaRPr lang="en-US" sz="1800" b="1">
                        <a:latin typeface="Calibri"/>
                        <a:ea typeface="Calibri"/>
                        <a:cs typeface="Times New Roman"/>
                      </a:endParaRPr>
                    </a:p>
                  </a:txBody>
                  <a:tcPr marL="68580" marR="68580" marT="0" marB="0" anchor="ctr"/>
                </a:tc>
                <a:tc>
                  <a:txBody>
                    <a:bodyPr/>
                    <a:lstStyle/>
                    <a:p>
                      <a:pPr marL="0" marR="0" algn="ctr">
                        <a:lnSpc>
                          <a:spcPct val="115000"/>
                        </a:lnSpc>
                        <a:spcBef>
                          <a:spcPts val="600"/>
                        </a:spcBef>
                        <a:spcAft>
                          <a:spcPts val="0"/>
                        </a:spcAft>
                      </a:pPr>
                      <a:r>
                        <a:rPr lang="en-IN" sz="1800" b="1">
                          <a:latin typeface="Arial"/>
                          <a:ea typeface="Calibri"/>
                          <a:cs typeface="Times New Roman"/>
                        </a:rPr>
                        <a:t>Mouth  </a:t>
                      </a:r>
                      <a:endParaRPr lang="en-US" sz="1800" b="1">
                        <a:latin typeface="Calibri"/>
                        <a:ea typeface="Calibri"/>
                        <a:cs typeface="Times New Roman"/>
                      </a:endParaRPr>
                    </a:p>
                  </a:txBody>
                  <a:tcPr marL="68580" marR="68580" marT="0" marB="0" anchor="ctr"/>
                </a:tc>
                <a:tc>
                  <a:txBody>
                    <a:bodyPr/>
                    <a:lstStyle/>
                    <a:p>
                      <a:pPr marL="0" marR="0" algn="ctr">
                        <a:lnSpc>
                          <a:spcPct val="115000"/>
                        </a:lnSpc>
                        <a:spcBef>
                          <a:spcPts val="600"/>
                        </a:spcBef>
                        <a:spcAft>
                          <a:spcPts val="0"/>
                        </a:spcAft>
                      </a:pPr>
                      <a:r>
                        <a:rPr lang="en-IN" sz="1800" b="1">
                          <a:latin typeface="Arial"/>
                          <a:ea typeface="Calibri"/>
                          <a:cs typeface="Times New Roman"/>
                        </a:rPr>
                        <a:t>Passive dependence or excessive smoking / eating</a:t>
                      </a:r>
                      <a:endParaRPr lang="en-US" sz="1800" b="1">
                        <a:latin typeface="Calibri"/>
                        <a:ea typeface="Calibri"/>
                        <a:cs typeface="Times New Roman"/>
                      </a:endParaRPr>
                    </a:p>
                  </a:txBody>
                  <a:tcPr marL="68580" marR="68580" marT="0" marB="0" anchor="ctr"/>
                </a:tc>
              </a:tr>
              <a:tr h="649346">
                <a:tc>
                  <a:txBody>
                    <a:bodyPr/>
                    <a:lstStyle/>
                    <a:p>
                      <a:pPr marL="0" marR="0" algn="ctr">
                        <a:lnSpc>
                          <a:spcPct val="115000"/>
                        </a:lnSpc>
                        <a:spcBef>
                          <a:spcPts val="600"/>
                        </a:spcBef>
                        <a:spcAft>
                          <a:spcPts val="0"/>
                        </a:spcAft>
                      </a:pPr>
                      <a:r>
                        <a:rPr lang="en-IN" sz="1800" b="1" dirty="0">
                          <a:solidFill>
                            <a:srgbClr val="7030A0"/>
                          </a:solidFill>
                          <a:latin typeface="Arial"/>
                          <a:ea typeface="Calibri"/>
                          <a:cs typeface="Times New Roman"/>
                        </a:rPr>
                        <a:t>Anal  </a:t>
                      </a:r>
                      <a:endParaRPr lang="en-US" sz="1800" b="1" dirty="0">
                        <a:solidFill>
                          <a:srgbClr val="7030A0"/>
                        </a:solidFill>
                        <a:latin typeface="Calibri"/>
                        <a:ea typeface="Calibri"/>
                        <a:cs typeface="Times New Roman"/>
                      </a:endParaRPr>
                    </a:p>
                  </a:txBody>
                  <a:tcPr marL="68580" marR="68580" marT="0" marB="0" anchor="ctr"/>
                </a:tc>
                <a:tc>
                  <a:txBody>
                    <a:bodyPr/>
                    <a:lstStyle/>
                    <a:p>
                      <a:pPr marL="0" marR="0" algn="ctr">
                        <a:lnSpc>
                          <a:spcPct val="115000"/>
                        </a:lnSpc>
                        <a:spcBef>
                          <a:spcPts val="600"/>
                        </a:spcBef>
                        <a:spcAft>
                          <a:spcPts val="0"/>
                        </a:spcAft>
                      </a:pPr>
                      <a:r>
                        <a:rPr lang="en-IN" sz="1800" b="1">
                          <a:latin typeface="Arial"/>
                          <a:ea typeface="Calibri"/>
                          <a:cs typeface="Times New Roman"/>
                        </a:rPr>
                        <a:t>18-36 months  </a:t>
                      </a:r>
                      <a:endParaRPr lang="en-US" sz="1800" b="1">
                        <a:latin typeface="Calibri"/>
                        <a:ea typeface="Calibri"/>
                        <a:cs typeface="Times New Roman"/>
                      </a:endParaRPr>
                    </a:p>
                  </a:txBody>
                  <a:tcPr marL="68580" marR="68580" marT="0" marB="0" anchor="ctr"/>
                </a:tc>
                <a:tc>
                  <a:txBody>
                    <a:bodyPr/>
                    <a:lstStyle/>
                    <a:p>
                      <a:pPr marL="0" marR="0" algn="ctr">
                        <a:lnSpc>
                          <a:spcPct val="115000"/>
                        </a:lnSpc>
                        <a:spcBef>
                          <a:spcPts val="600"/>
                        </a:spcBef>
                        <a:spcAft>
                          <a:spcPts val="0"/>
                        </a:spcAft>
                      </a:pPr>
                      <a:r>
                        <a:rPr lang="en-IN" sz="1800" b="1">
                          <a:latin typeface="Arial"/>
                          <a:ea typeface="Calibri"/>
                          <a:cs typeface="Times New Roman"/>
                        </a:rPr>
                        <a:t>Bowel and bladder elimination  </a:t>
                      </a:r>
                      <a:endParaRPr lang="en-US" sz="1800" b="1">
                        <a:latin typeface="Calibri"/>
                        <a:ea typeface="Calibri"/>
                        <a:cs typeface="Times New Roman"/>
                      </a:endParaRPr>
                    </a:p>
                  </a:txBody>
                  <a:tcPr marL="68580" marR="68580" marT="0" marB="0" anchor="ctr"/>
                </a:tc>
                <a:tc>
                  <a:txBody>
                    <a:bodyPr/>
                    <a:lstStyle/>
                    <a:p>
                      <a:pPr marL="0" marR="0" algn="ctr">
                        <a:lnSpc>
                          <a:spcPct val="115000"/>
                        </a:lnSpc>
                        <a:spcBef>
                          <a:spcPts val="600"/>
                        </a:spcBef>
                        <a:spcAft>
                          <a:spcPts val="0"/>
                        </a:spcAft>
                      </a:pPr>
                      <a:r>
                        <a:rPr lang="en-IN" sz="1800" b="1">
                          <a:latin typeface="Arial"/>
                          <a:ea typeface="Calibri"/>
                          <a:cs typeface="Times New Roman"/>
                        </a:rPr>
                        <a:t>Lack of organization or excessive neatness</a:t>
                      </a:r>
                      <a:endParaRPr lang="en-US" sz="1800" b="1">
                        <a:latin typeface="Calibri"/>
                        <a:ea typeface="Calibri"/>
                        <a:cs typeface="Times New Roman"/>
                      </a:endParaRPr>
                    </a:p>
                  </a:txBody>
                  <a:tcPr marL="68580" marR="68580" marT="0" marB="0" anchor="ctr"/>
                </a:tc>
              </a:tr>
              <a:tr h="974019">
                <a:tc>
                  <a:txBody>
                    <a:bodyPr/>
                    <a:lstStyle/>
                    <a:p>
                      <a:pPr marL="0" marR="0" algn="ctr">
                        <a:lnSpc>
                          <a:spcPct val="115000"/>
                        </a:lnSpc>
                        <a:spcBef>
                          <a:spcPts val="600"/>
                        </a:spcBef>
                        <a:spcAft>
                          <a:spcPts val="0"/>
                        </a:spcAft>
                      </a:pPr>
                      <a:r>
                        <a:rPr lang="en-IN" sz="1800" b="1" dirty="0">
                          <a:solidFill>
                            <a:srgbClr val="7030A0"/>
                          </a:solidFill>
                          <a:latin typeface="Arial"/>
                          <a:ea typeface="Calibri"/>
                          <a:cs typeface="Times New Roman"/>
                        </a:rPr>
                        <a:t>Phallic  </a:t>
                      </a:r>
                      <a:endParaRPr lang="en-US" sz="1800" b="1" dirty="0">
                        <a:solidFill>
                          <a:srgbClr val="7030A0"/>
                        </a:solidFill>
                        <a:latin typeface="Calibri"/>
                        <a:ea typeface="Calibri"/>
                        <a:cs typeface="Times New Roman"/>
                      </a:endParaRPr>
                    </a:p>
                  </a:txBody>
                  <a:tcPr marL="68580" marR="68580" marT="0" marB="0" anchor="ctr"/>
                </a:tc>
                <a:tc>
                  <a:txBody>
                    <a:bodyPr/>
                    <a:lstStyle/>
                    <a:p>
                      <a:pPr marL="0" marR="0" algn="ctr">
                        <a:lnSpc>
                          <a:spcPct val="115000"/>
                        </a:lnSpc>
                        <a:spcBef>
                          <a:spcPts val="600"/>
                        </a:spcBef>
                        <a:spcAft>
                          <a:spcPts val="0"/>
                        </a:spcAft>
                      </a:pPr>
                      <a:r>
                        <a:rPr lang="en-IN" sz="1800" b="1">
                          <a:latin typeface="Arial"/>
                          <a:ea typeface="Calibri"/>
                          <a:cs typeface="Times New Roman"/>
                        </a:rPr>
                        <a:t>3-6 years  </a:t>
                      </a:r>
                      <a:endParaRPr lang="en-US" sz="1800" b="1">
                        <a:latin typeface="Calibri"/>
                        <a:ea typeface="Calibri"/>
                        <a:cs typeface="Times New Roman"/>
                      </a:endParaRPr>
                    </a:p>
                  </a:txBody>
                  <a:tcPr marL="68580" marR="68580" marT="0" marB="0" anchor="ctr"/>
                </a:tc>
                <a:tc>
                  <a:txBody>
                    <a:bodyPr/>
                    <a:lstStyle/>
                    <a:p>
                      <a:pPr marL="0" marR="0" algn="ctr">
                        <a:lnSpc>
                          <a:spcPct val="115000"/>
                        </a:lnSpc>
                        <a:spcBef>
                          <a:spcPts val="600"/>
                        </a:spcBef>
                        <a:spcAft>
                          <a:spcPts val="0"/>
                        </a:spcAft>
                      </a:pPr>
                      <a:r>
                        <a:rPr lang="en-IN" sz="1800" b="1" dirty="0">
                          <a:latin typeface="Arial"/>
                          <a:ea typeface="Calibri"/>
                          <a:cs typeface="Times New Roman"/>
                        </a:rPr>
                        <a:t>Genitals  </a:t>
                      </a:r>
                      <a:endParaRPr lang="en-US" sz="1800" b="1" dirty="0">
                        <a:latin typeface="Calibri"/>
                        <a:ea typeface="Calibri"/>
                        <a:cs typeface="Times New Roman"/>
                      </a:endParaRPr>
                    </a:p>
                  </a:txBody>
                  <a:tcPr marL="68580" marR="68580" marT="0" marB="0" anchor="ctr"/>
                </a:tc>
                <a:tc>
                  <a:txBody>
                    <a:bodyPr/>
                    <a:lstStyle/>
                    <a:p>
                      <a:pPr marL="0" marR="0" algn="ctr">
                        <a:lnSpc>
                          <a:spcPct val="115000"/>
                        </a:lnSpc>
                        <a:spcBef>
                          <a:spcPts val="600"/>
                        </a:spcBef>
                        <a:spcAft>
                          <a:spcPts val="0"/>
                        </a:spcAft>
                      </a:pPr>
                      <a:r>
                        <a:rPr lang="en-IN" sz="1800" b="1">
                          <a:latin typeface="Arial"/>
                          <a:ea typeface="Calibri"/>
                          <a:cs typeface="Times New Roman"/>
                        </a:rPr>
                        <a:t>Oedipus complex (in boys only according to Freud)</a:t>
                      </a:r>
                      <a:endParaRPr lang="en-US" sz="1800" b="1">
                        <a:latin typeface="Calibri"/>
                        <a:ea typeface="Calibri"/>
                        <a:cs typeface="Times New Roman"/>
                      </a:endParaRPr>
                    </a:p>
                  </a:txBody>
                  <a:tcPr marL="68580" marR="68580" marT="0" marB="0" anchor="ctr"/>
                </a:tc>
              </a:tr>
              <a:tr h="624535">
                <a:tc>
                  <a:txBody>
                    <a:bodyPr/>
                    <a:lstStyle/>
                    <a:p>
                      <a:pPr marL="0" marR="0" algn="ctr">
                        <a:lnSpc>
                          <a:spcPct val="115000"/>
                        </a:lnSpc>
                        <a:spcBef>
                          <a:spcPts val="600"/>
                        </a:spcBef>
                        <a:spcAft>
                          <a:spcPts val="0"/>
                        </a:spcAft>
                      </a:pPr>
                      <a:r>
                        <a:rPr lang="en-IN" sz="1800" b="1" dirty="0">
                          <a:solidFill>
                            <a:srgbClr val="7030A0"/>
                          </a:solidFill>
                          <a:latin typeface="Arial"/>
                          <a:ea typeface="Calibri"/>
                          <a:cs typeface="Times New Roman"/>
                        </a:rPr>
                        <a:t>Latency  </a:t>
                      </a:r>
                      <a:endParaRPr lang="en-US" sz="1800" b="1" dirty="0">
                        <a:solidFill>
                          <a:srgbClr val="7030A0"/>
                        </a:solidFill>
                        <a:latin typeface="Calibri"/>
                        <a:ea typeface="Calibri"/>
                        <a:cs typeface="Times New Roman"/>
                      </a:endParaRPr>
                    </a:p>
                  </a:txBody>
                  <a:tcPr marL="68580" marR="68580" marT="0" marB="0" anchor="ctr"/>
                </a:tc>
                <a:tc>
                  <a:txBody>
                    <a:bodyPr/>
                    <a:lstStyle/>
                    <a:p>
                      <a:pPr marL="0" marR="0" algn="ctr">
                        <a:lnSpc>
                          <a:spcPct val="115000"/>
                        </a:lnSpc>
                        <a:spcBef>
                          <a:spcPts val="600"/>
                        </a:spcBef>
                        <a:spcAft>
                          <a:spcPts val="0"/>
                        </a:spcAft>
                      </a:pPr>
                      <a:r>
                        <a:rPr lang="en-IN" sz="1800" b="1">
                          <a:latin typeface="Arial"/>
                          <a:ea typeface="Calibri"/>
                          <a:cs typeface="Times New Roman"/>
                        </a:rPr>
                        <a:t>6 years-puberty  </a:t>
                      </a:r>
                      <a:endParaRPr lang="en-US" sz="1800" b="1">
                        <a:latin typeface="Calibri"/>
                        <a:ea typeface="Calibri"/>
                        <a:cs typeface="Times New Roman"/>
                      </a:endParaRPr>
                    </a:p>
                  </a:txBody>
                  <a:tcPr marL="68580" marR="68580" marT="0" marB="0" anchor="ctr"/>
                </a:tc>
                <a:tc>
                  <a:txBody>
                    <a:bodyPr/>
                    <a:lstStyle/>
                    <a:p>
                      <a:pPr marL="0" marR="0" algn="ctr">
                        <a:lnSpc>
                          <a:spcPct val="115000"/>
                        </a:lnSpc>
                        <a:spcBef>
                          <a:spcPts val="600"/>
                        </a:spcBef>
                        <a:spcAft>
                          <a:spcPts val="0"/>
                        </a:spcAft>
                      </a:pPr>
                      <a:r>
                        <a:rPr lang="en-IN" sz="1800" b="1">
                          <a:latin typeface="Arial"/>
                          <a:ea typeface="Calibri"/>
                          <a:cs typeface="Times New Roman"/>
                        </a:rPr>
                        <a:t>Dormant sexual feelings  </a:t>
                      </a:r>
                      <a:endParaRPr lang="en-US" sz="1800" b="1">
                        <a:latin typeface="Calibri"/>
                        <a:ea typeface="Calibri"/>
                        <a:cs typeface="Times New Roman"/>
                      </a:endParaRPr>
                    </a:p>
                  </a:txBody>
                  <a:tcPr marL="68580" marR="68580" marT="0" marB="0" anchor="ctr"/>
                </a:tc>
                <a:tc>
                  <a:txBody>
                    <a:bodyPr/>
                    <a:lstStyle/>
                    <a:p>
                      <a:pPr marL="0" marR="0" algn="ctr">
                        <a:lnSpc>
                          <a:spcPct val="115000"/>
                        </a:lnSpc>
                        <a:spcBef>
                          <a:spcPts val="600"/>
                        </a:spcBef>
                        <a:spcAft>
                          <a:spcPts val="0"/>
                        </a:spcAft>
                      </a:pPr>
                      <a:r>
                        <a:rPr lang="en-IN" sz="1800" b="1" dirty="0" smtClean="0">
                          <a:latin typeface="Arial"/>
                          <a:ea typeface="Calibri"/>
                          <a:cs typeface="Times New Roman"/>
                        </a:rPr>
                        <a:t>No fixation</a:t>
                      </a:r>
                      <a:endParaRPr lang="en-IN" sz="1800" b="1" dirty="0">
                        <a:latin typeface="Arial"/>
                        <a:ea typeface="Calibri"/>
                        <a:cs typeface="Times New Roman"/>
                      </a:endParaRPr>
                    </a:p>
                  </a:txBody>
                  <a:tcPr marL="68580" marR="68580" marT="0" marB="0" anchor="ctr"/>
                </a:tc>
              </a:tr>
              <a:tr h="624535">
                <a:tc>
                  <a:txBody>
                    <a:bodyPr/>
                    <a:lstStyle/>
                    <a:p>
                      <a:pPr marL="0" marR="0" algn="ctr">
                        <a:lnSpc>
                          <a:spcPct val="115000"/>
                        </a:lnSpc>
                        <a:spcBef>
                          <a:spcPts val="600"/>
                        </a:spcBef>
                        <a:spcAft>
                          <a:spcPts val="0"/>
                        </a:spcAft>
                      </a:pPr>
                      <a:r>
                        <a:rPr lang="en-IN" sz="1800" b="1" dirty="0">
                          <a:solidFill>
                            <a:srgbClr val="7030A0"/>
                          </a:solidFill>
                          <a:latin typeface="Arial"/>
                          <a:ea typeface="Calibri"/>
                          <a:cs typeface="Times New Roman"/>
                        </a:rPr>
                        <a:t>Genital  </a:t>
                      </a:r>
                      <a:endParaRPr lang="en-US" sz="1800" b="1" dirty="0">
                        <a:solidFill>
                          <a:srgbClr val="7030A0"/>
                        </a:solidFill>
                        <a:latin typeface="Calibri"/>
                        <a:ea typeface="Calibri"/>
                        <a:cs typeface="Times New Roman"/>
                      </a:endParaRPr>
                    </a:p>
                  </a:txBody>
                  <a:tcPr marL="68580" marR="68580" marT="0" marB="0" anchor="ctr"/>
                </a:tc>
                <a:tc>
                  <a:txBody>
                    <a:bodyPr/>
                    <a:lstStyle/>
                    <a:p>
                      <a:pPr marL="0" marR="0" algn="ctr">
                        <a:lnSpc>
                          <a:spcPct val="115000"/>
                        </a:lnSpc>
                        <a:spcBef>
                          <a:spcPts val="600"/>
                        </a:spcBef>
                        <a:spcAft>
                          <a:spcPts val="0"/>
                        </a:spcAft>
                      </a:pPr>
                      <a:r>
                        <a:rPr lang="en-IN" sz="1800" b="1" dirty="0">
                          <a:latin typeface="Arial"/>
                          <a:ea typeface="Calibri"/>
                          <a:cs typeface="Times New Roman"/>
                        </a:rPr>
                        <a:t>Puberty and beyond  </a:t>
                      </a:r>
                      <a:endParaRPr lang="en-US" sz="1800" b="1" dirty="0">
                        <a:latin typeface="Calibri"/>
                        <a:ea typeface="Calibri"/>
                        <a:cs typeface="Times New Roman"/>
                      </a:endParaRPr>
                    </a:p>
                  </a:txBody>
                  <a:tcPr marL="68580" marR="68580" marT="0" marB="0" anchor="ctr"/>
                </a:tc>
                <a:tc>
                  <a:txBody>
                    <a:bodyPr/>
                    <a:lstStyle/>
                    <a:p>
                      <a:pPr marL="0" marR="0" algn="ctr">
                        <a:lnSpc>
                          <a:spcPct val="115000"/>
                        </a:lnSpc>
                        <a:spcBef>
                          <a:spcPts val="600"/>
                        </a:spcBef>
                        <a:spcAft>
                          <a:spcPts val="0"/>
                        </a:spcAft>
                      </a:pPr>
                      <a:r>
                        <a:rPr lang="en-IN" sz="1800" b="1" dirty="0">
                          <a:latin typeface="Arial"/>
                          <a:ea typeface="Calibri"/>
                          <a:cs typeface="Times New Roman"/>
                        </a:rPr>
                        <a:t>Sexual interests mature  </a:t>
                      </a:r>
                      <a:endParaRPr lang="en-US" sz="1800" b="1" dirty="0">
                        <a:latin typeface="Calibri"/>
                        <a:ea typeface="Calibri"/>
                        <a:cs typeface="Times New Roman"/>
                      </a:endParaRPr>
                    </a:p>
                  </a:txBody>
                  <a:tcPr marL="68580" marR="68580" marT="0" marB="0" anchor="ctr"/>
                </a:tc>
                <a:tc>
                  <a:txBody>
                    <a:bodyPr/>
                    <a:lstStyle/>
                    <a:p>
                      <a:pPr marL="0" marR="0" algn="ctr">
                        <a:lnSpc>
                          <a:spcPct val="115000"/>
                        </a:lnSpc>
                        <a:spcBef>
                          <a:spcPts val="600"/>
                        </a:spcBef>
                        <a:spcAft>
                          <a:spcPts val="0"/>
                        </a:spcAft>
                      </a:pPr>
                      <a:r>
                        <a:rPr lang="en-IN" sz="1800" b="1" dirty="0" smtClean="0">
                          <a:latin typeface="Arial"/>
                          <a:ea typeface="Calibri"/>
                          <a:cs typeface="Times New Roman"/>
                        </a:rPr>
                        <a:t>No fixation</a:t>
                      </a:r>
                      <a:endParaRPr lang="en-IN" sz="1800" b="1" dirty="0">
                        <a:latin typeface="Arial"/>
                        <a:ea typeface="Calibri"/>
                        <a:cs typeface="Times New Roman"/>
                      </a:endParaRPr>
                    </a:p>
                  </a:txBody>
                  <a:tcPr marL="68580" marR="68580" marT="0" marB="0" anchor="ctr"/>
                </a:tc>
              </a:tr>
            </a:tbl>
          </a:graphicData>
        </a:graphic>
      </p:graphicFrame>
      <p:sp>
        <p:nvSpPr>
          <p:cNvPr id="4" name="Date Placeholder 3"/>
          <p:cNvSpPr>
            <a:spLocks noGrp="1"/>
          </p:cNvSpPr>
          <p:nvPr>
            <p:ph type="dt" sz="quarter" idx="10"/>
          </p:nvPr>
        </p:nvSpPr>
        <p:spPr/>
        <p:txBody>
          <a:bodyPr/>
          <a:lstStyle/>
          <a:p>
            <a:pPr>
              <a:defRPr/>
            </a:pPr>
            <a:fld id="{980AE6DC-109E-4106-860C-522B82381BDC}" type="datetime9">
              <a:rPr lang="en-IN"/>
              <a:pPr>
                <a:defRPr/>
              </a:pPr>
              <a:t>23-07-2018 21:52:36</a:t>
            </a:fld>
            <a:endParaRPr lang="en-US"/>
          </a:p>
        </p:txBody>
      </p:sp>
      <p:sp>
        <p:nvSpPr>
          <p:cNvPr id="6" name="Footer Placeholder 5"/>
          <p:cNvSpPr>
            <a:spLocks noGrp="1"/>
          </p:cNvSpPr>
          <p:nvPr>
            <p:ph type="ftr" sz="quarter" idx="11"/>
          </p:nvPr>
        </p:nvSpPr>
        <p:spPr/>
        <p:txBody>
          <a:bodyPr/>
          <a:lstStyle/>
          <a:p>
            <a:pPr algn="ctr">
              <a:defRPr/>
            </a:pPr>
            <a:r>
              <a:rPr lang="en-US"/>
              <a:t>Psychology for Social Workers</a:t>
            </a:r>
          </a:p>
        </p:txBody>
      </p:sp>
      <p:sp>
        <p:nvSpPr>
          <p:cNvPr id="5" name="Slide Number Placeholder 4"/>
          <p:cNvSpPr>
            <a:spLocks noGrp="1"/>
          </p:cNvSpPr>
          <p:nvPr>
            <p:ph type="sldNum" sz="quarter" idx="12"/>
          </p:nvPr>
        </p:nvSpPr>
        <p:spPr/>
        <p:txBody>
          <a:bodyPr/>
          <a:lstStyle/>
          <a:p>
            <a:pPr>
              <a:defRPr/>
            </a:pPr>
            <a:fld id="{A701FDBA-E935-4779-958D-3CBF7BAD2032}" type="slidenum">
              <a:rPr lang="en-US" smtClean="0"/>
              <a:pPr>
                <a:defRPr/>
              </a:pPr>
              <a:t>66</a:t>
            </a:fld>
            <a:endParaRPr lang="en-US"/>
          </a:p>
        </p:txBody>
      </p:sp>
    </p:spTree>
  </p:cSld>
  <p:clrMapOvr>
    <a:masterClrMapping/>
  </p:clrMapOvr>
  <p:transition spd="slow">
    <p:push/>
  </p:transition>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ChangeArrowheads="1"/>
          </p:cNvSpPr>
          <p:nvPr/>
        </p:nvSpPr>
        <p:spPr bwMode="auto">
          <a:xfrm>
            <a:off x="0" y="609600"/>
            <a:ext cx="9144000" cy="990600"/>
          </a:xfrm>
          <a:prstGeom prst="rect">
            <a:avLst/>
          </a:prstGeom>
          <a:noFill/>
          <a:ln w="9525">
            <a:noFill/>
            <a:miter lim="800000"/>
            <a:headEnd/>
            <a:tailEnd/>
          </a:ln>
        </p:spPr>
        <p:txBody>
          <a:bodyPr anchor="ctr"/>
          <a:lstStyle/>
          <a:p>
            <a:pPr algn="ctr"/>
            <a:r>
              <a:rPr lang="en-US" sz="3200" b="1" dirty="0" smtClean="0">
                <a:solidFill>
                  <a:srgbClr val="FF33CC"/>
                </a:solidFill>
              </a:rPr>
              <a:t>2.4.2.</a:t>
            </a:r>
            <a:r>
              <a:rPr lang="en-US" sz="3200" b="1" dirty="0">
                <a:solidFill>
                  <a:srgbClr val="FF33CC"/>
                </a:solidFill>
              </a:rPr>
              <a:t>	Erickson’s psycho-social theory</a:t>
            </a:r>
          </a:p>
        </p:txBody>
      </p:sp>
      <p:sp>
        <p:nvSpPr>
          <p:cNvPr id="4" name="Date Placeholder 3"/>
          <p:cNvSpPr>
            <a:spLocks noGrp="1"/>
          </p:cNvSpPr>
          <p:nvPr>
            <p:ph type="dt" sz="quarter" idx="10"/>
          </p:nvPr>
        </p:nvSpPr>
        <p:spPr/>
        <p:txBody>
          <a:bodyPr/>
          <a:lstStyle/>
          <a:p>
            <a:pPr>
              <a:defRPr/>
            </a:pPr>
            <a:fld id="{10DB1A0E-A61F-4156-B383-F7637B2E342A}" type="datetime9">
              <a:rPr lang="en-IN"/>
              <a:pPr>
                <a:defRPr/>
              </a:pPr>
              <a:t>23-07-2018 21:52:36</a:t>
            </a:fld>
            <a:endParaRPr lang="en-US"/>
          </a:p>
        </p:txBody>
      </p:sp>
      <p:sp>
        <p:nvSpPr>
          <p:cNvPr id="5" name="Slide Number Placeholder 4"/>
          <p:cNvSpPr>
            <a:spLocks noGrp="1"/>
          </p:cNvSpPr>
          <p:nvPr>
            <p:ph type="sldNum" sz="quarter" idx="12"/>
          </p:nvPr>
        </p:nvSpPr>
        <p:spPr/>
        <p:txBody>
          <a:bodyPr/>
          <a:lstStyle/>
          <a:p>
            <a:pPr>
              <a:defRPr/>
            </a:pPr>
            <a:fld id="{D477E47A-8398-4702-A748-41066889DBC3}" type="slidenum">
              <a:rPr lang="en-US" smtClean="0"/>
              <a:pPr>
                <a:defRPr/>
              </a:pPr>
              <a:t>67</a:t>
            </a:fld>
            <a:endParaRPr lang="en-US"/>
          </a:p>
        </p:txBody>
      </p:sp>
      <p:sp>
        <p:nvSpPr>
          <p:cNvPr id="6" name="Footer Placeholder 5"/>
          <p:cNvSpPr>
            <a:spLocks noGrp="1"/>
          </p:cNvSpPr>
          <p:nvPr>
            <p:ph type="ftr" sz="quarter" idx="11"/>
          </p:nvPr>
        </p:nvSpPr>
        <p:spPr/>
        <p:txBody>
          <a:bodyPr/>
          <a:lstStyle/>
          <a:p>
            <a:pPr algn="ctr">
              <a:defRPr/>
            </a:pPr>
            <a:r>
              <a:rPr lang="en-US"/>
              <a:t>Psychology for Social Workers</a:t>
            </a:r>
          </a:p>
        </p:txBody>
      </p:sp>
      <p:sp>
        <p:nvSpPr>
          <p:cNvPr id="9222" name="Rectangle 3"/>
          <p:cNvSpPr>
            <a:spLocks noChangeArrowheads="1"/>
          </p:cNvSpPr>
          <p:nvPr/>
        </p:nvSpPr>
        <p:spPr bwMode="auto">
          <a:xfrm>
            <a:off x="914400" y="1676400"/>
            <a:ext cx="7391400" cy="4724400"/>
          </a:xfrm>
          <a:prstGeom prst="rect">
            <a:avLst/>
          </a:prstGeom>
          <a:noFill/>
          <a:ln w="9525">
            <a:noFill/>
            <a:miter lim="800000"/>
            <a:headEnd/>
            <a:tailEnd/>
          </a:ln>
        </p:spPr>
        <p:txBody>
          <a:bodyPr/>
          <a:lstStyle/>
          <a:p>
            <a:pPr marL="812800" indent="-812800">
              <a:spcBef>
                <a:spcPts val="1200"/>
              </a:spcBef>
              <a:buFont typeface="Arial" charset="0"/>
              <a:buChar char="•"/>
            </a:pPr>
            <a:r>
              <a:rPr lang="en-US" sz="2400" b="1">
                <a:solidFill>
                  <a:srgbClr val="0070C0"/>
                </a:solidFill>
              </a:rPr>
              <a:t>Erik Erikson describes eight developmental stages through which a healthily developing human should pass from infancy to late adulthood. </a:t>
            </a:r>
          </a:p>
          <a:p>
            <a:pPr marL="812800" indent="-812800">
              <a:spcBef>
                <a:spcPts val="1200"/>
              </a:spcBef>
              <a:buFont typeface="Arial" charset="0"/>
              <a:buChar char="•"/>
            </a:pPr>
            <a:r>
              <a:rPr lang="en-US" sz="2400" b="1">
                <a:solidFill>
                  <a:srgbClr val="0070C0"/>
                </a:solidFill>
              </a:rPr>
              <a:t>In each stage the person confronts, and hopefully masters, new challenges. </a:t>
            </a:r>
          </a:p>
          <a:p>
            <a:pPr marL="812800" indent="-812800">
              <a:spcBef>
                <a:spcPts val="1200"/>
              </a:spcBef>
              <a:buFont typeface="Arial" charset="0"/>
              <a:buChar char="•"/>
            </a:pPr>
            <a:r>
              <a:rPr lang="en-US" sz="2400" b="1">
                <a:solidFill>
                  <a:srgbClr val="0070C0"/>
                </a:solidFill>
              </a:rPr>
              <a:t>Each stage builds on the successful completion of earlier stages. </a:t>
            </a:r>
          </a:p>
          <a:p>
            <a:pPr marL="812800" indent="-812800">
              <a:spcBef>
                <a:spcPts val="1200"/>
              </a:spcBef>
              <a:buFont typeface="Arial" charset="0"/>
              <a:buChar char="•"/>
            </a:pPr>
            <a:r>
              <a:rPr lang="en-US" sz="2400" b="1">
                <a:solidFill>
                  <a:srgbClr val="0070C0"/>
                </a:solidFill>
              </a:rPr>
              <a:t>The challenges of stages not successfully completed may be expected to reappear as problems in the future.</a:t>
            </a:r>
          </a:p>
        </p:txBody>
      </p:sp>
    </p:spTree>
  </p:cSld>
  <p:clrMapOvr>
    <a:masterClrMapping/>
  </p:clrMapOvr>
  <p:transition spd="slow">
    <p:push/>
  </p:transition>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ChangeArrowheads="1"/>
          </p:cNvSpPr>
          <p:nvPr/>
        </p:nvSpPr>
        <p:spPr bwMode="auto">
          <a:xfrm>
            <a:off x="0" y="609600"/>
            <a:ext cx="9144000" cy="990600"/>
          </a:xfrm>
          <a:prstGeom prst="rect">
            <a:avLst/>
          </a:prstGeom>
          <a:noFill/>
          <a:ln w="9525">
            <a:noFill/>
            <a:miter lim="800000"/>
            <a:headEnd/>
            <a:tailEnd/>
          </a:ln>
        </p:spPr>
        <p:txBody>
          <a:bodyPr anchor="ctr"/>
          <a:lstStyle/>
          <a:p>
            <a:pPr algn="ctr"/>
            <a:r>
              <a:rPr lang="en-US" sz="3200" b="1" dirty="0" smtClean="0">
                <a:solidFill>
                  <a:srgbClr val="FF33CC"/>
                </a:solidFill>
              </a:rPr>
              <a:t>2.4.2.	Erickson’s psycho-social theory</a:t>
            </a:r>
            <a:endParaRPr lang="en-US" sz="3200" b="1" dirty="0">
              <a:solidFill>
                <a:srgbClr val="FF33CC"/>
              </a:solidFill>
            </a:endParaRPr>
          </a:p>
        </p:txBody>
      </p:sp>
      <p:graphicFrame>
        <p:nvGraphicFramePr>
          <p:cNvPr id="9" name="Content Placeholder 8"/>
          <p:cNvGraphicFramePr>
            <a:graphicFrameLocks noGrp="1"/>
          </p:cNvGraphicFramePr>
          <p:nvPr>
            <p:ph idx="1"/>
          </p:nvPr>
        </p:nvGraphicFramePr>
        <p:xfrm>
          <a:off x="0" y="1524000"/>
          <a:ext cx="9143999" cy="4775200"/>
        </p:xfrm>
        <a:graphic>
          <a:graphicData uri="http://schemas.openxmlformats.org/drawingml/2006/table">
            <a:tbl>
              <a:tblPr firstRow="1" bandRow="1">
                <a:tableStyleId>{5C22544A-7EE6-4342-B048-85BDC9FD1C3A}</a:tableStyleId>
              </a:tblPr>
              <a:tblGrid>
                <a:gridCol w="533400"/>
                <a:gridCol w="914400"/>
                <a:gridCol w="1447800"/>
                <a:gridCol w="1219200"/>
                <a:gridCol w="1447800"/>
                <a:gridCol w="1676400"/>
                <a:gridCol w="1904999"/>
              </a:tblGrid>
              <a:tr h="1193800">
                <a:tc>
                  <a:txBody>
                    <a:bodyPr/>
                    <a:lstStyle/>
                    <a:p>
                      <a:pPr marL="0" marR="0" algn="ctr">
                        <a:lnSpc>
                          <a:spcPct val="115000"/>
                        </a:lnSpc>
                        <a:spcBef>
                          <a:spcPts val="600"/>
                        </a:spcBef>
                        <a:spcAft>
                          <a:spcPts val="0"/>
                        </a:spcAft>
                      </a:pPr>
                      <a:r>
                        <a:rPr lang="en-IN" sz="1600" dirty="0">
                          <a:latin typeface="Arial"/>
                          <a:ea typeface="Calibri"/>
                          <a:cs typeface="Times New Roman"/>
                        </a:rPr>
                        <a:t>Age</a:t>
                      </a:r>
                      <a:endParaRPr lang="en-US" sz="1600" dirty="0">
                        <a:latin typeface="Calibri"/>
                        <a:ea typeface="Calibri"/>
                        <a:cs typeface="Times New Roman"/>
                      </a:endParaRPr>
                    </a:p>
                  </a:txBody>
                  <a:tcPr marL="68580" marR="68580" marT="0" marB="0" anchor="ctr"/>
                </a:tc>
                <a:tc>
                  <a:txBody>
                    <a:bodyPr/>
                    <a:lstStyle/>
                    <a:p>
                      <a:pPr marL="0" marR="0" algn="ctr">
                        <a:lnSpc>
                          <a:spcPct val="115000"/>
                        </a:lnSpc>
                        <a:spcBef>
                          <a:spcPts val="600"/>
                        </a:spcBef>
                        <a:spcAft>
                          <a:spcPts val="0"/>
                        </a:spcAft>
                      </a:pPr>
                      <a:r>
                        <a:rPr lang="en-IN" sz="1600" dirty="0">
                          <a:latin typeface="Arial"/>
                          <a:ea typeface="Calibri"/>
                          <a:cs typeface="Times New Roman"/>
                        </a:rPr>
                        <a:t>Age group</a:t>
                      </a:r>
                      <a:endParaRPr lang="en-US" sz="1600" dirty="0">
                        <a:latin typeface="Calibri"/>
                        <a:ea typeface="Calibri"/>
                        <a:cs typeface="Times New Roman"/>
                      </a:endParaRPr>
                    </a:p>
                  </a:txBody>
                  <a:tcPr marL="68580" marR="68580" marT="0" marB="0" anchor="ctr"/>
                </a:tc>
                <a:tc>
                  <a:txBody>
                    <a:bodyPr/>
                    <a:lstStyle/>
                    <a:p>
                      <a:pPr marL="0" marR="0" algn="ctr">
                        <a:lnSpc>
                          <a:spcPct val="115000"/>
                        </a:lnSpc>
                        <a:spcBef>
                          <a:spcPts val="600"/>
                        </a:spcBef>
                        <a:spcAft>
                          <a:spcPts val="0"/>
                        </a:spcAft>
                      </a:pPr>
                      <a:r>
                        <a:rPr lang="en-IN" sz="2000" dirty="0" smtClean="0">
                          <a:latin typeface="Arial"/>
                          <a:ea typeface="Calibri"/>
                          <a:cs typeface="Times New Roman"/>
                        </a:rPr>
                        <a:t>Psycho-social </a:t>
                      </a:r>
                      <a:r>
                        <a:rPr lang="en-IN" sz="2000" dirty="0">
                          <a:latin typeface="Arial"/>
                          <a:ea typeface="Calibri"/>
                          <a:cs typeface="Times New Roman"/>
                        </a:rPr>
                        <a:t>crisis</a:t>
                      </a:r>
                      <a:endParaRPr lang="en-US" sz="2000" dirty="0">
                        <a:latin typeface="Calibri"/>
                        <a:ea typeface="Calibri"/>
                        <a:cs typeface="Times New Roman"/>
                      </a:endParaRPr>
                    </a:p>
                  </a:txBody>
                  <a:tcPr marL="68580" marR="68580" marT="0" marB="0" anchor="ctr"/>
                </a:tc>
                <a:tc>
                  <a:txBody>
                    <a:bodyPr/>
                    <a:lstStyle/>
                    <a:p>
                      <a:pPr marL="0" marR="0" algn="ctr">
                        <a:lnSpc>
                          <a:spcPct val="115000"/>
                        </a:lnSpc>
                        <a:spcBef>
                          <a:spcPts val="600"/>
                        </a:spcBef>
                        <a:spcAft>
                          <a:spcPts val="0"/>
                        </a:spcAft>
                      </a:pPr>
                      <a:r>
                        <a:rPr lang="en-IN" sz="1600" dirty="0">
                          <a:latin typeface="Arial"/>
                          <a:ea typeface="Calibri"/>
                          <a:cs typeface="Times New Roman"/>
                        </a:rPr>
                        <a:t>Significant relations</a:t>
                      </a:r>
                      <a:endParaRPr lang="en-US" sz="1600" dirty="0">
                        <a:latin typeface="Calibri"/>
                        <a:ea typeface="Calibri"/>
                        <a:cs typeface="Times New Roman"/>
                      </a:endParaRPr>
                    </a:p>
                  </a:txBody>
                  <a:tcPr marL="68580" marR="68580" marT="0" marB="0" anchor="ctr"/>
                </a:tc>
                <a:tc>
                  <a:txBody>
                    <a:bodyPr/>
                    <a:lstStyle/>
                    <a:p>
                      <a:pPr marL="0" marR="0" algn="ctr">
                        <a:lnSpc>
                          <a:spcPct val="115000"/>
                        </a:lnSpc>
                        <a:spcBef>
                          <a:spcPts val="600"/>
                        </a:spcBef>
                        <a:spcAft>
                          <a:spcPts val="0"/>
                        </a:spcAft>
                      </a:pPr>
                      <a:r>
                        <a:rPr lang="en-IN" sz="2000" dirty="0" smtClean="0">
                          <a:latin typeface="Arial"/>
                          <a:ea typeface="Calibri"/>
                          <a:cs typeface="Times New Roman"/>
                        </a:rPr>
                        <a:t>Psycho-social </a:t>
                      </a:r>
                      <a:r>
                        <a:rPr lang="en-IN" sz="2000" dirty="0">
                          <a:latin typeface="Arial"/>
                          <a:ea typeface="Calibri"/>
                          <a:cs typeface="Times New Roman"/>
                        </a:rPr>
                        <a:t>modalities</a:t>
                      </a:r>
                      <a:endParaRPr lang="en-US" sz="2000" dirty="0">
                        <a:latin typeface="Calibri"/>
                        <a:ea typeface="Calibri"/>
                        <a:cs typeface="Times New Roman"/>
                      </a:endParaRPr>
                    </a:p>
                  </a:txBody>
                  <a:tcPr marL="68580" marR="68580" marT="0" marB="0" anchor="ctr"/>
                </a:tc>
                <a:tc>
                  <a:txBody>
                    <a:bodyPr/>
                    <a:lstStyle/>
                    <a:p>
                      <a:pPr marL="0" marR="0" algn="ctr">
                        <a:lnSpc>
                          <a:spcPct val="115000"/>
                        </a:lnSpc>
                        <a:spcBef>
                          <a:spcPts val="600"/>
                        </a:spcBef>
                        <a:spcAft>
                          <a:spcPts val="0"/>
                        </a:spcAft>
                      </a:pPr>
                      <a:r>
                        <a:rPr lang="en-IN" sz="2000" dirty="0" smtClean="0">
                          <a:latin typeface="Arial"/>
                          <a:ea typeface="Calibri"/>
                          <a:cs typeface="Times New Roman"/>
                        </a:rPr>
                        <a:t>Psycho-social </a:t>
                      </a:r>
                      <a:r>
                        <a:rPr lang="en-IN" sz="2000" dirty="0">
                          <a:latin typeface="Arial"/>
                          <a:ea typeface="Calibri"/>
                          <a:cs typeface="Times New Roman"/>
                        </a:rPr>
                        <a:t>virtues</a:t>
                      </a:r>
                      <a:endParaRPr lang="en-US" sz="2000" dirty="0">
                        <a:latin typeface="Calibri"/>
                        <a:ea typeface="Calibri"/>
                        <a:cs typeface="Times New Roman"/>
                      </a:endParaRPr>
                    </a:p>
                  </a:txBody>
                  <a:tcPr marL="68580" marR="68580" marT="0" marB="0" anchor="ctr"/>
                </a:tc>
                <a:tc>
                  <a:txBody>
                    <a:bodyPr/>
                    <a:lstStyle/>
                    <a:p>
                      <a:pPr marL="0" marR="0" algn="ctr">
                        <a:lnSpc>
                          <a:spcPct val="115000"/>
                        </a:lnSpc>
                        <a:spcBef>
                          <a:spcPts val="600"/>
                        </a:spcBef>
                        <a:spcAft>
                          <a:spcPts val="0"/>
                        </a:spcAft>
                      </a:pPr>
                      <a:r>
                        <a:rPr lang="en-IN" sz="2000" dirty="0" smtClean="0">
                          <a:latin typeface="Arial"/>
                          <a:ea typeface="Calibri"/>
                          <a:cs typeface="Times New Roman"/>
                        </a:rPr>
                        <a:t>Mal-adaptations /  malignancies</a:t>
                      </a:r>
                      <a:endParaRPr lang="en-US" sz="2000" dirty="0">
                        <a:latin typeface="Calibri"/>
                        <a:ea typeface="Calibri"/>
                        <a:cs typeface="Times New Roman"/>
                      </a:endParaRPr>
                    </a:p>
                  </a:txBody>
                  <a:tcPr marL="68580" marR="68580" marT="0" marB="0" anchor="ctr"/>
                </a:tc>
              </a:tr>
              <a:tr h="1193800">
                <a:tc>
                  <a:txBody>
                    <a:bodyPr/>
                    <a:lstStyle/>
                    <a:p>
                      <a:pPr marL="0" marR="0" algn="ctr">
                        <a:lnSpc>
                          <a:spcPct val="115000"/>
                        </a:lnSpc>
                        <a:spcBef>
                          <a:spcPts val="600"/>
                        </a:spcBef>
                        <a:spcAft>
                          <a:spcPts val="0"/>
                        </a:spcAft>
                      </a:pPr>
                      <a:r>
                        <a:rPr lang="en-IN" sz="1600" dirty="0">
                          <a:latin typeface="Arial"/>
                          <a:ea typeface="Calibri"/>
                          <a:cs typeface="Times New Roman"/>
                        </a:rPr>
                        <a:t>0-1</a:t>
                      </a:r>
                      <a:endParaRPr lang="en-US" sz="1600" dirty="0">
                        <a:latin typeface="Calibri"/>
                        <a:ea typeface="Calibri"/>
                        <a:cs typeface="Times New Roman"/>
                      </a:endParaRPr>
                    </a:p>
                  </a:txBody>
                  <a:tcPr marL="68580" marR="68580" marT="0" marB="0" anchor="ctr"/>
                </a:tc>
                <a:tc>
                  <a:txBody>
                    <a:bodyPr/>
                    <a:lstStyle/>
                    <a:p>
                      <a:pPr marL="0" marR="0" algn="ctr">
                        <a:lnSpc>
                          <a:spcPct val="115000"/>
                        </a:lnSpc>
                        <a:spcBef>
                          <a:spcPts val="600"/>
                        </a:spcBef>
                        <a:spcAft>
                          <a:spcPts val="0"/>
                        </a:spcAft>
                      </a:pPr>
                      <a:r>
                        <a:rPr lang="en-IN" sz="1600" dirty="0">
                          <a:latin typeface="Arial"/>
                          <a:ea typeface="Calibri"/>
                          <a:cs typeface="Times New Roman"/>
                        </a:rPr>
                        <a:t>Infant</a:t>
                      </a:r>
                      <a:endParaRPr lang="en-US" sz="1600" dirty="0">
                        <a:latin typeface="Calibri"/>
                        <a:ea typeface="Calibri"/>
                        <a:cs typeface="Times New Roman"/>
                      </a:endParaRPr>
                    </a:p>
                  </a:txBody>
                  <a:tcPr marL="68580" marR="68580" marT="0" marB="0" anchor="ctr"/>
                </a:tc>
                <a:tc>
                  <a:txBody>
                    <a:bodyPr/>
                    <a:lstStyle/>
                    <a:p>
                      <a:pPr marL="0" marR="0" algn="ctr">
                        <a:lnSpc>
                          <a:spcPct val="115000"/>
                        </a:lnSpc>
                        <a:spcBef>
                          <a:spcPts val="600"/>
                        </a:spcBef>
                        <a:spcAft>
                          <a:spcPts val="0"/>
                        </a:spcAft>
                      </a:pPr>
                      <a:r>
                        <a:rPr lang="en-IN" sz="2000" dirty="0">
                          <a:latin typeface="Arial"/>
                          <a:ea typeface="Calibri"/>
                          <a:cs typeface="Times New Roman"/>
                        </a:rPr>
                        <a:t>trust - mistrust</a:t>
                      </a:r>
                      <a:endParaRPr lang="en-US" sz="2000" dirty="0">
                        <a:latin typeface="Calibri"/>
                        <a:ea typeface="Calibri"/>
                        <a:cs typeface="Times New Roman"/>
                      </a:endParaRPr>
                    </a:p>
                  </a:txBody>
                  <a:tcPr marL="68580" marR="68580" marT="0" marB="0" anchor="ctr"/>
                </a:tc>
                <a:tc>
                  <a:txBody>
                    <a:bodyPr/>
                    <a:lstStyle/>
                    <a:p>
                      <a:pPr marL="0" marR="0" algn="ctr">
                        <a:lnSpc>
                          <a:spcPct val="115000"/>
                        </a:lnSpc>
                        <a:spcBef>
                          <a:spcPts val="600"/>
                        </a:spcBef>
                        <a:spcAft>
                          <a:spcPts val="0"/>
                        </a:spcAft>
                      </a:pPr>
                      <a:r>
                        <a:rPr lang="en-IN" sz="1600" dirty="0">
                          <a:latin typeface="Arial"/>
                          <a:ea typeface="Calibri"/>
                          <a:cs typeface="Times New Roman"/>
                        </a:rPr>
                        <a:t>mother</a:t>
                      </a:r>
                      <a:endParaRPr lang="en-US" sz="1600" dirty="0">
                        <a:latin typeface="Calibri"/>
                        <a:ea typeface="Calibri"/>
                        <a:cs typeface="Times New Roman"/>
                      </a:endParaRPr>
                    </a:p>
                  </a:txBody>
                  <a:tcPr marL="68580" marR="68580" marT="0" marB="0" anchor="ctr"/>
                </a:tc>
                <a:tc>
                  <a:txBody>
                    <a:bodyPr/>
                    <a:lstStyle/>
                    <a:p>
                      <a:pPr marL="0" marR="0" algn="ctr">
                        <a:lnSpc>
                          <a:spcPct val="115000"/>
                        </a:lnSpc>
                        <a:spcBef>
                          <a:spcPts val="600"/>
                        </a:spcBef>
                        <a:spcAft>
                          <a:spcPts val="0"/>
                        </a:spcAft>
                      </a:pPr>
                      <a:r>
                        <a:rPr lang="en-IN" sz="2000" dirty="0">
                          <a:latin typeface="Arial"/>
                          <a:ea typeface="Calibri"/>
                          <a:cs typeface="Times New Roman"/>
                        </a:rPr>
                        <a:t>to get, </a:t>
                      </a:r>
                      <a:r>
                        <a:rPr lang="en-IN" sz="2000" dirty="0" smtClean="0">
                          <a:latin typeface="Arial"/>
                          <a:ea typeface="Calibri"/>
                          <a:cs typeface="Times New Roman"/>
                        </a:rPr>
                        <a:t/>
                      </a:r>
                      <a:br>
                        <a:rPr lang="en-IN" sz="2000" dirty="0" smtClean="0">
                          <a:latin typeface="Arial"/>
                          <a:ea typeface="Calibri"/>
                          <a:cs typeface="Times New Roman"/>
                        </a:rPr>
                      </a:br>
                      <a:r>
                        <a:rPr lang="en-IN" sz="2000" dirty="0" smtClean="0">
                          <a:latin typeface="Arial"/>
                          <a:ea typeface="Calibri"/>
                          <a:cs typeface="Times New Roman"/>
                        </a:rPr>
                        <a:t>to </a:t>
                      </a:r>
                      <a:r>
                        <a:rPr lang="en-IN" sz="2000" dirty="0">
                          <a:latin typeface="Arial"/>
                          <a:ea typeface="Calibri"/>
                          <a:cs typeface="Times New Roman"/>
                        </a:rPr>
                        <a:t>give in return</a:t>
                      </a:r>
                      <a:endParaRPr lang="en-US" sz="2000" dirty="0">
                        <a:latin typeface="Calibri"/>
                        <a:ea typeface="Calibri"/>
                        <a:cs typeface="Times New Roman"/>
                      </a:endParaRPr>
                    </a:p>
                  </a:txBody>
                  <a:tcPr marL="68580" marR="68580" marT="0" marB="0" anchor="ctr"/>
                </a:tc>
                <a:tc>
                  <a:txBody>
                    <a:bodyPr/>
                    <a:lstStyle/>
                    <a:p>
                      <a:pPr marL="0" marR="0" algn="ctr">
                        <a:lnSpc>
                          <a:spcPct val="115000"/>
                        </a:lnSpc>
                        <a:spcBef>
                          <a:spcPts val="600"/>
                        </a:spcBef>
                        <a:spcAft>
                          <a:spcPts val="0"/>
                        </a:spcAft>
                      </a:pPr>
                      <a:r>
                        <a:rPr lang="en-IN" sz="2000" dirty="0">
                          <a:latin typeface="Arial"/>
                          <a:ea typeface="Calibri"/>
                          <a:cs typeface="Times New Roman"/>
                        </a:rPr>
                        <a:t>hope, faith</a:t>
                      </a:r>
                      <a:endParaRPr lang="en-US" sz="2000" dirty="0">
                        <a:latin typeface="Calibri"/>
                        <a:ea typeface="Calibri"/>
                        <a:cs typeface="Times New Roman"/>
                      </a:endParaRPr>
                    </a:p>
                  </a:txBody>
                  <a:tcPr marL="68580" marR="68580" marT="0" marB="0" anchor="ctr"/>
                </a:tc>
                <a:tc>
                  <a:txBody>
                    <a:bodyPr/>
                    <a:lstStyle/>
                    <a:p>
                      <a:pPr marL="0" marR="0" algn="ctr">
                        <a:lnSpc>
                          <a:spcPct val="115000"/>
                        </a:lnSpc>
                        <a:spcBef>
                          <a:spcPts val="600"/>
                        </a:spcBef>
                        <a:spcAft>
                          <a:spcPts val="0"/>
                        </a:spcAft>
                      </a:pPr>
                      <a:r>
                        <a:rPr lang="en-IN" sz="2000">
                          <a:latin typeface="Arial"/>
                          <a:ea typeface="Calibri"/>
                          <a:cs typeface="Times New Roman"/>
                        </a:rPr>
                        <a:t>sensory distortion,  withdrawal</a:t>
                      </a:r>
                      <a:endParaRPr lang="en-US" sz="2000">
                        <a:latin typeface="Calibri"/>
                        <a:ea typeface="Calibri"/>
                        <a:cs typeface="Times New Roman"/>
                      </a:endParaRPr>
                    </a:p>
                  </a:txBody>
                  <a:tcPr marL="68580" marR="68580" marT="0" marB="0" anchor="ctr"/>
                </a:tc>
              </a:tr>
              <a:tr h="1193800">
                <a:tc>
                  <a:txBody>
                    <a:bodyPr/>
                    <a:lstStyle/>
                    <a:p>
                      <a:pPr marL="0" marR="0" algn="ctr">
                        <a:lnSpc>
                          <a:spcPct val="115000"/>
                        </a:lnSpc>
                        <a:spcBef>
                          <a:spcPts val="600"/>
                        </a:spcBef>
                        <a:spcAft>
                          <a:spcPts val="0"/>
                        </a:spcAft>
                      </a:pPr>
                      <a:r>
                        <a:rPr lang="en-IN" sz="1600" dirty="0">
                          <a:latin typeface="Arial"/>
                          <a:ea typeface="Calibri"/>
                          <a:cs typeface="Times New Roman"/>
                        </a:rPr>
                        <a:t>2-3</a:t>
                      </a:r>
                      <a:endParaRPr lang="en-US" sz="1600" dirty="0">
                        <a:latin typeface="Calibri"/>
                        <a:ea typeface="Calibri"/>
                        <a:cs typeface="Times New Roman"/>
                      </a:endParaRPr>
                    </a:p>
                  </a:txBody>
                  <a:tcPr marL="68580" marR="68580" marT="0" marB="0" anchor="ctr"/>
                </a:tc>
                <a:tc>
                  <a:txBody>
                    <a:bodyPr/>
                    <a:lstStyle/>
                    <a:p>
                      <a:pPr marL="0" marR="0" algn="ctr">
                        <a:lnSpc>
                          <a:spcPct val="115000"/>
                        </a:lnSpc>
                        <a:spcBef>
                          <a:spcPts val="600"/>
                        </a:spcBef>
                        <a:spcAft>
                          <a:spcPts val="0"/>
                        </a:spcAft>
                      </a:pPr>
                      <a:r>
                        <a:rPr lang="en-IN" sz="1600" dirty="0">
                          <a:latin typeface="Arial"/>
                          <a:ea typeface="Calibri"/>
                          <a:cs typeface="Times New Roman"/>
                        </a:rPr>
                        <a:t>Toddler</a:t>
                      </a:r>
                      <a:endParaRPr lang="en-US" sz="1600" dirty="0">
                        <a:latin typeface="Calibri"/>
                        <a:ea typeface="Calibri"/>
                        <a:cs typeface="Times New Roman"/>
                      </a:endParaRPr>
                    </a:p>
                  </a:txBody>
                  <a:tcPr marL="68580" marR="68580" marT="0" marB="0" anchor="ctr"/>
                </a:tc>
                <a:tc>
                  <a:txBody>
                    <a:bodyPr/>
                    <a:lstStyle/>
                    <a:p>
                      <a:pPr marL="0" marR="0" algn="ctr">
                        <a:lnSpc>
                          <a:spcPct val="115000"/>
                        </a:lnSpc>
                        <a:spcBef>
                          <a:spcPts val="600"/>
                        </a:spcBef>
                        <a:spcAft>
                          <a:spcPts val="0"/>
                        </a:spcAft>
                      </a:pPr>
                      <a:r>
                        <a:rPr lang="en-IN" sz="2000" dirty="0">
                          <a:latin typeface="Arial"/>
                          <a:ea typeface="Calibri"/>
                          <a:cs typeface="Times New Roman"/>
                        </a:rPr>
                        <a:t>autonomy - shame and doubt</a:t>
                      </a:r>
                      <a:endParaRPr lang="en-US" sz="2000" dirty="0">
                        <a:latin typeface="Calibri"/>
                        <a:ea typeface="Calibri"/>
                        <a:cs typeface="Times New Roman"/>
                      </a:endParaRPr>
                    </a:p>
                  </a:txBody>
                  <a:tcPr marL="68580" marR="68580" marT="0" marB="0" anchor="ctr"/>
                </a:tc>
                <a:tc>
                  <a:txBody>
                    <a:bodyPr/>
                    <a:lstStyle/>
                    <a:p>
                      <a:pPr marL="0" marR="0" algn="ctr">
                        <a:lnSpc>
                          <a:spcPct val="115000"/>
                        </a:lnSpc>
                        <a:spcBef>
                          <a:spcPts val="600"/>
                        </a:spcBef>
                        <a:spcAft>
                          <a:spcPts val="0"/>
                        </a:spcAft>
                      </a:pPr>
                      <a:r>
                        <a:rPr lang="en-IN" sz="1600" dirty="0">
                          <a:latin typeface="Arial"/>
                          <a:ea typeface="Calibri"/>
                          <a:cs typeface="Times New Roman"/>
                        </a:rPr>
                        <a:t>parents</a:t>
                      </a:r>
                      <a:endParaRPr lang="en-US" sz="1600" dirty="0">
                        <a:latin typeface="Calibri"/>
                        <a:ea typeface="Calibri"/>
                        <a:cs typeface="Times New Roman"/>
                      </a:endParaRPr>
                    </a:p>
                  </a:txBody>
                  <a:tcPr marL="68580" marR="68580" marT="0" marB="0" anchor="ctr"/>
                </a:tc>
                <a:tc>
                  <a:txBody>
                    <a:bodyPr/>
                    <a:lstStyle/>
                    <a:p>
                      <a:pPr marL="0" marR="0" algn="ctr">
                        <a:lnSpc>
                          <a:spcPct val="115000"/>
                        </a:lnSpc>
                        <a:spcBef>
                          <a:spcPts val="600"/>
                        </a:spcBef>
                        <a:spcAft>
                          <a:spcPts val="0"/>
                        </a:spcAft>
                      </a:pPr>
                      <a:r>
                        <a:rPr lang="en-IN" sz="2000" dirty="0">
                          <a:latin typeface="Arial"/>
                          <a:ea typeface="Calibri"/>
                          <a:cs typeface="Times New Roman"/>
                        </a:rPr>
                        <a:t>to hold on, </a:t>
                      </a:r>
                      <a:r>
                        <a:rPr lang="en-IN" sz="2000" dirty="0" smtClean="0">
                          <a:latin typeface="Arial"/>
                          <a:ea typeface="Calibri"/>
                          <a:cs typeface="Times New Roman"/>
                        </a:rPr>
                        <a:t/>
                      </a:r>
                      <a:br>
                        <a:rPr lang="en-IN" sz="2000" dirty="0" smtClean="0">
                          <a:latin typeface="Arial"/>
                          <a:ea typeface="Calibri"/>
                          <a:cs typeface="Times New Roman"/>
                        </a:rPr>
                      </a:br>
                      <a:r>
                        <a:rPr lang="en-IN" sz="2000" dirty="0" smtClean="0">
                          <a:latin typeface="Arial"/>
                          <a:ea typeface="Calibri"/>
                          <a:cs typeface="Times New Roman"/>
                        </a:rPr>
                        <a:t>to </a:t>
                      </a:r>
                      <a:r>
                        <a:rPr lang="en-IN" sz="2000" dirty="0">
                          <a:latin typeface="Arial"/>
                          <a:ea typeface="Calibri"/>
                          <a:cs typeface="Times New Roman"/>
                        </a:rPr>
                        <a:t>let go</a:t>
                      </a:r>
                      <a:endParaRPr lang="en-US" sz="2000" dirty="0">
                        <a:latin typeface="Calibri"/>
                        <a:ea typeface="Calibri"/>
                        <a:cs typeface="Times New Roman"/>
                      </a:endParaRPr>
                    </a:p>
                  </a:txBody>
                  <a:tcPr marL="68580" marR="68580" marT="0" marB="0" anchor="ctr"/>
                </a:tc>
                <a:tc>
                  <a:txBody>
                    <a:bodyPr/>
                    <a:lstStyle/>
                    <a:p>
                      <a:pPr marL="0" marR="0" algn="ctr">
                        <a:lnSpc>
                          <a:spcPct val="115000"/>
                        </a:lnSpc>
                        <a:spcBef>
                          <a:spcPts val="600"/>
                        </a:spcBef>
                        <a:spcAft>
                          <a:spcPts val="0"/>
                        </a:spcAft>
                      </a:pPr>
                      <a:r>
                        <a:rPr lang="en-IN" sz="2000" dirty="0">
                          <a:latin typeface="Arial"/>
                          <a:ea typeface="Calibri"/>
                          <a:cs typeface="Times New Roman"/>
                        </a:rPr>
                        <a:t>will, determination</a:t>
                      </a:r>
                      <a:endParaRPr lang="en-US" sz="2000" dirty="0">
                        <a:latin typeface="Calibri"/>
                        <a:ea typeface="Calibri"/>
                        <a:cs typeface="Times New Roman"/>
                      </a:endParaRPr>
                    </a:p>
                  </a:txBody>
                  <a:tcPr marL="68580" marR="68580" marT="0" marB="0" anchor="ctr"/>
                </a:tc>
                <a:tc>
                  <a:txBody>
                    <a:bodyPr/>
                    <a:lstStyle/>
                    <a:p>
                      <a:pPr marL="0" marR="0" algn="ctr">
                        <a:lnSpc>
                          <a:spcPct val="115000"/>
                        </a:lnSpc>
                        <a:spcBef>
                          <a:spcPts val="600"/>
                        </a:spcBef>
                        <a:spcAft>
                          <a:spcPts val="0"/>
                        </a:spcAft>
                      </a:pPr>
                      <a:r>
                        <a:rPr lang="en-IN" sz="2000">
                          <a:latin typeface="Arial"/>
                          <a:ea typeface="Calibri"/>
                          <a:cs typeface="Times New Roman"/>
                        </a:rPr>
                        <a:t>impulsivity, compulsion</a:t>
                      </a:r>
                      <a:endParaRPr lang="en-US" sz="2000">
                        <a:latin typeface="Calibri"/>
                        <a:ea typeface="Calibri"/>
                        <a:cs typeface="Times New Roman"/>
                      </a:endParaRPr>
                    </a:p>
                  </a:txBody>
                  <a:tcPr marL="68580" marR="68580" marT="0" marB="0" anchor="ctr"/>
                </a:tc>
              </a:tr>
              <a:tr h="1193800">
                <a:tc>
                  <a:txBody>
                    <a:bodyPr/>
                    <a:lstStyle/>
                    <a:p>
                      <a:pPr marL="0" marR="0" algn="ctr">
                        <a:lnSpc>
                          <a:spcPct val="115000"/>
                        </a:lnSpc>
                        <a:spcBef>
                          <a:spcPts val="600"/>
                        </a:spcBef>
                        <a:spcAft>
                          <a:spcPts val="0"/>
                        </a:spcAft>
                      </a:pPr>
                      <a:r>
                        <a:rPr lang="en-IN" sz="1600">
                          <a:latin typeface="Arial"/>
                          <a:ea typeface="Calibri"/>
                          <a:cs typeface="Times New Roman"/>
                        </a:rPr>
                        <a:t>3-6</a:t>
                      </a:r>
                      <a:endParaRPr lang="en-US" sz="1600">
                        <a:latin typeface="Calibri"/>
                        <a:ea typeface="Calibri"/>
                        <a:cs typeface="Times New Roman"/>
                      </a:endParaRPr>
                    </a:p>
                  </a:txBody>
                  <a:tcPr marL="68580" marR="68580" marT="0" marB="0" anchor="ctr"/>
                </a:tc>
                <a:tc>
                  <a:txBody>
                    <a:bodyPr/>
                    <a:lstStyle/>
                    <a:p>
                      <a:pPr marL="0" marR="0" algn="ctr">
                        <a:lnSpc>
                          <a:spcPct val="115000"/>
                        </a:lnSpc>
                        <a:spcBef>
                          <a:spcPts val="600"/>
                        </a:spcBef>
                        <a:spcAft>
                          <a:spcPts val="0"/>
                        </a:spcAft>
                      </a:pPr>
                      <a:r>
                        <a:rPr lang="en-IN" sz="1600" dirty="0" smtClean="0">
                          <a:latin typeface="Arial"/>
                          <a:ea typeface="Calibri"/>
                          <a:cs typeface="Times New Roman"/>
                        </a:rPr>
                        <a:t>Pre-schooler</a:t>
                      </a:r>
                      <a:endParaRPr lang="en-US" sz="1600" dirty="0">
                        <a:latin typeface="Calibri"/>
                        <a:ea typeface="Calibri"/>
                        <a:cs typeface="Times New Roman"/>
                      </a:endParaRPr>
                    </a:p>
                  </a:txBody>
                  <a:tcPr marL="68580" marR="68580" marT="0" marB="0" anchor="ctr"/>
                </a:tc>
                <a:tc>
                  <a:txBody>
                    <a:bodyPr/>
                    <a:lstStyle/>
                    <a:p>
                      <a:pPr marL="0" marR="0" algn="ctr">
                        <a:lnSpc>
                          <a:spcPct val="115000"/>
                        </a:lnSpc>
                        <a:spcBef>
                          <a:spcPts val="600"/>
                        </a:spcBef>
                        <a:spcAft>
                          <a:spcPts val="0"/>
                        </a:spcAft>
                      </a:pPr>
                      <a:r>
                        <a:rPr lang="en-IN" sz="2000" dirty="0">
                          <a:latin typeface="Arial"/>
                          <a:ea typeface="Calibri"/>
                          <a:cs typeface="Times New Roman"/>
                        </a:rPr>
                        <a:t>initiative – guilt</a:t>
                      </a:r>
                      <a:endParaRPr lang="en-US" sz="2000" dirty="0">
                        <a:latin typeface="Calibri"/>
                        <a:ea typeface="Calibri"/>
                        <a:cs typeface="Times New Roman"/>
                      </a:endParaRPr>
                    </a:p>
                  </a:txBody>
                  <a:tcPr marL="68580" marR="68580" marT="0" marB="0" anchor="ctr"/>
                </a:tc>
                <a:tc>
                  <a:txBody>
                    <a:bodyPr/>
                    <a:lstStyle/>
                    <a:p>
                      <a:pPr marL="0" marR="0" algn="ctr">
                        <a:lnSpc>
                          <a:spcPct val="115000"/>
                        </a:lnSpc>
                        <a:spcBef>
                          <a:spcPts val="600"/>
                        </a:spcBef>
                        <a:spcAft>
                          <a:spcPts val="0"/>
                        </a:spcAft>
                      </a:pPr>
                      <a:r>
                        <a:rPr lang="en-IN" sz="1600" dirty="0">
                          <a:latin typeface="Arial"/>
                          <a:ea typeface="Calibri"/>
                          <a:cs typeface="Times New Roman"/>
                        </a:rPr>
                        <a:t>family</a:t>
                      </a:r>
                      <a:endParaRPr lang="en-US" sz="1600" dirty="0">
                        <a:latin typeface="Calibri"/>
                        <a:ea typeface="Calibri"/>
                        <a:cs typeface="Times New Roman"/>
                      </a:endParaRPr>
                    </a:p>
                  </a:txBody>
                  <a:tcPr marL="68580" marR="68580" marT="0" marB="0" anchor="ctr"/>
                </a:tc>
                <a:tc>
                  <a:txBody>
                    <a:bodyPr/>
                    <a:lstStyle/>
                    <a:p>
                      <a:pPr marL="0" marR="0" algn="ctr">
                        <a:lnSpc>
                          <a:spcPct val="115000"/>
                        </a:lnSpc>
                        <a:spcBef>
                          <a:spcPts val="600"/>
                        </a:spcBef>
                        <a:spcAft>
                          <a:spcPts val="0"/>
                        </a:spcAft>
                      </a:pPr>
                      <a:r>
                        <a:rPr lang="en-IN" sz="2000" dirty="0">
                          <a:latin typeface="Arial"/>
                          <a:ea typeface="Calibri"/>
                          <a:cs typeface="Times New Roman"/>
                        </a:rPr>
                        <a:t>to go after, </a:t>
                      </a:r>
                      <a:r>
                        <a:rPr lang="en-IN" sz="2000" dirty="0" smtClean="0">
                          <a:latin typeface="Arial"/>
                          <a:ea typeface="Calibri"/>
                          <a:cs typeface="Times New Roman"/>
                        </a:rPr>
                        <a:t/>
                      </a:r>
                      <a:br>
                        <a:rPr lang="en-IN" sz="2000" dirty="0" smtClean="0">
                          <a:latin typeface="Arial"/>
                          <a:ea typeface="Calibri"/>
                          <a:cs typeface="Times New Roman"/>
                        </a:rPr>
                      </a:br>
                      <a:r>
                        <a:rPr lang="en-IN" sz="2000" dirty="0" smtClean="0">
                          <a:latin typeface="Arial"/>
                          <a:ea typeface="Calibri"/>
                          <a:cs typeface="Times New Roman"/>
                        </a:rPr>
                        <a:t>to </a:t>
                      </a:r>
                      <a:r>
                        <a:rPr lang="en-IN" sz="2000" dirty="0">
                          <a:latin typeface="Arial"/>
                          <a:ea typeface="Calibri"/>
                          <a:cs typeface="Times New Roman"/>
                        </a:rPr>
                        <a:t>play</a:t>
                      </a:r>
                      <a:endParaRPr lang="en-US" sz="2000" dirty="0">
                        <a:latin typeface="Calibri"/>
                        <a:ea typeface="Calibri"/>
                        <a:cs typeface="Times New Roman"/>
                      </a:endParaRPr>
                    </a:p>
                  </a:txBody>
                  <a:tcPr marL="68580" marR="68580" marT="0" marB="0" anchor="ctr"/>
                </a:tc>
                <a:tc>
                  <a:txBody>
                    <a:bodyPr/>
                    <a:lstStyle/>
                    <a:p>
                      <a:pPr marL="0" marR="0" algn="ctr">
                        <a:lnSpc>
                          <a:spcPct val="115000"/>
                        </a:lnSpc>
                        <a:spcBef>
                          <a:spcPts val="600"/>
                        </a:spcBef>
                        <a:spcAft>
                          <a:spcPts val="0"/>
                        </a:spcAft>
                      </a:pPr>
                      <a:r>
                        <a:rPr lang="en-IN" sz="2000" dirty="0">
                          <a:latin typeface="Arial"/>
                          <a:ea typeface="Calibri"/>
                          <a:cs typeface="Times New Roman"/>
                        </a:rPr>
                        <a:t>purpose, courage</a:t>
                      </a:r>
                      <a:endParaRPr lang="en-US" sz="2000" dirty="0">
                        <a:latin typeface="Calibri"/>
                        <a:ea typeface="Calibri"/>
                        <a:cs typeface="Times New Roman"/>
                      </a:endParaRPr>
                    </a:p>
                  </a:txBody>
                  <a:tcPr marL="68580" marR="68580" marT="0" marB="0" anchor="ctr"/>
                </a:tc>
                <a:tc>
                  <a:txBody>
                    <a:bodyPr/>
                    <a:lstStyle/>
                    <a:p>
                      <a:pPr marL="0" marR="0" algn="ctr">
                        <a:lnSpc>
                          <a:spcPct val="115000"/>
                        </a:lnSpc>
                        <a:spcBef>
                          <a:spcPts val="600"/>
                        </a:spcBef>
                        <a:spcAft>
                          <a:spcPts val="0"/>
                        </a:spcAft>
                      </a:pPr>
                      <a:r>
                        <a:rPr lang="en-IN" sz="2000" dirty="0">
                          <a:latin typeface="Arial"/>
                          <a:ea typeface="Calibri"/>
                          <a:cs typeface="Times New Roman"/>
                        </a:rPr>
                        <a:t>ruthlessness, inhibition</a:t>
                      </a:r>
                      <a:endParaRPr lang="en-US" sz="2000" dirty="0">
                        <a:latin typeface="Calibri"/>
                        <a:ea typeface="Calibri"/>
                        <a:cs typeface="Times New Roman"/>
                      </a:endParaRPr>
                    </a:p>
                  </a:txBody>
                  <a:tcPr marL="68580" marR="68580" marT="0" marB="0" anchor="ctr"/>
                </a:tc>
              </a:tr>
            </a:tbl>
          </a:graphicData>
        </a:graphic>
      </p:graphicFrame>
      <p:sp>
        <p:nvSpPr>
          <p:cNvPr id="4" name="Date Placeholder 3"/>
          <p:cNvSpPr>
            <a:spLocks noGrp="1"/>
          </p:cNvSpPr>
          <p:nvPr>
            <p:ph type="dt" sz="quarter" idx="10"/>
          </p:nvPr>
        </p:nvSpPr>
        <p:spPr/>
        <p:txBody>
          <a:bodyPr/>
          <a:lstStyle/>
          <a:p>
            <a:pPr>
              <a:defRPr/>
            </a:pPr>
            <a:fld id="{A699BAA3-C01D-4349-8611-5E86C9E8D5F7}" type="datetime9">
              <a:rPr lang="en-IN"/>
              <a:pPr>
                <a:defRPr/>
              </a:pPr>
              <a:t>23-07-2018 21:56:37</a:t>
            </a:fld>
            <a:endParaRPr lang="en-US"/>
          </a:p>
        </p:txBody>
      </p:sp>
      <p:sp>
        <p:nvSpPr>
          <p:cNvPr id="6" name="Footer Placeholder 5"/>
          <p:cNvSpPr>
            <a:spLocks noGrp="1"/>
          </p:cNvSpPr>
          <p:nvPr>
            <p:ph type="ftr" sz="quarter" idx="11"/>
          </p:nvPr>
        </p:nvSpPr>
        <p:spPr/>
        <p:txBody>
          <a:bodyPr/>
          <a:lstStyle/>
          <a:p>
            <a:pPr algn="ctr">
              <a:defRPr/>
            </a:pPr>
            <a:r>
              <a:rPr lang="en-US"/>
              <a:t>Psychology for Social Workers</a:t>
            </a:r>
          </a:p>
        </p:txBody>
      </p:sp>
      <p:sp>
        <p:nvSpPr>
          <p:cNvPr id="5" name="Slide Number Placeholder 4"/>
          <p:cNvSpPr>
            <a:spLocks noGrp="1"/>
          </p:cNvSpPr>
          <p:nvPr>
            <p:ph type="sldNum" sz="quarter" idx="12"/>
          </p:nvPr>
        </p:nvSpPr>
        <p:spPr/>
        <p:txBody>
          <a:bodyPr/>
          <a:lstStyle/>
          <a:p>
            <a:pPr>
              <a:defRPr/>
            </a:pPr>
            <a:fld id="{B94DFE5E-942E-46A7-BDA9-039C9BF09A66}" type="slidenum">
              <a:rPr lang="en-US" smtClean="0"/>
              <a:pPr>
                <a:defRPr/>
              </a:pPr>
              <a:t>68</a:t>
            </a:fld>
            <a:endParaRPr lang="en-US"/>
          </a:p>
        </p:txBody>
      </p:sp>
    </p:spTree>
  </p:cSld>
  <p:clrMapOvr>
    <a:masterClrMapping/>
  </p:clrMapOvr>
  <p:transition spd="slow">
    <p:push/>
  </p:transition>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ChangeArrowheads="1"/>
          </p:cNvSpPr>
          <p:nvPr/>
        </p:nvSpPr>
        <p:spPr bwMode="auto">
          <a:xfrm>
            <a:off x="0" y="381000"/>
            <a:ext cx="9144000" cy="838200"/>
          </a:xfrm>
          <a:prstGeom prst="rect">
            <a:avLst/>
          </a:prstGeom>
          <a:noFill/>
          <a:ln w="9525">
            <a:noFill/>
            <a:miter lim="800000"/>
            <a:headEnd/>
            <a:tailEnd/>
          </a:ln>
        </p:spPr>
        <p:txBody>
          <a:bodyPr anchor="ctr"/>
          <a:lstStyle/>
          <a:p>
            <a:pPr algn="ctr"/>
            <a:r>
              <a:rPr lang="en-US" sz="3200" b="1" dirty="0" smtClean="0">
                <a:solidFill>
                  <a:srgbClr val="FF33CC"/>
                </a:solidFill>
              </a:rPr>
              <a:t>2.4.2.	Erickson’s psycho-social theory</a:t>
            </a:r>
            <a:endParaRPr lang="en-US" sz="3200" b="1" dirty="0">
              <a:solidFill>
                <a:srgbClr val="FF33CC"/>
              </a:solidFill>
            </a:endParaRPr>
          </a:p>
        </p:txBody>
      </p:sp>
      <p:graphicFrame>
        <p:nvGraphicFramePr>
          <p:cNvPr id="9" name="Content Placeholder 8"/>
          <p:cNvGraphicFramePr>
            <a:graphicFrameLocks noGrp="1"/>
          </p:cNvGraphicFramePr>
          <p:nvPr>
            <p:ph idx="1"/>
          </p:nvPr>
        </p:nvGraphicFramePr>
        <p:xfrm>
          <a:off x="0" y="1143000"/>
          <a:ext cx="9143999" cy="5237291"/>
        </p:xfrm>
        <a:graphic>
          <a:graphicData uri="http://schemas.openxmlformats.org/drawingml/2006/table">
            <a:tbl>
              <a:tblPr firstRow="1" bandRow="1">
                <a:tableStyleId>{5C22544A-7EE6-4342-B048-85BDC9FD1C3A}</a:tableStyleId>
              </a:tblPr>
              <a:tblGrid>
                <a:gridCol w="533400"/>
                <a:gridCol w="914400"/>
                <a:gridCol w="1447800"/>
                <a:gridCol w="1219200"/>
                <a:gridCol w="1447800"/>
                <a:gridCol w="1676400"/>
                <a:gridCol w="1904999"/>
              </a:tblGrid>
              <a:tr h="1248286">
                <a:tc>
                  <a:txBody>
                    <a:bodyPr/>
                    <a:lstStyle/>
                    <a:p>
                      <a:pPr marL="0" marR="0" algn="ctr">
                        <a:lnSpc>
                          <a:spcPct val="115000"/>
                        </a:lnSpc>
                        <a:spcBef>
                          <a:spcPts val="600"/>
                        </a:spcBef>
                        <a:spcAft>
                          <a:spcPts val="0"/>
                        </a:spcAft>
                      </a:pPr>
                      <a:r>
                        <a:rPr lang="en-IN" sz="1600" dirty="0">
                          <a:latin typeface="Arial"/>
                          <a:ea typeface="Calibri"/>
                          <a:cs typeface="Times New Roman"/>
                        </a:rPr>
                        <a:t>Age</a:t>
                      </a:r>
                      <a:endParaRPr lang="en-US" sz="1600" dirty="0">
                        <a:latin typeface="Calibri"/>
                        <a:ea typeface="Calibri"/>
                        <a:cs typeface="Times New Roman"/>
                      </a:endParaRPr>
                    </a:p>
                  </a:txBody>
                  <a:tcPr marL="68580" marR="68580" marT="0" marB="0" anchor="ctr"/>
                </a:tc>
                <a:tc>
                  <a:txBody>
                    <a:bodyPr/>
                    <a:lstStyle/>
                    <a:p>
                      <a:pPr marL="0" marR="0" algn="ctr">
                        <a:lnSpc>
                          <a:spcPct val="115000"/>
                        </a:lnSpc>
                        <a:spcBef>
                          <a:spcPts val="600"/>
                        </a:spcBef>
                        <a:spcAft>
                          <a:spcPts val="0"/>
                        </a:spcAft>
                      </a:pPr>
                      <a:r>
                        <a:rPr lang="en-IN" sz="1600" dirty="0">
                          <a:latin typeface="Arial"/>
                          <a:ea typeface="Calibri"/>
                          <a:cs typeface="Times New Roman"/>
                        </a:rPr>
                        <a:t>Age group</a:t>
                      </a:r>
                      <a:endParaRPr lang="en-US" sz="1600" dirty="0">
                        <a:latin typeface="Calibri"/>
                        <a:ea typeface="Calibri"/>
                        <a:cs typeface="Times New Roman"/>
                      </a:endParaRPr>
                    </a:p>
                  </a:txBody>
                  <a:tcPr marL="68580" marR="68580" marT="0" marB="0" anchor="ctr"/>
                </a:tc>
                <a:tc>
                  <a:txBody>
                    <a:bodyPr/>
                    <a:lstStyle/>
                    <a:p>
                      <a:pPr marL="0" marR="0" algn="ctr">
                        <a:lnSpc>
                          <a:spcPct val="115000"/>
                        </a:lnSpc>
                        <a:spcBef>
                          <a:spcPts val="600"/>
                        </a:spcBef>
                        <a:spcAft>
                          <a:spcPts val="0"/>
                        </a:spcAft>
                      </a:pPr>
                      <a:r>
                        <a:rPr lang="en-IN" sz="2000" dirty="0" smtClean="0">
                          <a:latin typeface="Arial"/>
                          <a:ea typeface="Calibri"/>
                          <a:cs typeface="Times New Roman"/>
                        </a:rPr>
                        <a:t>Psycho-social </a:t>
                      </a:r>
                      <a:r>
                        <a:rPr lang="en-IN" sz="2000" dirty="0">
                          <a:latin typeface="Arial"/>
                          <a:ea typeface="Calibri"/>
                          <a:cs typeface="Times New Roman"/>
                        </a:rPr>
                        <a:t>crisis</a:t>
                      </a:r>
                      <a:endParaRPr lang="en-US" sz="2000" dirty="0">
                        <a:latin typeface="Calibri"/>
                        <a:ea typeface="Calibri"/>
                        <a:cs typeface="Times New Roman"/>
                      </a:endParaRPr>
                    </a:p>
                  </a:txBody>
                  <a:tcPr marL="68580" marR="68580" marT="0" marB="0" anchor="ctr"/>
                </a:tc>
                <a:tc>
                  <a:txBody>
                    <a:bodyPr/>
                    <a:lstStyle/>
                    <a:p>
                      <a:pPr marL="0" marR="0" algn="ctr">
                        <a:lnSpc>
                          <a:spcPct val="115000"/>
                        </a:lnSpc>
                        <a:spcBef>
                          <a:spcPts val="600"/>
                        </a:spcBef>
                        <a:spcAft>
                          <a:spcPts val="0"/>
                        </a:spcAft>
                      </a:pPr>
                      <a:r>
                        <a:rPr lang="en-IN" sz="1600" dirty="0">
                          <a:latin typeface="Arial"/>
                          <a:ea typeface="Calibri"/>
                          <a:cs typeface="Times New Roman"/>
                        </a:rPr>
                        <a:t>Significant relations</a:t>
                      </a:r>
                      <a:endParaRPr lang="en-US" sz="1600" dirty="0">
                        <a:latin typeface="Calibri"/>
                        <a:ea typeface="Calibri"/>
                        <a:cs typeface="Times New Roman"/>
                      </a:endParaRPr>
                    </a:p>
                  </a:txBody>
                  <a:tcPr marL="68580" marR="68580" marT="0" marB="0" anchor="ctr"/>
                </a:tc>
                <a:tc>
                  <a:txBody>
                    <a:bodyPr/>
                    <a:lstStyle/>
                    <a:p>
                      <a:pPr marL="0" marR="0" algn="ctr">
                        <a:lnSpc>
                          <a:spcPct val="115000"/>
                        </a:lnSpc>
                        <a:spcBef>
                          <a:spcPts val="600"/>
                        </a:spcBef>
                        <a:spcAft>
                          <a:spcPts val="0"/>
                        </a:spcAft>
                      </a:pPr>
                      <a:r>
                        <a:rPr lang="en-IN" sz="2000" dirty="0" smtClean="0">
                          <a:latin typeface="Arial"/>
                          <a:ea typeface="Calibri"/>
                          <a:cs typeface="Times New Roman"/>
                        </a:rPr>
                        <a:t>Psycho-social </a:t>
                      </a:r>
                      <a:r>
                        <a:rPr lang="en-IN" sz="2000" dirty="0">
                          <a:latin typeface="Arial"/>
                          <a:ea typeface="Calibri"/>
                          <a:cs typeface="Times New Roman"/>
                        </a:rPr>
                        <a:t>modalities</a:t>
                      </a:r>
                      <a:endParaRPr lang="en-US" sz="2000" dirty="0">
                        <a:latin typeface="Calibri"/>
                        <a:ea typeface="Calibri"/>
                        <a:cs typeface="Times New Roman"/>
                      </a:endParaRPr>
                    </a:p>
                  </a:txBody>
                  <a:tcPr marL="68580" marR="68580" marT="0" marB="0" anchor="ctr"/>
                </a:tc>
                <a:tc>
                  <a:txBody>
                    <a:bodyPr/>
                    <a:lstStyle/>
                    <a:p>
                      <a:pPr marL="0" marR="0" algn="ctr">
                        <a:lnSpc>
                          <a:spcPct val="115000"/>
                        </a:lnSpc>
                        <a:spcBef>
                          <a:spcPts val="600"/>
                        </a:spcBef>
                        <a:spcAft>
                          <a:spcPts val="0"/>
                        </a:spcAft>
                      </a:pPr>
                      <a:r>
                        <a:rPr lang="en-IN" sz="2000" dirty="0" smtClean="0">
                          <a:latin typeface="Arial"/>
                          <a:ea typeface="Calibri"/>
                          <a:cs typeface="Times New Roman"/>
                        </a:rPr>
                        <a:t>Psycho-social </a:t>
                      </a:r>
                      <a:r>
                        <a:rPr lang="en-IN" sz="2000" dirty="0">
                          <a:latin typeface="Arial"/>
                          <a:ea typeface="Calibri"/>
                          <a:cs typeface="Times New Roman"/>
                        </a:rPr>
                        <a:t>virtues</a:t>
                      </a:r>
                      <a:endParaRPr lang="en-US" sz="2000" dirty="0">
                        <a:latin typeface="Calibri"/>
                        <a:ea typeface="Calibri"/>
                        <a:cs typeface="Times New Roman"/>
                      </a:endParaRPr>
                    </a:p>
                  </a:txBody>
                  <a:tcPr marL="68580" marR="68580" marT="0" marB="0" anchor="ctr"/>
                </a:tc>
                <a:tc>
                  <a:txBody>
                    <a:bodyPr/>
                    <a:lstStyle/>
                    <a:p>
                      <a:pPr marL="0" marR="0" algn="ctr">
                        <a:lnSpc>
                          <a:spcPct val="115000"/>
                        </a:lnSpc>
                        <a:spcBef>
                          <a:spcPts val="600"/>
                        </a:spcBef>
                        <a:spcAft>
                          <a:spcPts val="0"/>
                        </a:spcAft>
                      </a:pPr>
                      <a:r>
                        <a:rPr lang="en-IN" sz="2000" dirty="0" smtClean="0">
                          <a:latin typeface="Arial"/>
                          <a:ea typeface="Calibri"/>
                          <a:cs typeface="Times New Roman"/>
                        </a:rPr>
                        <a:t>Mal-adaptations /  malignancies</a:t>
                      </a:r>
                      <a:endParaRPr lang="en-US" sz="2000" dirty="0">
                        <a:latin typeface="Calibri"/>
                        <a:ea typeface="Calibri"/>
                        <a:cs typeface="Times New Roman"/>
                      </a:endParaRPr>
                    </a:p>
                  </a:txBody>
                  <a:tcPr marL="68580" marR="68580" marT="0" marB="0" anchor="ctr"/>
                </a:tc>
              </a:tr>
              <a:tr h="1298218">
                <a:tc>
                  <a:txBody>
                    <a:bodyPr/>
                    <a:lstStyle/>
                    <a:p>
                      <a:pPr marL="0" marR="0" algn="ctr">
                        <a:lnSpc>
                          <a:spcPct val="115000"/>
                        </a:lnSpc>
                        <a:spcBef>
                          <a:spcPts val="600"/>
                        </a:spcBef>
                        <a:spcAft>
                          <a:spcPts val="0"/>
                        </a:spcAft>
                      </a:pPr>
                      <a:r>
                        <a:rPr lang="en-IN" sz="1600" dirty="0">
                          <a:latin typeface="Arial"/>
                          <a:ea typeface="Calibri"/>
                          <a:cs typeface="Times New Roman"/>
                        </a:rPr>
                        <a:t>7-12</a:t>
                      </a:r>
                      <a:endParaRPr lang="en-US" sz="1600" dirty="0">
                        <a:latin typeface="Calibri"/>
                        <a:ea typeface="Calibri"/>
                        <a:cs typeface="Times New Roman"/>
                      </a:endParaRPr>
                    </a:p>
                  </a:txBody>
                  <a:tcPr marL="68580" marR="68580" marT="0" marB="0" anchor="ctr"/>
                </a:tc>
                <a:tc>
                  <a:txBody>
                    <a:bodyPr/>
                    <a:lstStyle/>
                    <a:p>
                      <a:pPr marL="0" marR="0" algn="ctr">
                        <a:lnSpc>
                          <a:spcPct val="115000"/>
                        </a:lnSpc>
                        <a:spcBef>
                          <a:spcPts val="600"/>
                        </a:spcBef>
                        <a:spcAft>
                          <a:spcPts val="0"/>
                        </a:spcAft>
                      </a:pPr>
                      <a:r>
                        <a:rPr lang="en-IN" sz="1600" dirty="0">
                          <a:latin typeface="Arial"/>
                          <a:ea typeface="Calibri"/>
                          <a:cs typeface="Times New Roman"/>
                        </a:rPr>
                        <a:t>School-age child</a:t>
                      </a:r>
                      <a:endParaRPr lang="en-US" sz="1600" dirty="0">
                        <a:latin typeface="Calibri"/>
                        <a:ea typeface="Calibri"/>
                        <a:cs typeface="Times New Roman"/>
                      </a:endParaRPr>
                    </a:p>
                  </a:txBody>
                  <a:tcPr marL="68580" marR="68580" marT="0" marB="0" anchor="ctr"/>
                </a:tc>
                <a:tc>
                  <a:txBody>
                    <a:bodyPr/>
                    <a:lstStyle/>
                    <a:p>
                      <a:pPr marL="0" marR="0" algn="ctr">
                        <a:lnSpc>
                          <a:spcPct val="115000"/>
                        </a:lnSpc>
                        <a:spcBef>
                          <a:spcPts val="600"/>
                        </a:spcBef>
                        <a:spcAft>
                          <a:spcPts val="0"/>
                        </a:spcAft>
                      </a:pPr>
                      <a:r>
                        <a:rPr lang="en-IN" sz="2000" dirty="0">
                          <a:latin typeface="Arial"/>
                          <a:ea typeface="Calibri"/>
                          <a:cs typeface="Times New Roman"/>
                        </a:rPr>
                        <a:t>industry – inferiority</a:t>
                      </a:r>
                      <a:endParaRPr lang="en-US" sz="2000" dirty="0">
                        <a:latin typeface="Calibri"/>
                        <a:ea typeface="Calibri"/>
                        <a:cs typeface="Times New Roman"/>
                      </a:endParaRPr>
                    </a:p>
                  </a:txBody>
                  <a:tcPr marL="68580" marR="68580" marT="0" marB="0" anchor="ctr"/>
                </a:tc>
                <a:tc>
                  <a:txBody>
                    <a:bodyPr/>
                    <a:lstStyle/>
                    <a:p>
                      <a:pPr marL="0" marR="0" algn="ctr">
                        <a:lnSpc>
                          <a:spcPct val="115000"/>
                        </a:lnSpc>
                        <a:spcBef>
                          <a:spcPts val="600"/>
                        </a:spcBef>
                        <a:spcAft>
                          <a:spcPts val="0"/>
                        </a:spcAft>
                      </a:pPr>
                      <a:r>
                        <a:rPr lang="en-IN" sz="1600" dirty="0">
                          <a:latin typeface="Arial"/>
                          <a:ea typeface="Calibri"/>
                          <a:cs typeface="Times New Roman"/>
                        </a:rPr>
                        <a:t>neighbourhood and school</a:t>
                      </a:r>
                      <a:endParaRPr lang="en-US" sz="1600" dirty="0">
                        <a:latin typeface="Calibri"/>
                        <a:ea typeface="Calibri"/>
                        <a:cs typeface="Times New Roman"/>
                      </a:endParaRPr>
                    </a:p>
                  </a:txBody>
                  <a:tcPr marL="68580" marR="68580" marT="0" marB="0" anchor="ctr"/>
                </a:tc>
                <a:tc>
                  <a:txBody>
                    <a:bodyPr/>
                    <a:lstStyle/>
                    <a:p>
                      <a:pPr marL="0" marR="0" algn="ctr">
                        <a:lnSpc>
                          <a:spcPct val="115000"/>
                        </a:lnSpc>
                        <a:spcBef>
                          <a:spcPts val="600"/>
                        </a:spcBef>
                        <a:spcAft>
                          <a:spcPts val="0"/>
                        </a:spcAft>
                      </a:pPr>
                      <a:r>
                        <a:rPr lang="en-IN" sz="1800" dirty="0">
                          <a:latin typeface="Arial"/>
                          <a:ea typeface="Calibri"/>
                          <a:cs typeface="Times New Roman"/>
                        </a:rPr>
                        <a:t>to complete, to make things together</a:t>
                      </a:r>
                      <a:endParaRPr lang="en-US" sz="1800" dirty="0">
                        <a:latin typeface="Calibri"/>
                        <a:ea typeface="Calibri"/>
                        <a:cs typeface="Times New Roman"/>
                      </a:endParaRPr>
                    </a:p>
                  </a:txBody>
                  <a:tcPr marL="68580" marR="68580" marT="0" marB="0" anchor="ctr"/>
                </a:tc>
                <a:tc>
                  <a:txBody>
                    <a:bodyPr/>
                    <a:lstStyle/>
                    <a:p>
                      <a:pPr marL="0" marR="0" algn="ctr">
                        <a:lnSpc>
                          <a:spcPct val="115000"/>
                        </a:lnSpc>
                        <a:spcBef>
                          <a:spcPts val="600"/>
                        </a:spcBef>
                        <a:spcAft>
                          <a:spcPts val="0"/>
                        </a:spcAft>
                      </a:pPr>
                      <a:r>
                        <a:rPr lang="en-IN" sz="2000" dirty="0">
                          <a:latin typeface="Arial"/>
                          <a:ea typeface="Calibri"/>
                          <a:cs typeface="Times New Roman"/>
                        </a:rPr>
                        <a:t>competence</a:t>
                      </a:r>
                      <a:endParaRPr lang="en-US" sz="2000" dirty="0">
                        <a:latin typeface="Calibri"/>
                        <a:ea typeface="Calibri"/>
                        <a:cs typeface="Times New Roman"/>
                      </a:endParaRPr>
                    </a:p>
                  </a:txBody>
                  <a:tcPr marL="68580" marR="68580" marT="0" marB="0" anchor="ctr"/>
                </a:tc>
                <a:tc>
                  <a:txBody>
                    <a:bodyPr/>
                    <a:lstStyle/>
                    <a:p>
                      <a:pPr marL="0" marR="0" algn="ctr">
                        <a:lnSpc>
                          <a:spcPct val="115000"/>
                        </a:lnSpc>
                        <a:spcBef>
                          <a:spcPts val="600"/>
                        </a:spcBef>
                        <a:spcAft>
                          <a:spcPts val="0"/>
                        </a:spcAft>
                      </a:pPr>
                      <a:r>
                        <a:rPr lang="en-IN" sz="2000" dirty="0">
                          <a:latin typeface="Arial"/>
                          <a:ea typeface="Calibri"/>
                          <a:cs typeface="Times New Roman"/>
                        </a:rPr>
                        <a:t>narrow virtuosity, inertia</a:t>
                      </a:r>
                      <a:endParaRPr lang="en-US" sz="2000" dirty="0">
                        <a:latin typeface="Calibri"/>
                        <a:ea typeface="Calibri"/>
                        <a:cs typeface="Times New Roman"/>
                      </a:endParaRPr>
                    </a:p>
                  </a:txBody>
                  <a:tcPr marL="68580" marR="68580" marT="0" marB="0" anchor="ctr"/>
                </a:tc>
              </a:tr>
              <a:tr h="1442501">
                <a:tc>
                  <a:txBody>
                    <a:bodyPr/>
                    <a:lstStyle/>
                    <a:p>
                      <a:pPr marL="0" marR="0" algn="ctr">
                        <a:lnSpc>
                          <a:spcPct val="115000"/>
                        </a:lnSpc>
                        <a:spcBef>
                          <a:spcPts val="600"/>
                        </a:spcBef>
                        <a:spcAft>
                          <a:spcPts val="0"/>
                        </a:spcAft>
                      </a:pPr>
                      <a:r>
                        <a:rPr lang="en-IN" sz="1600">
                          <a:latin typeface="Arial"/>
                          <a:ea typeface="Calibri"/>
                          <a:cs typeface="Times New Roman"/>
                        </a:rPr>
                        <a:t>12-18</a:t>
                      </a:r>
                      <a:endParaRPr lang="en-US" sz="1600">
                        <a:latin typeface="Calibri"/>
                        <a:ea typeface="Calibri"/>
                        <a:cs typeface="Times New Roman"/>
                      </a:endParaRPr>
                    </a:p>
                  </a:txBody>
                  <a:tcPr marL="68580" marR="68580" marT="0" marB="0" anchor="ctr"/>
                </a:tc>
                <a:tc>
                  <a:txBody>
                    <a:bodyPr/>
                    <a:lstStyle/>
                    <a:p>
                      <a:pPr marL="0" marR="0" algn="ctr">
                        <a:lnSpc>
                          <a:spcPct val="115000"/>
                        </a:lnSpc>
                        <a:spcBef>
                          <a:spcPts val="600"/>
                        </a:spcBef>
                        <a:spcAft>
                          <a:spcPts val="0"/>
                        </a:spcAft>
                      </a:pPr>
                      <a:r>
                        <a:rPr lang="en-IN" sz="1600" dirty="0" err="1" smtClean="0">
                          <a:latin typeface="Arial"/>
                          <a:ea typeface="Calibri"/>
                          <a:cs typeface="Times New Roman"/>
                        </a:rPr>
                        <a:t>Adole</a:t>
                      </a:r>
                      <a:r>
                        <a:rPr lang="en-IN" sz="1600" dirty="0" smtClean="0">
                          <a:latin typeface="Arial"/>
                          <a:ea typeface="Calibri"/>
                          <a:cs typeface="Times New Roman"/>
                        </a:rPr>
                        <a:t>-scent</a:t>
                      </a:r>
                      <a:endParaRPr lang="en-US" sz="1600" dirty="0">
                        <a:latin typeface="Calibri"/>
                        <a:ea typeface="Calibri"/>
                        <a:cs typeface="Times New Roman"/>
                      </a:endParaRPr>
                    </a:p>
                  </a:txBody>
                  <a:tcPr marL="68580" marR="68580" marT="0" marB="0" anchor="ctr"/>
                </a:tc>
                <a:tc>
                  <a:txBody>
                    <a:bodyPr/>
                    <a:lstStyle/>
                    <a:p>
                      <a:pPr marL="0" marR="0" algn="ctr">
                        <a:lnSpc>
                          <a:spcPct val="115000"/>
                        </a:lnSpc>
                        <a:spcBef>
                          <a:spcPts val="600"/>
                        </a:spcBef>
                        <a:spcAft>
                          <a:spcPts val="0"/>
                        </a:spcAft>
                      </a:pPr>
                      <a:r>
                        <a:rPr lang="en-IN" sz="2000" dirty="0">
                          <a:latin typeface="Arial"/>
                          <a:ea typeface="Calibri"/>
                          <a:cs typeface="Times New Roman"/>
                        </a:rPr>
                        <a:t>ego-identity - role-confusion</a:t>
                      </a:r>
                      <a:endParaRPr lang="en-US" sz="2000" dirty="0">
                        <a:latin typeface="Calibri"/>
                        <a:ea typeface="Calibri"/>
                        <a:cs typeface="Times New Roman"/>
                      </a:endParaRPr>
                    </a:p>
                  </a:txBody>
                  <a:tcPr marL="68580" marR="68580" marT="0" marB="0" anchor="ctr"/>
                </a:tc>
                <a:tc>
                  <a:txBody>
                    <a:bodyPr/>
                    <a:lstStyle/>
                    <a:p>
                      <a:pPr marL="0" marR="0" algn="ctr">
                        <a:lnSpc>
                          <a:spcPct val="115000"/>
                        </a:lnSpc>
                        <a:spcBef>
                          <a:spcPts val="600"/>
                        </a:spcBef>
                        <a:spcAft>
                          <a:spcPts val="0"/>
                        </a:spcAft>
                      </a:pPr>
                      <a:r>
                        <a:rPr lang="en-IN" sz="1600">
                          <a:latin typeface="Arial"/>
                          <a:ea typeface="Calibri"/>
                          <a:cs typeface="Times New Roman"/>
                        </a:rPr>
                        <a:t>peer groups, role models</a:t>
                      </a:r>
                      <a:endParaRPr lang="en-US" sz="1600">
                        <a:latin typeface="Calibri"/>
                        <a:ea typeface="Calibri"/>
                        <a:cs typeface="Times New Roman"/>
                      </a:endParaRPr>
                    </a:p>
                  </a:txBody>
                  <a:tcPr marL="68580" marR="68580" marT="0" marB="0" anchor="ctr"/>
                </a:tc>
                <a:tc>
                  <a:txBody>
                    <a:bodyPr/>
                    <a:lstStyle/>
                    <a:p>
                      <a:pPr marL="0" marR="0" algn="ctr">
                        <a:lnSpc>
                          <a:spcPct val="115000"/>
                        </a:lnSpc>
                        <a:spcBef>
                          <a:spcPts val="600"/>
                        </a:spcBef>
                        <a:spcAft>
                          <a:spcPts val="0"/>
                        </a:spcAft>
                      </a:pPr>
                      <a:r>
                        <a:rPr lang="en-IN" sz="1800" dirty="0">
                          <a:latin typeface="Arial"/>
                          <a:ea typeface="Calibri"/>
                          <a:cs typeface="Times New Roman"/>
                        </a:rPr>
                        <a:t>to be oneself, </a:t>
                      </a:r>
                      <a:r>
                        <a:rPr lang="en-IN" sz="1800" dirty="0" smtClean="0">
                          <a:latin typeface="Arial"/>
                          <a:ea typeface="Calibri"/>
                          <a:cs typeface="Times New Roman"/>
                        </a:rPr>
                        <a:t/>
                      </a:r>
                      <a:br>
                        <a:rPr lang="en-IN" sz="1800" dirty="0" smtClean="0">
                          <a:latin typeface="Arial"/>
                          <a:ea typeface="Calibri"/>
                          <a:cs typeface="Times New Roman"/>
                        </a:rPr>
                      </a:br>
                      <a:r>
                        <a:rPr lang="en-IN" sz="1800" dirty="0" smtClean="0">
                          <a:latin typeface="Arial"/>
                          <a:ea typeface="Calibri"/>
                          <a:cs typeface="Times New Roman"/>
                        </a:rPr>
                        <a:t>to </a:t>
                      </a:r>
                      <a:r>
                        <a:rPr lang="en-IN" sz="1800" dirty="0">
                          <a:latin typeface="Arial"/>
                          <a:ea typeface="Calibri"/>
                          <a:cs typeface="Times New Roman"/>
                        </a:rPr>
                        <a:t>share oneself</a:t>
                      </a:r>
                      <a:endParaRPr lang="en-US" sz="1800" dirty="0">
                        <a:latin typeface="Calibri"/>
                        <a:ea typeface="Calibri"/>
                        <a:cs typeface="Times New Roman"/>
                      </a:endParaRPr>
                    </a:p>
                  </a:txBody>
                  <a:tcPr marL="68580" marR="68580" marT="0" marB="0" anchor="ctr"/>
                </a:tc>
                <a:tc>
                  <a:txBody>
                    <a:bodyPr/>
                    <a:lstStyle/>
                    <a:p>
                      <a:pPr marL="0" marR="0" algn="ctr">
                        <a:lnSpc>
                          <a:spcPct val="115000"/>
                        </a:lnSpc>
                        <a:spcBef>
                          <a:spcPts val="600"/>
                        </a:spcBef>
                        <a:spcAft>
                          <a:spcPts val="0"/>
                        </a:spcAft>
                      </a:pPr>
                      <a:r>
                        <a:rPr lang="en-IN" sz="2000" dirty="0">
                          <a:latin typeface="Arial"/>
                          <a:ea typeface="Calibri"/>
                          <a:cs typeface="Times New Roman"/>
                        </a:rPr>
                        <a:t>fidelity, loyalty</a:t>
                      </a:r>
                      <a:endParaRPr lang="en-US" sz="2000" dirty="0">
                        <a:latin typeface="Calibri"/>
                        <a:ea typeface="Calibri"/>
                        <a:cs typeface="Times New Roman"/>
                      </a:endParaRPr>
                    </a:p>
                  </a:txBody>
                  <a:tcPr marL="68580" marR="68580" marT="0" marB="0" anchor="ctr"/>
                </a:tc>
                <a:tc>
                  <a:txBody>
                    <a:bodyPr/>
                    <a:lstStyle/>
                    <a:p>
                      <a:pPr marL="0" marR="0" algn="ctr">
                        <a:lnSpc>
                          <a:spcPct val="115000"/>
                        </a:lnSpc>
                        <a:spcBef>
                          <a:spcPts val="600"/>
                        </a:spcBef>
                        <a:spcAft>
                          <a:spcPts val="0"/>
                        </a:spcAft>
                      </a:pPr>
                      <a:r>
                        <a:rPr lang="en-IN" sz="2000" dirty="0">
                          <a:latin typeface="Arial"/>
                          <a:ea typeface="Calibri"/>
                          <a:cs typeface="Times New Roman"/>
                        </a:rPr>
                        <a:t>fanaticism, repudiation</a:t>
                      </a:r>
                      <a:endParaRPr lang="en-US" sz="2000" dirty="0">
                        <a:latin typeface="Calibri"/>
                        <a:ea typeface="Calibri"/>
                        <a:cs typeface="Times New Roman"/>
                      </a:endParaRPr>
                    </a:p>
                  </a:txBody>
                  <a:tcPr marL="68580" marR="68580" marT="0" marB="0" anchor="ctr"/>
                </a:tc>
              </a:tr>
              <a:tr h="1248286">
                <a:tc>
                  <a:txBody>
                    <a:bodyPr/>
                    <a:lstStyle/>
                    <a:p>
                      <a:pPr marL="0" marR="0" algn="ctr">
                        <a:lnSpc>
                          <a:spcPct val="115000"/>
                        </a:lnSpc>
                        <a:spcBef>
                          <a:spcPts val="600"/>
                        </a:spcBef>
                        <a:spcAft>
                          <a:spcPts val="0"/>
                        </a:spcAft>
                      </a:pPr>
                      <a:r>
                        <a:rPr lang="en-IN" sz="1600" dirty="0" smtClean="0">
                          <a:latin typeface="Arial"/>
                          <a:ea typeface="Calibri"/>
                          <a:cs typeface="Times New Roman"/>
                        </a:rPr>
                        <a:t>18-45</a:t>
                      </a:r>
                      <a:endParaRPr lang="en-US" sz="1600" dirty="0">
                        <a:latin typeface="Calibri"/>
                        <a:ea typeface="Calibri"/>
                        <a:cs typeface="Times New Roman"/>
                      </a:endParaRPr>
                    </a:p>
                  </a:txBody>
                  <a:tcPr marL="68580" marR="68580" marT="0" marB="0" anchor="ctr"/>
                </a:tc>
                <a:tc>
                  <a:txBody>
                    <a:bodyPr/>
                    <a:lstStyle/>
                    <a:p>
                      <a:pPr marL="0" marR="0" algn="ctr">
                        <a:lnSpc>
                          <a:spcPct val="115000"/>
                        </a:lnSpc>
                        <a:spcBef>
                          <a:spcPts val="600"/>
                        </a:spcBef>
                        <a:spcAft>
                          <a:spcPts val="0"/>
                        </a:spcAft>
                      </a:pPr>
                      <a:r>
                        <a:rPr lang="en-IN" sz="1600" dirty="0">
                          <a:latin typeface="Arial"/>
                          <a:ea typeface="Calibri"/>
                          <a:cs typeface="Times New Roman"/>
                        </a:rPr>
                        <a:t>Young adult</a:t>
                      </a:r>
                      <a:endParaRPr lang="en-US" sz="1600" dirty="0">
                        <a:latin typeface="Calibri"/>
                        <a:ea typeface="Calibri"/>
                        <a:cs typeface="Times New Roman"/>
                      </a:endParaRPr>
                    </a:p>
                  </a:txBody>
                  <a:tcPr marL="68580" marR="68580" marT="0" marB="0" anchor="ctr"/>
                </a:tc>
                <a:tc>
                  <a:txBody>
                    <a:bodyPr/>
                    <a:lstStyle/>
                    <a:p>
                      <a:pPr marL="0" marR="0" algn="ctr">
                        <a:lnSpc>
                          <a:spcPct val="115000"/>
                        </a:lnSpc>
                        <a:spcBef>
                          <a:spcPts val="600"/>
                        </a:spcBef>
                        <a:spcAft>
                          <a:spcPts val="0"/>
                        </a:spcAft>
                      </a:pPr>
                      <a:r>
                        <a:rPr lang="en-IN" sz="2000" dirty="0">
                          <a:latin typeface="Arial"/>
                          <a:ea typeface="Calibri"/>
                          <a:cs typeface="Times New Roman"/>
                        </a:rPr>
                        <a:t>intimacy – isolation</a:t>
                      </a:r>
                      <a:endParaRPr lang="en-US" sz="2000" dirty="0">
                        <a:latin typeface="Calibri"/>
                        <a:ea typeface="Calibri"/>
                        <a:cs typeface="Times New Roman"/>
                      </a:endParaRPr>
                    </a:p>
                  </a:txBody>
                  <a:tcPr marL="68580" marR="68580" marT="0" marB="0" anchor="ctr"/>
                </a:tc>
                <a:tc>
                  <a:txBody>
                    <a:bodyPr/>
                    <a:lstStyle/>
                    <a:p>
                      <a:pPr marL="0" marR="0" algn="ctr">
                        <a:lnSpc>
                          <a:spcPct val="115000"/>
                        </a:lnSpc>
                        <a:spcBef>
                          <a:spcPts val="600"/>
                        </a:spcBef>
                        <a:spcAft>
                          <a:spcPts val="0"/>
                        </a:spcAft>
                      </a:pPr>
                      <a:r>
                        <a:rPr lang="en-IN" sz="1600">
                          <a:latin typeface="Arial"/>
                          <a:ea typeface="Calibri"/>
                          <a:cs typeface="Times New Roman"/>
                        </a:rPr>
                        <a:t>partners, friends</a:t>
                      </a:r>
                      <a:endParaRPr lang="en-US" sz="1600">
                        <a:latin typeface="Calibri"/>
                        <a:ea typeface="Calibri"/>
                        <a:cs typeface="Times New Roman"/>
                      </a:endParaRPr>
                    </a:p>
                  </a:txBody>
                  <a:tcPr marL="68580" marR="68580" marT="0" marB="0" anchor="ctr"/>
                </a:tc>
                <a:tc>
                  <a:txBody>
                    <a:bodyPr/>
                    <a:lstStyle/>
                    <a:p>
                      <a:pPr marL="0" marR="0" algn="ctr">
                        <a:lnSpc>
                          <a:spcPct val="115000"/>
                        </a:lnSpc>
                        <a:spcBef>
                          <a:spcPts val="600"/>
                        </a:spcBef>
                        <a:spcAft>
                          <a:spcPts val="0"/>
                        </a:spcAft>
                      </a:pPr>
                      <a:r>
                        <a:rPr lang="en-IN" sz="1800">
                          <a:latin typeface="Arial"/>
                          <a:ea typeface="Calibri"/>
                          <a:cs typeface="Times New Roman"/>
                        </a:rPr>
                        <a:t>to lose and find oneself in another</a:t>
                      </a:r>
                      <a:endParaRPr lang="en-US" sz="1800">
                        <a:latin typeface="Calibri"/>
                        <a:ea typeface="Calibri"/>
                        <a:cs typeface="Times New Roman"/>
                      </a:endParaRPr>
                    </a:p>
                  </a:txBody>
                  <a:tcPr marL="68580" marR="68580" marT="0" marB="0" anchor="ctr"/>
                </a:tc>
                <a:tc>
                  <a:txBody>
                    <a:bodyPr/>
                    <a:lstStyle/>
                    <a:p>
                      <a:pPr marL="0" marR="0" algn="ctr">
                        <a:lnSpc>
                          <a:spcPct val="115000"/>
                        </a:lnSpc>
                        <a:spcBef>
                          <a:spcPts val="600"/>
                        </a:spcBef>
                        <a:spcAft>
                          <a:spcPts val="0"/>
                        </a:spcAft>
                      </a:pPr>
                      <a:r>
                        <a:rPr lang="en-IN" sz="2000" dirty="0">
                          <a:latin typeface="Arial"/>
                          <a:ea typeface="Calibri"/>
                          <a:cs typeface="Times New Roman"/>
                        </a:rPr>
                        <a:t>love</a:t>
                      </a:r>
                      <a:endParaRPr lang="en-US" sz="2000" dirty="0">
                        <a:latin typeface="Calibri"/>
                        <a:ea typeface="Calibri"/>
                        <a:cs typeface="Times New Roman"/>
                      </a:endParaRPr>
                    </a:p>
                  </a:txBody>
                  <a:tcPr marL="68580" marR="68580" marT="0" marB="0" anchor="ctr"/>
                </a:tc>
                <a:tc>
                  <a:txBody>
                    <a:bodyPr/>
                    <a:lstStyle/>
                    <a:p>
                      <a:pPr marL="0" marR="0" algn="ctr">
                        <a:lnSpc>
                          <a:spcPct val="115000"/>
                        </a:lnSpc>
                        <a:spcBef>
                          <a:spcPts val="600"/>
                        </a:spcBef>
                        <a:spcAft>
                          <a:spcPts val="0"/>
                        </a:spcAft>
                      </a:pPr>
                      <a:r>
                        <a:rPr lang="en-IN" sz="2000" dirty="0">
                          <a:latin typeface="Arial"/>
                          <a:ea typeface="Calibri"/>
                          <a:cs typeface="Times New Roman"/>
                        </a:rPr>
                        <a:t>promiscuity, exclusivity</a:t>
                      </a:r>
                      <a:endParaRPr lang="en-US" sz="2000" dirty="0">
                        <a:latin typeface="Calibri"/>
                        <a:ea typeface="Calibri"/>
                        <a:cs typeface="Times New Roman"/>
                      </a:endParaRPr>
                    </a:p>
                  </a:txBody>
                  <a:tcPr marL="68580" marR="68580" marT="0" marB="0" anchor="ctr"/>
                </a:tc>
              </a:tr>
            </a:tbl>
          </a:graphicData>
        </a:graphic>
      </p:graphicFrame>
      <p:sp>
        <p:nvSpPr>
          <p:cNvPr id="4" name="Date Placeholder 3"/>
          <p:cNvSpPr>
            <a:spLocks noGrp="1"/>
          </p:cNvSpPr>
          <p:nvPr>
            <p:ph type="dt" sz="quarter" idx="10"/>
          </p:nvPr>
        </p:nvSpPr>
        <p:spPr/>
        <p:txBody>
          <a:bodyPr/>
          <a:lstStyle/>
          <a:p>
            <a:pPr>
              <a:defRPr/>
            </a:pPr>
            <a:fld id="{52A8FC57-689E-4468-A148-D83F7ACB109B}" type="datetime9">
              <a:rPr lang="en-IN"/>
              <a:pPr>
                <a:defRPr/>
              </a:pPr>
              <a:t>23-07-2018 21:56:42</a:t>
            </a:fld>
            <a:endParaRPr lang="en-US"/>
          </a:p>
        </p:txBody>
      </p:sp>
      <p:sp>
        <p:nvSpPr>
          <p:cNvPr id="6" name="Footer Placeholder 5"/>
          <p:cNvSpPr>
            <a:spLocks noGrp="1"/>
          </p:cNvSpPr>
          <p:nvPr>
            <p:ph type="ftr" sz="quarter" idx="11"/>
          </p:nvPr>
        </p:nvSpPr>
        <p:spPr/>
        <p:txBody>
          <a:bodyPr/>
          <a:lstStyle/>
          <a:p>
            <a:pPr algn="ctr">
              <a:defRPr/>
            </a:pPr>
            <a:r>
              <a:rPr lang="en-US"/>
              <a:t>Psychology for Social Workers</a:t>
            </a:r>
          </a:p>
        </p:txBody>
      </p:sp>
      <p:sp>
        <p:nvSpPr>
          <p:cNvPr id="5" name="Slide Number Placeholder 4"/>
          <p:cNvSpPr>
            <a:spLocks noGrp="1"/>
          </p:cNvSpPr>
          <p:nvPr>
            <p:ph type="sldNum" sz="quarter" idx="12"/>
          </p:nvPr>
        </p:nvSpPr>
        <p:spPr/>
        <p:txBody>
          <a:bodyPr/>
          <a:lstStyle/>
          <a:p>
            <a:pPr>
              <a:defRPr/>
            </a:pPr>
            <a:fld id="{2A539B9E-21DD-43D0-989F-76D180CFA139}" type="slidenum">
              <a:rPr lang="en-US" smtClean="0"/>
              <a:pPr>
                <a:defRPr/>
              </a:pPr>
              <a:t>69</a:t>
            </a:fld>
            <a:endParaRPr lang="en-US"/>
          </a:p>
        </p:txBody>
      </p:sp>
    </p:spTree>
  </p:cSld>
  <p:clrMapOvr>
    <a:masterClrMapping/>
  </p:clrMapOvr>
  <p:transition spd="slow">
    <p:push/>
  </p:transition>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ChangeArrowheads="1"/>
          </p:cNvSpPr>
          <p:nvPr/>
        </p:nvSpPr>
        <p:spPr bwMode="auto">
          <a:xfrm>
            <a:off x="0" y="609600"/>
            <a:ext cx="9144000" cy="990600"/>
          </a:xfrm>
          <a:prstGeom prst="rect">
            <a:avLst/>
          </a:prstGeom>
          <a:noFill/>
          <a:ln w="9525">
            <a:noFill/>
            <a:miter lim="800000"/>
            <a:headEnd/>
            <a:tailEnd/>
          </a:ln>
        </p:spPr>
        <p:txBody>
          <a:bodyPr anchor="ctr"/>
          <a:lstStyle/>
          <a:p>
            <a:pPr algn="ctr"/>
            <a:r>
              <a:rPr lang="en-US" sz="3200" b="1" dirty="0" smtClean="0">
                <a:solidFill>
                  <a:srgbClr val="FF33CC"/>
                </a:solidFill>
              </a:rPr>
              <a:t>2.4.2.	Erickson’s psycho-social theory</a:t>
            </a:r>
            <a:endParaRPr lang="en-US" sz="3200" b="1" dirty="0">
              <a:solidFill>
                <a:srgbClr val="FF33CC"/>
              </a:solidFill>
            </a:endParaRPr>
          </a:p>
        </p:txBody>
      </p:sp>
      <p:graphicFrame>
        <p:nvGraphicFramePr>
          <p:cNvPr id="9" name="Content Placeholder 8"/>
          <p:cNvGraphicFramePr>
            <a:graphicFrameLocks noGrp="1"/>
          </p:cNvGraphicFramePr>
          <p:nvPr>
            <p:ph idx="1"/>
          </p:nvPr>
        </p:nvGraphicFramePr>
        <p:xfrm>
          <a:off x="0" y="1752600"/>
          <a:ext cx="9144000" cy="4445000"/>
        </p:xfrm>
        <a:graphic>
          <a:graphicData uri="http://schemas.openxmlformats.org/drawingml/2006/table">
            <a:tbl>
              <a:tblPr firstRow="1" bandRow="1">
                <a:tableStyleId>{5C22544A-7EE6-4342-B048-85BDC9FD1C3A}</a:tableStyleId>
              </a:tblPr>
              <a:tblGrid>
                <a:gridCol w="542441"/>
                <a:gridCol w="929898"/>
                <a:gridCol w="1472339"/>
                <a:gridCol w="1239864"/>
                <a:gridCol w="1937288"/>
                <a:gridCol w="1162373"/>
                <a:gridCol w="1859797"/>
              </a:tblGrid>
              <a:tr h="1346200">
                <a:tc>
                  <a:txBody>
                    <a:bodyPr/>
                    <a:lstStyle/>
                    <a:p>
                      <a:pPr marL="0" marR="0" algn="ctr">
                        <a:lnSpc>
                          <a:spcPct val="115000"/>
                        </a:lnSpc>
                        <a:spcBef>
                          <a:spcPts val="600"/>
                        </a:spcBef>
                        <a:spcAft>
                          <a:spcPts val="0"/>
                        </a:spcAft>
                      </a:pPr>
                      <a:r>
                        <a:rPr lang="en-IN" sz="1600" dirty="0">
                          <a:latin typeface="Arial"/>
                          <a:ea typeface="Calibri"/>
                          <a:cs typeface="Times New Roman"/>
                        </a:rPr>
                        <a:t>Age</a:t>
                      </a:r>
                      <a:endParaRPr lang="en-US" sz="1600" dirty="0">
                        <a:latin typeface="Calibri"/>
                        <a:ea typeface="Calibri"/>
                        <a:cs typeface="Times New Roman"/>
                      </a:endParaRPr>
                    </a:p>
                  </a:txBody>
                  <a:tcPr marL="68580" marR="68580" marT="0" marB="0" anchor="ctr"/>
                </a:tc>
                <a:tc>
                  <a:txBody>
                    <a:bodyPr/>
                    <a:lstStyle/>
                    <a:p>
                      <a:pPr marL="0" marR="0" algn="ctr">
                        <a:lnSpc>
                          <a:spcPct val="115000"/>
                        </a:lnSpc>
                        <a:spcBef>
                          <a:spcPts val="600"/>
                        </a:spcBef>
                        <a:spcAft>
                          <a:spcPts val="0"/>
                        </a:spcAft>
                      </a:pPr>
                      <a:r>
                        <a:rPr lang="en-IN" sz="1600" dirty="0">
                          <a:latin typeface="Arial"/>
                          <a:ea typeface="Calibri"/>
                          <a:cs typeface="Times New Roman"/>
                        </a:rPr>
                        <a:t>Age group</a:t>
                      </a:r>
                      <a:endParaRPr lang="en-US" sz="1600" dirty="0">
                        <a:latin typeface="Calibri"/>
                        <a:ea typeface="Calibri"/>
                        <a:cs typeface="Times New Roman"/>
                      </a:endParaRPr>
                    </a:p>
                  </a:txBody>
                  <a:tcPr marL="68580" marR="68580" marT="0" marB="0" anchor="ctr"/>
                </a:tc>
                <a:tc>
                  <a:txBody>
                    <a:bodyPr/>
                    <a:lstStyle/>
                    <a:p>
                      <a:pPr marL="0" marR="0" algn="ctr">
                        <a:lnSpc>
                          <a:spcPct val="115000"/>
                        </a:lnSpc>
                        <a:spcBef>
                          <a:spcPts val="600"/>
                        </a:spcBef>
                        <a:spcAft>
                          <a:spcPts val="0"/>
                        </a:spcAft>
                      </a:pPr>
                      <a:r>
                        <a:rPr lang="en-IN" sz="2000" dirty="0" smtClean="0">
                          <a:latin typeface="Arial"/>
                          <a:ea typeface="Calibri"/>
                          <a:cs typeface="Times New Roman"/>
                        </a:rPr>
                        <a:t>Psycho-social </a:t>
                      </a:r>
                      <a:r>
                        <a:rPr lang="en-IN" sz="2000" dirty="0">
                          <a:latin typeface="Arial"/>
                          <a:ea typeface="Calibri"/>
                          <a:cs typeface="Times New Roman"/>
                        </a:rPr>
                        <a:t>crisis</a:t>
                      </a:r>
                      <a:endParaRPr lang="en-US" sz="2000" dirty="0">
                        <a:latin typeface="Calibri"/>
                        <a:ea typeface="Calibri"/>
                        <a:cs typeface="Times New Roman"/>
                      </a:endParaRPr>
                    </a:p>
                  </a:txBody>
                  <a:tcPr marL="68580" marR="68580" marT="0" marB="0" anchor="ctr"/>
                </a:tc>
                <a:tc>
                  <a:txBody>
                    <a:bodyPr/>
                    <a:lstStyle/>
                    <a:p>
                      <a:pPr marL="0" marR="0" algn="ctr">
                        <a:lnSpc>
                          <a:spcPct val="115000"/>
                        </a:lnSpc>
                        <a:spcBef>
                          <a:spcPts val="600"/>
                        </a:spcBef>
                        <a:spcAft>
                          <a:spcPts val="0"/>
                        </a:spcAft>
                      </a:pPr>
                      <a:r>
                        <a:rPr lang="en-IN" sz="1600" dirty="0">
                          <a:latin typeface="Arial"/>
                          <a:ea typeface="Calibri"/>
                          <a:cs typeface="Times New Roman"/>
                        </a:rPr>
                        <a:t>Significant relations</a:t>
                      </a:r>
                      <a:endParaRPr lang="en-US" sz="1600" dirty="0">
                        <a:latin typeface="Calibri"/>
                        <a:ea typeface="Calibri"/>
                        <a:cs typeface="Times New Roman"/>
                      </a:endParaRPr>
                    </a:p>
                  </a:txBody>
                  <a:tcPr marL="68580" marR="68580" marT="0" marB="0" anchor="ctr"/>
                </a:tc>
                <a:tc>
                  <a:txBody>
                    <a:bodyPr/>
                    <a:lstStyle/>
                    <a:p>
                      <a:pPr marL="0" marR="0" algn="ctr">
                        <a:lnSpc>
                          <a:spcPct val="115000"/>
                        </a:lnSpc>
                        <a:spcBef>
                          <a:spcPts val="600"/>
                        </a:spcBef>
                        <a:spcAft>
                          <a:spcPts val="0"/>
                        </a:spcAft>
                      </a:pPr>
                      <a:r>
                        <a:rPr lang="en-IN" sz="2000" dirty="0" smtClean="0">
                          <a:latin typeface="Arial"/>
                          <a:ea typeface="Calibri"/>
                          <a:cs typeface="Times New Roman"/>
                        </a:rPr>
                        <a:t>Psycho-social </a:t>
                      </a:r>
                      <a:r>
                        <a:rPr lang="en-IN" sz="2000" dirty="0">
                          <a:latin typeface="Arial"/>
                          <a:ea typeface="Calibri"/>
                          <a:cs typeface="Times New Roman"/>
                        </a:rPr>
                        <a:t>modalities</a:t>
                      </a:r>
                      <a:endParaRPr lang="en-US" sz="2000" dirty="0">
                        <a:latin typeface="Calibri"/>
                        <a:ea typeface="Calibri"/>
                        <a:cs typeface="Times New Roman"/>
                      </a:endParaRPr>
                    </a:p>
                  </a:txBody>
                  <a:tcPr marL="68580" marR="68580" marT="0" marB="0" anchor="ctr"/>
                </a:tc>
                <a:tc>
                  <a:txBody>
                    <a:bodyPr/>
                    <a:lstStyle/>
                    <a:p>
                      <a:pPr marL="0" marR="0" algn="ctr">
                        <a:lnSpc>
                          <a:spcPct val="115000"/>
                        </a:lnSpc>
                        <a:spcBef>
                          <a:spcPts val="600"/>
                        </a:spcBef>
                        <a:spcAft>
                          <a:spcPts val="0"/>
                        </a:spcAft>
                      </a:pPr>
                      <a:r>
                        <a:rPr lang="en-IN" sz="2000" dirty="0" smtClean="0">
                          <a:latin typeface="Arial"/>
                          <a:ea typeface="Calibri"/>
                          <a:cs typeface="Times New Roman"/>
                        </a:rPr>
                        <a:t>Psycho-social </a:t>
                      </a:r>
                      <a:r>
                        <a:rPr lang="en-IN" sz="2000" dirty="0">
                          <a:latin typeface="Arial"/>
                          <a:ea typeface="Calibri"/>
                          <a:cs typeface="Times New Roman"/>
                        </a:rPr>
                        <a:t>virtues</a:t>
                      </a:r>
                      <a:endParaRPr lang="en-US" sz="2000" dirty="0">
                        <a:latin typeface="Calibri"/>
                        <a:ea typeface="Calibri"/>
                        <a:cs typeface="Times New Roman"/>
                      </a:endParaRPr>
                    </a:p>
                  </a:txBody>
                  <a:tcPr marL="68580" marR="68580" marT="0" marB="0" anchor="ctr"/>
                </a:tc>
                <a:tc>
                  <a:txBody>
                    <a:bodyPr/>
                    <a:lstStyle/>
                    <a:p>
                      <a:pPr marL="0" marR="0" algn="ctr">
                        <a:lnSpc>
                          <a:spcPct val="115000"/>
                        </a:lnSpc>
                        <a:spcBef>
                          <a:spcPts val="600"/>
                        </a:spcBef>
                        <a:spcAft>
                          <a:spcPts val="0"/>
                        </a:spcAft>
                      </a:pPr>
                      <a:r>
                        <a:rPr lang="en-IN" sz="2000" dirty="0" smtClean="0">
                          <a:latin typeface="Arial"/>
                          <a:ea typeface="Calibri"/>
                          <a:cs typeface="Times New Roman"/>
                        </a:rPr>
                        <a:t>Mal-adaptations /  malignancies</a:t>
                      </a:r>
                      <a:endParaRPr lang="en-US" sz="2000" dirty="0">
                        <a:latin typeface="Calibri"/>
                        <a:ea typeface="Calibri"/>
                        <a:cs typeface="Times New Roman"/>
                      </a:endParaRPr>
                    </a:p>
                  </a:txBody>
                  <a:tcPr marL="68580" marR="68580" marT="0" marB="0" anchor="ctr"/>
                </a:tc>
              </a:tr>
              <a:tr h="1346200">
                <a:tc>
                  <a:txBody>
                    <a:bodyPr/>
                    <a:lstStyle/>
                    <a:p>
                      <a:pPr marL="0" marR="0" algn="ctr">
                        <a:lnSpc>
                          <a:spcPct val="115000"/>
                        </a:lnSpc>
                        <a:spcBef>
                          <a:spcPts val="600"/>
                        </a:spcBef>
                        <a:spcAft>
                          <a:spcPts val="0"/>
                        </a:spcAft>
                      </a:pPr>
                      <a:r>
                        <a:rPr lang="en-IN" sz="1600" dirty="0">
                          <a:latin typeface="Arial"/>
                          <a:ea typeface="Calibri"/>
                          <a:cs typeface="Times New Roman"/>
                        </a:rPr>
                        <a:t>30-65</a:t>
                      </a:r>
                      <a:endParaRPr lang="en-US" sz="1600" dirty="0">
                        <a:latin typeface="Calibri"/>
                        <a:ea typeface="Calibri"/>
                        <a:cs typeface="Times New Roman"/>
                      </a:endParaRPr>
                    </a:p>
                  </a:txBody>
                  <a:tcPr marL="68580" marR="68580" marT="0" marB="0" anchor="ctr"/>
                </a:tc>
                <a:tc>
                  <a:txBody>
                    <a:bodyPr/>
                    <a:lstStyle/>
                    <a:p>
                      <a:pPr marL="0" marR="0" algn="ctr">
                        <a:lnSpc>
                          <a:spcPct val="115000"/>
                        </a:lnSpc>
                        <a:spcBef>
                          <a:spcPts val="600"/>
                        </a:spcBef>
                        <a:spcAft>
                          <a:spcPts val="0"/>
                        </a:spcAft>
                      </a:pPr>
                      <a:r>
                        <a:rPr lang="en-IN" sz="1600" dirty="0">
                          <a:latin typeface="Arial"/>
                          <a:ea typeface="Calibri"/>
                          <a:cs typeface="Times New Roman"/>
                        </a:rPr>
                        <a:t>Middle aged adult</a:t>
                      </a:r>
                      <a:endParaRPr lang="en-US" sz="1600" dirty="0">
                        <a:latin typeface="Calibri"/>
                        <a:ea typeface="Calibri"/>
                        <a:cs typeface="Times New Roman"/>
                      </a:endParaRPr>
                    </a:p>
                  </a:txBody>
                  <a:tcPr marL="68580" marR="68580" marT="0" marB="0" anchor="ctr"/>
                </a:tc>
                <a:tc>
                  <a:txBody>
                    <a:bodyPr/>
                    <a:lstStyle/>
                    <a:p>
                      <a:pPr marL="0" marR="0" algn="ctr">
                        <a:lnSpc>
                          <a:spcPct val="115000"/>
                        </a:lnSpc>
                        <a:spcBef>
                          <a:spcPts val="600"/>
                        </a:spcBef>
                        <a:spcAft>
                          <a:spcPts val="0"/>
                        </a:spcAft>
                      </a:pPr>
                      <a:r>
                        <a:rPr lang="en-IN" sz="2000" dirty="0">
                          <a:latin typeface="Arial"/>
                          <a:ea typeface="Calibri"/>
                          <a:cs typeface="Times New Roman"/>
                        </a:rPr>
                        <a:t>generativity - self-absorption</a:t>
                      </a:r>
                      <a:endParaRPr lang="en-US" sz="2000" dirty="0">
                        <a:latin typeface="Calibri"/>
                        <a:ea typeface="Calibri"/>
                        <a:cs typeface="Times New Roman"/>
                      </a:endParaRPr>
                    </a:p>
                  </a:txBody>
                  <a:tcPr marL="68580" marR="68580" marT="0" marB="0" anchor="ctr"/>
                </a:tc>
                <a:tc>
                  <a:txBody>
                    <a:bodyPr/>
                    <a:lstStyle/>
                    <a:p>
                      <a:pPr marL="0" marR="0" algn="ctr">
                        <a:lnSpc>
                          <a:spcPct val="115000"/>
                        </a:lnSpc>
                        <a:spcBef>
                          <a:spcPts val="600"/>
                        </a:spcBef>
                        <a:spcAft>
                          <a:spcPts val="0"/>
                        </a:spcAft>
                      </a:pPr>
                      <a:r>
                        <a:rPr lang="en-IN" sz="1600">
                          <a:latin typeface="Arial"/>
                          <a:ea typeface="Calibri"/>
                          <a:cs typeface="Times New Roman"/>
                        </a:rPr>
                        <a:t>household, co-workers</a:t>
                      </a:r>
                      <a:endParaRPr lang="en-US" sz="1600">
                        <a:latin typeface="Calibri"/>
                        <a:ea typeface="Calibri"/>
                        <a:cs typeface="Times New Roman"/>
                      </a:endParaRPr>
                    </a:p>
                  </a:txBody>
                  <a:tcPr marL="68580" marR="68580" marT="0" marB="0" anchor="ctr"/>
                </a:tc>
                <a:tc>
                  <a:txBody>
                    <a:bodyPr/>
                    <a:lstStyle/>
                    <a:p>
                      <a:pPr marL="0" marR="0" algn="ctr">
                        <a:lnSpc>
                          <a:spcPct val="115000"/>
                        </a:lnSpc>
                        <a:spcBef>
                          <a:spcPts val="600"/>
                        </a:spcBef>
                        <a:spcAft>
                          <a:spcPts val="0"/>
                        </a:spcAft>
                      </a:pPr>
                      <a:r>
                        <a:rPr lang="en-IN" sz="2000" dirty="0">
                          <a:latin typeface="Arial"/>
                          <a:ea typeface="Calibri"/>
                          <a:cs typeface="Times New Roman"/>
                        </a:rPr>
                        <a:t>to make actual, to take care of</a:t>
                      </a:r>
                      <a:endParaRPr lang="en-US" sz="2000" dirty="0">
                        <a:latin typeface="Calibri"/>
                        <a:ea typeface="Calibri"/>
                        <a:cs typeface="Times New Roman"/>
                      </a:endParaRPr>
                    </a:p>
                  </a:txBody>
                  <a:tcPr marL="68580" marR="68580" marT="0" marB="0" anchor="ctr"/>
                </a:tc>
                <a:tc>
                  <a:txBody>
                    <a:bodyPr/>
                    <a:lstStyle/>
                    <a:p>
                      <a:pPr marL="0" marR="0" algn="ctr">
                        <a:lnSpc>
                          <a:spcPct val="115000"/>
                        </a:lnSpc>
                        <a:spcBef>
                          <a:spcPts val="600"/>
                        </a:spcBef>
                        <a:spcAft>
                          <a:spcPts val="0"/>
                        </a:spcAft>
                      </a:pPr>
                      <a:r>
                        <a:rPr lang="en-IN" sz="2000" dirty="0">
                          <a:latin typeface="Arial"/>
                          <a:ea typeface="Calibri"/>
                          <a:cs typeface="Times New Roman"/>
                        </a:rPr>
                        <a:t>care</a:t>
                      </a:r>
                      <a:endParaRPr lang="en-US" sz="2000" dirty="0">
                        <a:latin typeface="Calibri"/>
                        <a:ea typeface="Calibri"/>
                        <a:cs typeface="Times New Roman"/>
                      </a:endParaRPr>
                    </a:p>
                  </a:txBody>
                  <a:tcPr marL="68580" marR="68580" marT="0" marB="0" anchor="ctr"/>
                </a:tc>
                <a:tc>
                  <a:txBody>
                    <a:bodyPr/>
                    <a:lstStyle/>
                    <a:p>
                      <a:pPr marL="0" marR="0" algn="ctr">
                        <a:lnSpc>
                          <a:spcPct val="115000"/>
                        </a:lnSpc>
                        <a:spcBef>
                          <a:spcPts val="600"/>
                        </a:spcBef>
                        <a:spcAft>
                          <a:spcPts val="0"/>
                        </a:spcAft>
                      </a:pPr>
                      <a:r>
                        <a:rPr lang="en-IN" sz="2000" dirty="0">
                          <a:latin typeface="Arial"/>
                          <a:ea typeface="Calibri"/>
                          <a:cs typeface="Times New Roman"/>
                        </a:rPr>
                        <a:t>overextension, </a:t>
                      </a:r>
                      <a:r>
                        <a:rPr lang="en-IN" sz="2000" dirty="0" err="1">
                          <a:latin typeface="Arial"/>
                          <a:ea typeface="Calibri"/>
                          <a:cs typeface="Times New Roman"/>
                        </a:rPr>
                        <a:t>rejectivity</a:t>
                      </a:r>
                      <a:endParaRPr lang="en-US" sz="2000" dirty="0">
                        <a:latin typeface="Calibri"/>
                        <a:ea typeface="Calibri"/>
                        <a:cs typeface="Times New Roman"/>
                      </a:endParaRPr>
                    </a:p>
                  </a:txBody>
                  <a:tcPr marL="68580" marR="68580" marT="0" marB="0" anchor="ctr"/>
                </a:tc>
              </a:tr>
              <a:tr h="1346200">
                <a:tc>
                  <a:txBody>
                    <a:bodyPr/>
                    <a:lstStyle/>
                    <a:p>
                      <a:pPr marL="0" marR="0" algn="ctr">
                        <a:lnSpc>
                          <a:spcPct val="115000"/>
                        </a:lnSpc>
                        <a:spcBef>
                          <a:spcPts val="600"/>
                        </a:spcBef>
                        <a:spcAft>
                          <a:spcPts val="0"/>
                        </a:spcAft>
                      </a:pPr>
                      <a:r>
                        <a:rPr lang="en-IN" sz="1600" dirty="0">
                          <a:latin typeface="Arial"/>
                          <a:ea typeface="Calibri"/>
                          <a:cs typeface="Times New Roman"/>
                        </a:rPr>
                        <a:t>50+</a:t>
                      </a:r>
                      <a:endParaRPr lang="en-US" sz="1600" dirty="0">
                        <a:latin typeface="Calibri"/>
                        <a:ea typeface="Calibri"/>
                        <a:cs typeface="Times New Roman"/>
                      </a:endParaRPr>
                    </a:p>
                  </a:txBody>
                  <a:tcPr marL="68580" marR="68580" marT="0" marB="0" anchor="ctr"/>
                </a:tc>
                <a:tc>
                  <a:txBody>
                    <a:bodyPr/>
                    <a:lstStyle/>
                    <a:p>
                      <a:pPr marL="0" marR="0" algn="ctr">
                        <a:lnSpc>
                          <a:spcPct val="115000"/>
                        </a:lnSpc>
                        <a:spcBef>
                          <a:spcPts val="600"/>
                        </a:spcBef>
                        <a:spcAft>
                          <a:spcPts val="0"/>
                        </a:spcAft>
                      </a:pPr>
                      <a:r>
                        <a:rPr lang="en-IN" sz="1600" dirty="0">
                          <a:latin typeface="Arial"/>
                          <a:ea typeface="Calibri"/>
                          <a:cs typeface="Times New Roman"/>
                        </a:rPr>
                        <a:t>Old adult</a:t>
                      </a:r>
                      <a:endParaRPr lang="en-US" sz="1600" dirty="0">
                        <a:latin typeface="Calibri"/>
                        <a:ea typeface="Calibri"/>
                        <a:cs typeface="Times New Roman"/>
                      </a:endParaRPr>
                    </a:p>
                  </a:txBody>
                  <a:tcPr marL="68580" marR="68580" marT="0" marB="0" anchor="ctr"/>
                </a:tc>
                <a:tc>
                  <a:txBody>
                    <a:bodyPr/>
                    <a:lstStyle/>
                    <a:p>
                      <a:pPr marL="0" marR="0" algn="ctr">
                        <a:lnSpc>
                          <a:spcPct val="115000"/>
                        </a:lnSpc>
                        <a:spcBef>
                          <a:spcPts val="600"/>
                        </a:spcBef>
                        <a:spcAft>
                          <a:spcPts val="0"/>
                        </a:spcAft>
                      </a:pPr>
                      <a:r>
                        <a:rPr lang="en-IN" sz="2000" dirty="0">
                          <a:latin typeface="Arial"/>
                          <a:ea typeface="Calibri"/>
                          <a:cs typeface="Times New Roman"/>
                        </a:rPr>
                        <a:t>integrity – despair</a:t>
                      </a:r>
                      <a:endParaRPr lang="en-US" sz="2000" dirty="0">
                        <a:latin typeface="Calibri"/>
                        <a:ea typeface="Calibri"/>
                        <a:cs typeface="Times New Roman"/>
                      </a:endParaRPr>
                    </a:p>
                  </a:txBody>
                  <a:tcPr marL="68580" marR="68580" marT="0" marB="0" anchor="ctr"/>
                </a:tc>
                <a:tc>
                  <a:txBody>
                    <a:bodyPr/>
                    <a:lstStyle/>
                    <a:p>
                      <a:pPr marL="0" marR="0" algn="ctr">
                        <a:lnSpc>
                          <a:spcPct val="115000"/>
                        </a:lnSpc>
                        <a:spcBef>
                          <a:spcPts val="600"/>
                        </a:spcBef>
                        <a:spcAft>
                          <a:spcPts val="0"/>
                        </a:spcAft>
                      </a:pPr>
                      <a:r>
                        <a:rPr lang="en-IN" sz="1600" dirty="0">
                          <a:latin typeface="Arial"/>
                          <a:ea typeface="Calibri"/>
                          <a:cs typeface="Times New Roman"/>
                        </a:rPr>
                        <a:t>mankind or 'my kind'</a:t>
                      </a:r>
                      <a:endParaRPr lang="en-US" sz="1600" dirty="0">
                        <a:latin typeface="Calibri"/>
                        <a:ea typeface="Calibri"/>
                        <a:cs typeface="Times New Roman"/>
                      </a:endParaRPr>
                    </a:p>
                  </a:txBody>
                  <a:tcPr marL="68580" marR="68580" marT="0" marB="0" anchor="ctr"/>
                </a:tc>
                <a:tc>
                  <a:txBody>
                    <a:bodyPr/>
                    <a:lstStyle/>
                    <a:p>
                      <a:pPr marL="0" marR="0" algn="ctr">
                        <a:lnSpc>
                          <a:spcPct val="115000"/>
                        </a:lnSpc>
                        <a:spcBef>
                          <a:spcPts val="600"/>
                        </a:spcBef>
                        <a:spcAft>
                          <a:spcPts val="0"/>
                        </a:spcAft>
                      </a:pPr>
                      <a:r>
                        <a:rPr lang="en-IN" sz="2000" dirty="0">
                          <a:latin typeface="Arial"/>
                          <a:ea typeface="Calibri"/>
                          <a:cs typeface="Times New Roman"/>
                        </a:rPr>
                        <a:t>to be, </a:t>
                      </a:r>
                      <a:r>
                        <a:rPr lang="en-IN" sz="2000" dirty="0" smtClean="0">
                          <a:latin typeface="Arial"/>
                          <a:ea typeface="Calibri"/>
                          <a:cs typeface="Times New Roman"/>
                        </a:rPr>
                        <a:t/>
                      </a:r>
                      <a:br>
                        <a:rPr lang="en-IN" sz="2000" dirty="0" smtClean="0">
                          <a:latin typeface="Arial"/>
                          <a:ea typeface="Calibri"/>
                          <a:cs typeface="Times New Roman"/>
                        </a:rPr>
                      </a:br>
                      <a:r>
                        <a:rPr lang="en-IN" sz="2000" dirty="0" smtClean="0">
                          <a:latin typeface="Arial"/>
                          <a:ea typeface="Calibri"/>
                          <a:cs typeface="Times New Roman"/>
                        </a:rPr>
                        <a:t>through </a:t>
                      </a:r>
                      <a:r>
                        <a:rPr lang="en-IN" sz="2000" dirty="0">
                          <a:latin typeface="Arial"/>
                          <a:ea typeface="Calibri"/>
                          <a:cs typeface="Times New Roman"/>
                        </a:rPr>
                        <a:t>having been, </a:t>
                      </a:r>
                      <a:r>
                        <a:rPr lang="en-IN" sz="2000" dirty="0" smtClean="0">
                          <a:latin typeface="Arial"/>
                          <a:ea typeface="Calibri"/>
                          <a:cs typeface="Times New Roman"/>
                        </a:rPr>
                        <a:t/>
                      </a:r>
                      <a:br>
                        <a:rPr lang="en-IN" sz="2000" dirty="0" smtClean="0">
                          <a:latin typeface="Arial"/>
                          <a:ea typeface="Calibri"/>
                          <a:cs typeface="Times New Roman"/>
                        </a:rPr>
                      </a:br>
                      <a:r>
                        <a:rPr lang="en-IN" sz="2000" dirty="0" smtClean="0">
                          <a:latin typeface="Arial"/>
                          <a:ea typeface="Calibri"/>
                          <a:cs typeface="Times New Roman"/>
                        </a:rPr>
                        <a:t>to </a:t>
                      </a:r>
                      <a:r>
                        <a:rPr lang="en-IN" sz="2000" dirty="0">
                          <a:latin typeface="Arial"/>
                          <a:ea typeface="Calibri"/>
                          <a:cs typeface="Times New Roman"/>
                        </a:rPr>
                        <a:t>face not being</a:t>
                      </a:r>
                      <a:endParaRPr lang="en-US" sz="2000" dirty="0">
                        <a:latin typeface="Calibri"/>
                        <a:ea typeface="Calibri"/>
                        <a:cs typeface="Times New Roman"/>
                      </a:endParaRPr>
                    </a:p>
                  </a:txBody>
                  <a:tcPr marL="68580" marR="68580" marT="0" marB="0" anchor="ctr"/>
                </a:tc>
                <a:tc>
                  <a:txBody>
                    <a:bodyPr/>
                    <a:lstStyle/>
                    <a:p>
                      <a:pPr marL="0" marR="0" algn="ctr">
                        <a:lnSpc>
                          <a:spcPct val="115000"/>
                        </a:lnSpc>
                        <a:spcBef>
                          <a:spcPts val="600"/>
                        </a:spcBef>
                        <a:spcAft>
                          <a:spcPts val="0"/>
                        </a:spcAft>
                      </a:pPr>
                      <a:r>
                        <a:rPr lang="en-IN" sz="2000" dirty="0">
                          <a:latin typeface="Arial"/>
                          <a:ea typeface="Calibri"/>
                          <a:cs typeface="Times New Roman"/>
                        </a:rPr>
                        <a:t>wisdom</a:t>
                      </a:r>
                      <a:endParaRPr lang="en-US" sz="2000" dirty="0">
                        <a:latin typeface="Calibri"/>
                        <a:ea typeface="Calibri"/>
                        <a:cs typeface="Times New Roman"/>
                      </a:endParaRPr>
                    </a:p>
                  </a:txBody>
                  <a:tcPr marL="68580" marR="68580" marT="0" marB="0" anchor="ctr"/>
                </a:tc>
                <a:tc>
                  <a:txBody>
                    <a:bodyPr/>
                    <a:lstStyle/>
                    <a:p>
                      <a:pPr marL="0" marR="0" algn="ctr">
                        <a:lnSpc>
                          <a:spcPct val="115000"/>
                        </a:lnSpc>
                        <a:spcBef>
                          <a:spcPts val="600"/>
                        </a:spcBef>
                        <a:spcAft>
                          <a:spcPts val="0"/>
                        </a:spcAft>
                      </a:pPr>
                      <a:r>
                        <a:rPr lang="en-IN" sz="2000" dirty="0">
                          <a:latin typeface="Arial"/>
                          <a:ea typeface="Calibri"/>
                          <a:cs typeface="Times New Roman"/>
                        </a:rPr>
                        <a:t>presumption, despair</a:t>
                      </a:r>
                      <a:endParaRPr lang="en-US" sz="2000" dirty="0">
                        <a:latin typeface="Calibri"/>
                        <a:ea typeface="Calibri"/>
                        <a:cs typeface="Times New Roman"/>
                      </a:endParaRPr>
                    </a:p>
                  </a:txBody>
                  <a:tcPr marL="68580" marR="68580" marT="0" marB="0" anchor="ctr"/>
                </a:tc>
              </a:tr>
            </a:tbl>
          </a:graphicData>
        </a:graphic>
      </p:graphicFrame>
      <p:sp>
        <p:nvSpPr>
          <p:cNvPr id="4" name="Date Placeholder 3"/>
          <p:cNvSpPr>
            <a:spLocks noGrp="1"/>
          </p:cNvSpPr>
          <p:nvPr>
            <p:ph type="dt" sz="quarter" idx="10"/>
          </p:nvPr>
        </p:nvSpPr>
        <p:spPr/>
        <p:txBody>
          <a:bodyPr/>
          <a:lstStyle/>
          <a:p>
            <a:pPr>
              <a:defRPr/>
            </a:pPr>
            <a:fld id="{E6DFBA5B-7B4A-46B3-BB33-C192142086BE}" type="datetime9">
              <a:rPr lang="en-IN"/>
              <a:pPr>
                <a:defRPr/>
              </a:pPr>
              <a:t>23-07-2018 21:56:48</a:t>
            </a:fld>
            <a:endParaRPr lang="en-US"/>
          </a:p>
        </p:txBody>
      </p:sp>
      <p:sp>
        <p:nvSpPr>
          <p:cNvPr id="6" name="Footer Placeholder 5"/>
          <p:cNvSpPr>
            <a:spLocks noGrp="1"/>
          </p:cNvSpPr>
          <p:nvPr>
            <p:ph type="ftr" sz="quarter" idx="11"/>
          </p:nvPr>
        </p:nvSpPr>
        <p:spPr/>
        <p:txBody>
          <a:bodyPr/>
          <a:lstStyle/>
          <a:p>
            <a:pPr algn="ctr">
              <a:defRPr/>
            </a:pPr>
            <a:r>
              <a:rPr lang="en-US"/>
              <a:t>Psychology for Social Workers</a:t>
            </a:r>
          </a:p>
        </p:txBody>
      </p:sp>
      <p:sp>
        <p:nvSpPr>
          <p:cNvPr id="5" name="Slide Number Placeholder 4"/>
          <p:cNvSpPr>
            <a:spLocks noGrp="1"/>
          </p:cNvSpPr>
          <p:nvPr>
            <p:ph type="sldNum" sz="quarter" idx="12"/>
          </p:nvPr>
        </p:nvSpPr>
        <p:spPr/>
        <p:txBody>
          <a:bodyPr/>
          <a:lstStyle/>
          <a:p>
            <a:pPr>
              <a:defRPr/>
            </a:pPr>
            <a:fld id="{5663C9F0-F1CC-46C4-A784-621B999352D5}" type="slidenum">
              <a:rPr lang="en-US" smtClean="0"/>
              <a:pPr>
                <a:defRPr/>
              </a:pPr>
              <a:t>70</a:t>
            </a:fld>
            <a:endParaRPr lang="en-US"/>
          </a:p>
        </p:txBody>
      </p:sp>
    </p:spTree>
  </p:cSld>
  <p:clrMapOvr>
    <a:masterClrMapping/>
  </p:clrMapOvr>
  <p:transition spd="slow">
    <p:push/>
  </p:transition>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a:xfrm>
            <a:off x="381000" y="3048000"/>
            <a:ext cx="8229600" cy="1143000"/>
          </a:xfrm>
        </p:spPr>
        <p:txBody>
          <a:bodyPr/>
          <a:lstStyle/>
          <a:p>
            <a:pPr algn="ctr"/>
            <a:r>
              <a:rPr lang="en-IN" sz="9600" smtClean="0">
                <a:solidFill>
                  <a:srgbClr val="FF33CC"/>
                </a:solidFill>
                <a:latin typeface="Brush Script MT" pitchFamily="66" charset="0"/>
              </a:rPr>
              <a:t>Thank You</a:t>
            </a:r>
          </a:p>
        </p:txBody>
      </p:sp>
      <p:sp>
        <p:nvSpPr>
          <p:cNvPr id="4" name="Date Placeholder 3"/>
          <p:cNvSpPr>
            <a:spLocks noGrp="1"/>
          </p:cNvSpPr>
          <p:nvPr>
            <p:ph type="dt" sz="quarter" idx="10"/>
          </p:nvPr>
        </p:nvSpPr>
        <p:spPr/>
        <p:txBody>
          <a:bodyPr/>
          <a:lstStyle/>
          <a:p>
            <a:pPr>
              <a:defRPr/>
            </a:pPr>
            <a:fld id="{8A8171B8-C6E6-49D9-9037-7089C6BC7C7C}" type="datetime9">
              <a:rPr lang="en-IN"/>
              <a:pPr>
                <a:defRPr/>
              </a:pPr>
              <a:t>23-07-2018 21:40:51</a:t>
            </a:fld>
            <a:endParaRPr lang="en-US"/>
          </a:p>
        </p:txBody>
      </p:sp>
      <p:sp>
        <p:nvSpPr>
          <p:cNvPr id="5" name="Footer Placeholder 4"/>
          <p:cNvSpPr>
            <a:spLocks noGrp="1"/>
          </p:cNvSpPr>
          <p:nvPr>
            <p:ph type="ftr" sz="quarter" idx="11"/>
          </p:nvPr>
        </p:nvSpPr>
        <p:spPr/>
        <p:txBody>
          <a:bodyPr/>
          <a:lstStyle/>
          <a:p>
            <a:pPr>
              <a:defRPr/>
            </a:pPr>
            <a:r>
              <a:rPr lang="en-US"/>
              <a:t>Psychology for Social Workers</a:t>
            </a:r>
          </a:p>
        </p:txBody>
      </p:sp>
      <p:sp>
        <p:nvSpPr>
          <p:cNvPr id="6" name="Slide Number Placeholder 5"/>
          <p:cNvSpPr>
            <a:spLocks noGrp="1"/>
          </p:cNvSpPr>
          <p:nvPr>
            <p:ph type="sldNum" sz="quarter" idx="12"/>
          </p:nvPr>
        </p:nvSpPr>
        <p:spPr/>
        <p:txBody>
          <a:bodyPr/>
          <a:lstStyle/>
          <a:p>
            <a:pPr>
              <a:defRPr/>
            </a:pPr>
            <a:fld id="{AA916AEB-B9F7-441B-9408-AF315E11CFA4}" type="slidenum">
              <a:rPr lang="en-US" smtClean="0"/>
              <a:pPr>
                <a:defRPr/>
              </a:pPr>
              <a:t>71</a:t>
            </a:fld>
            <a:endParaRPr lang="en-US"/>
          </a:p>
        </p:txBody>
      </p:sp>
    </p:spTree>
  </p:cSld>
  <p:clrMapOvr>
    <a:masterClrMapping/>
  </p:clrMapOvr>
  <p:transition spd="slow">
    <p:push/>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ppt/theme/themeOverride2.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docProps/app.xml><?xml version="1.0" encoding="utf-8"?>
<Properties xmlns="http://schemas.openxmlformats.org/officeDocument/2006/extended-properties" xmlns:vt="http://schemas.openxmlformats.org/officeDocument/2006/docPropsVTypes">
  <Template>Flow</Template>
  <TotalTime>8132</TotalTime>
  <Words>4734</Words>
  <Application>Microsoft Office PowerPoint</Application>
  <PresentationFormat>On-screen Show (4:3)</PresentationFormat>
  <Paragraphs>755</Paragraphs>
  <Slides>71</Slides>
  <Notes>69</Notes>
  <HiddenSlides>0</HiddenSlides>
  <MMClips>0</MMClips>
  <ScaleCrop>false</ScaleCrop>
  <HeadingPairs>
    <vt:vector size="4" baseType="variant">
      <vt:variant>
        <vt:lpstr>Theme</vt:lpstr>
      </vt:variant>
      <vt:variant>
        <vt:i4>1</vt:i4>
      </vt:variant>
      <vt:variant>
        <vt:lpstr>Slide Titles</vt:lpstr>
      </vt:variant>
      <vt:variant>
        <vt:i4>71</vt:i4>
      </vt:variant>
    </vt:vector>
  </HeadingPairs>
  <TitlesOfParts>
    <vt:vector size="72" baseType="lpstr">
      <vt:lpstr>Flow</vt:lpstr>
      <vt:lpstr>MSW I Semester I  G IV</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lpstr>Slide 60</vt:lpstr>
      <vt:lpstr>Slide 61</vt:lpstr>
      <vt:lpstr>Slide 62</vt:lpstr>
      <vt:lpstr>Slide 63</vt:lpstr>
      <vt:lpstr>Slide 64</vt:lpstr>
      <vt:lpstr>Slide 65</vt:lpstr>
      <vt:lpstr>Slide 66</vt:lpstr>
      <vt:lpstr>Slide 67</vt:lpstr>
      <vt:lpstr>Slide 68</vt:lpstr>
      <vt:lpstr>Slide 69</vt:lpstr>
      <vt:lpstr>Slide 70</vt:lpstr>
      <vt:lpstr>Thank You</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SESSION I   INTRODUCTION TO RESEARCH</dc:title>
  <dc:creator>ak</dc:creator>
  <cp:lastModifiedBy>Dr. Pathare</cp:lastModifiedBy>
  <cp:revision>378</cp:revision>
  <dcterms:created xsi:type="dcterms:W3CDTF">2008-06-21T00:02:03Z</dcterms:created>
  <dcterms:modified xsi:type="dcterms:W3CDTF">2018-07-23T16:27:50Z</dcterms:modified>
</cp:coreProperties>
</file>