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4"/>
  </p:notesMasterIdLst>
  <p:sldIdLst>
    <p:sldId id="256" r:id="rId2"/>
    <p:sldId id="257" r:id="rId3"/>
    <p:sldId id="258" r:id="rId4"/>
    <p:sldId id="259" r:id="rId5"/>
    <p:sldId id="262" r:id="rId6"/>
    <p:sldId id="263" r:id="rId7"/>
    <p:sldId id="264" r:id="rId8"/>
    <p:sldId id="265" r:id="rId9"/>
    <p:sldId id="266" r:id="rId10"/>
    <p:sldId id="267" r:id="rId11"/>
    <p:sldId id="268" r:id="rId12"/>
    <p:sldId id="269"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7B23AC9-5C33-4B1B-8790-DBE5065A0D71}">
  <a:tblStyle styleId="{A7B23AC9-5C33-4B1B-8790-DBE5065A0D71}"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5"/>
          </a:solidFill>
        </a:fill>
      </a:tcStyle>
    </a:lastCol>
    <a:firstCol>
      <a:tcTxStyle b="on" i="off">
        <a:font>
          <a:latin typeface="Calibri"/>
          <a:ea typeface="Calibri"/>
          <a:cs typeface="Calibri"/>
        </a:font>
        <a:schemeClr val="lt1"/>
      </a:tcTxStyle>
      <a:tcStyle>
        <a:tcBdr/>
        <a:fill>
          <a:solidFill>
            <a:schemeClr val="accent5"/>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7" d="100"/>
          <a:sy n="47" d="100"/>
        </p:scale>
        <p:origin x="91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DEAF6"/>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jpg"/></Relationships>
</file>

<file path=ppt/slides/_rels/slide7.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19.jpg"/><Relationship Id="rId3" Type="http://schemas.openxmlformats.org/officeDocument/2006/relationships/image" Target="../media/image9.jpg"/><Relationship Id="rId7" Type="http://schemas.openxmlformats.org/officeDocument/2006/relationships/image" Target="../media/image13.jpg"/><Relationship Id="rId12"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jpg"/><Relationship Id="rId11" Type="http://schemas.openxmlformats.org/officeDocument/2006/relationships/image" Target="../media/image17.jpg"/><Relationship Id="rId5" Type="http://schemas.openxmlformats.org/officeDocument/2006/relationships/image" Target="../media/image11.jpg"/><Relationship Id="rId10" Type="http://schemas.openxmlformats.org/officeDocument/2006/relationships/image" Target="../media/image16.jpg"/><Relationship Id="rId4" Type="http://schemas.openxmlformats.org/officeDocument/2006/relationships/image" Target="../media/image10.jpg"/><Relationship Id="rId9" Type="http://schemas.openxmlformats.org/officeDocument/2006/relationships/image" Target="../media/image15.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478972" y="1889138"/>
            <a:ext cx="11509828" cy="3213277"/>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Times New Roman"/>
              <a:buNone/>
            </a:pPr>
            <a:br>
              <a:rPr lang="en-US" sz="3200" b="1">
                <a:latin typeface="Times New Roman"/>
                <a:ea typeface="Times New Roman"/>
                <a:cs typeface="Times New Roman"/>
                <a:sym typeface="Times New Roman"/>
              </a:rPr>
            </a:br>
            <a:br>
              <a:rPr lang="en-US" sz="3200" b="1">
                <a:latin typeface="Times New Roman"/>
                <a:ea typeface="Times New Roman"/>
                <a:cs typeface="Times New Roman"/>
                <a:sym typeface="Times New Roman"/>
              </a:rPr>
            </a:br>
            <a:br>
              <a:rPr lang="en-US" sz="3200" b="1">
                <a:latin typeface="Times New Roman"/>
                <a:ea typeface="Times New Roman"/>
                <a:cs typeface="Times New Roman"/>
                <a:sym typeface="Times New Roman"/>
              </a:rPr>
            </a:br>
            <a:br>
              <a:rPr lang="en-US" sz="3200" b="1">
                <a:latin typeface="Times New Roman"/>
                <a:ea typeface="Times New Roman"/>
                <a:cs typeface="Times New Roman"/>
                <a:sym typeface="Times New Roman"/>
              </a:rPr>
            </a:br>
            <a:br>
              <a:rPr lang="en-US" sz="3200" b="1">
                <a:latin typeface="Times New Roman"/>
                <a:ea typeface="Times New Roman"/>
                <a:cs typeface="Times New Roman"/>
                <a:sym typeface="Times New Roman"/>
              </a:rPr>
            </a:br>
            <a:r>
              <a:rPr lang="en-US" sz="4000" b="1">
                <a:latin typeface="Times New Roman"/>
                <a:ea typeface="Times New Roman"/>
                <a:cs typeface="Times New Roman"/>
                <a:sym typeface="Times New Roman"/>
              </a:rPr>
              <a:t>RESEARCH PAPER PRESENTATION</a:t>
            </a:r>
            <a:br>
              <a:rPr lang="en-US" sz="4000" b="1">
                <a:latin typeface="Times New Roman"/>
                <a:ea typeface="Times New Roman"/>
                <a:cs typeface="Times New Roman"/>
                <a:sym typeface="Times New Roman"/>
              </a:rPr>
            </a:br>
            <a:br>
              <a:rPr lang="en-US" sz="3200" b="1">
                <a:latin typeface="Times New Roman"/>
                <a:ea typeface="Times New Roman"/>
                <a:cs typeface="Times New Roman"/>
                <a:sym typeface="Times New Roman"/>
              </a:rPr>
            </a:br>
            <a:br>
              <a:rPr lang="en-US" sz="3200" b="1">
                <a:latin typeface="Times New Roman"/>
                <a:ea typeface="Times New Roman"/>
                <a:cs typeface="Times New Roman"/>
                <a:sym typeface="Times New Roman"/>
              </a:rPr>
            </a:br>
            <a:r>
              <a:rPr lang="en-US" sz="3100" b="1">
                <a:latin typeface="Times New Roman"/>
                <a:ea typeface="Times New Roman"/>
                <a:cs typeface="Times New Roman"/>
                <a:sym typeface="Times New Roman"/>
              </a:rPr>
              <a:t>"Role Of Social Worker In Community Development During Covid-19"</a:t>
            </a:r>
            <a:r>
              <a:rPr lang="en-US" sz="2700" b="1">
                <a:latin typeface="Times New Roman"/>
                <a:ea typeface="Times New Roman"/>
                <a:cs typeface="Times New Roman"/>
                <a:sym typeface="Times New Roman"/>
              </a:rPr>
              <a:t> </a:t>
            </a:r>
            <a:br>
              <a:rPr lang="en-US" sz="2700" b="1">
                <a:latin typeface="Times New Roman"/>
                <a:ea typeface="Times New Roman"/>
                <a:cs typeface="Times New Roman"/>
                <a:sym typeface="Times New Roman"/>
              </a:rPr>
            </a:br>
            <a:r>
              <a:rPr lang="en-US" sz="2700" b="1">
                <a:latin typeface="Times New Roman"/>
                <a:ea typeface="Times New Roman"/>
                <a:cs typeface="Times New Roman"/>
                <a:sym typeface="Times New Roman"/>
              </a:rPr>
              <a:t>(Nagaapur, Tal. Nagar, Dist. Ahmednagar)</a:t>
            </a:r>
            <a:br>
              <a:rPr lang="en-US" sz="2700" b="1">
                <a:latin typeface="Times New Roman"/>
                <a:ea typeface="Times New Roman"/>
                <a:cs typeface="Times New Roman"/>
                <a:sym typeface="Times New Roman"/>
              </a:rPr>
            </a:br>
            <a:br>
              <a:rPr lang="en-US" sz="3100" b="1">
                <a:latin typeface="Times New Roman"/>
                <a:ea typeface="Times New Roman"/>
                <a:cs typeface="Times New Roman"/>
                <a:sym typeface="Times New Roman"/>
              </a:rPr>
            </a:br>
            <a:br>
              <a:rPr lang="en-US" sz="3200" b="1">
                <a:latin typeface="Times New Roman"/>
                <a:ea typeface="Times New Roman"/>
                <a:cs typeface="Times New Roman"/>
                <a:sym typeface="Times New Roman"/>
              </a:rPr>
            </a:br>
            <a:br>
              <a:rPr lang="en-US" sz="3200" b="1">
                <a:latin typeface="Times New Roman"/>
                <a:ea typeface="Times New Roman"/>
                <a:cs typeface="Times New Roman"/>
                <a:sym typeface="Times New Roman"/>
              </a:rPr>
            </a:br>
            <a:br>
              <a:rPr lang="en-US" sz="3100" b="1">
                <a:latin typeface="Times New Roman"/>
                <a:ea typeface="Times New Roman"/>
                <a:cs typeface="Times New Roman"/>
                <a:sym typeface="Times New Roman"/>
              </a:rPr>
            </a:br>
            <a:r>
              <a:rPr lang="en-US" sz="3100" b="1">
                <a:latin typeface="Times New Roman"/>
                <a:ea typeface="Times New Roman"/>
                <a:cs typeface="Times New Roman"/>
                <a:sym typeface="Times New Roman"/>
              </a:rPr>
              <a:t> </a:t>
            </a:r>
            <a:endParaRPr sz="3100" b="1">
              <a:latin typeface="Times New Roman"/>
              <a:ea typeface="Times New Roman"/>
              <a:cs typeface="Times New Roman"/>
              <a:sym typeface="Times New Roman"/>
            </a:endParaRPr>
          </a:p>
        </p:txBody>
      </p:sp>
      <p:sp>
        <p:nvSpPr>
          <p:cNvPr id="85" name="Google Shape;85;p13"/>
          <p:cNvSpPr txBox="1">
            <a:spLocks noGrp="1"/>
          </p:cNvSpPr>
          <p:nvPr>
            <p:ph type="subTitle" idx="1"/>
          </p:nvPr>
        </p:nvSpPr>
        <p:spPr>
          <a:xfrm>
            <a:off x="1414108" y="3495776"/>
            <a:ext cx="10182807" cy="3316311"/>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endParaRPr sz="2800" b="1">
              <a:solidFill>
                <a:schemeClr val="dk1"/>
              </a:solidFill>
              <a:latin typeface="Times New Roman"/>
              <a:ea typeface="Times New Roman"/>
              <a:cs typeface="Times New Roman"/>
              <a:sym typeface="Times New Roman"/>
            </a:endParaRPr>
          </a:p>
          <a:p>
            <a:pPr marL="0" lvl="0" indent="0" algn="ctr" rtl="0">
              <a:lnSpc>
                <a:spcPct val="90000"/>
              </a:lnSpc>
              <a:spcBef>
                <a:spcPts val="1000"/>
              </a:spcBef>
              <a:spcAft>
                <a:spcPts val="0"/>
              </a:spcAft>
              <a:buClr>
                <a:schemeClr val="dk1"/>
              </a:buClr>
              <a:buSzPts val="2000"/>
              <a:buNone/>
            </a:pPr>
            <a:r>
              <a:rPr lang="en-US" sz="2000" b="1" i="1">
                <a:solidFill>
                  <a:schemeClr val="dk1"/>
                </a:solidFill>
                <a:latin typeface="Times New Roman"/>
                <a:ea typeface="Times New Roman"/>
                <a:cs typeface="Times New Roman"/>
                <a:sym typeface="Times New Roman"/>
              </a:rPr>
              <a:t>Researcher </a:t>
            </a:r>
            <a:endParaRPr/>
          </a:p>
          <a:p>
            <a:pPr marL="0" lvl="0" indent="0" algn="ctr" rtl="0">
              <a:lnSpc>
                <a:spcPct val="90000"/>
              </a:lnSpc>
              <a:spcBef>
                <a:spcPts val="1000"/>
              </a:spcBef>
              <a:spcAft>
                <a:spcPts val="0"/>
              </a:spcAft>
              <a:buClr>
                <a:schemeClr val="dk1"/>
              </a:buClr>
              <a:buSzPts val="2000"/>
              <a:buNone/>
            </a:pPr>
            <a:r>
              <a:rPr lang="en-US" sz="2000" b="1">
                <a:latin typeface="Times New Roman"/>
                <a:ea typeface="Times New Roman"/>
                <a:cs typeface="Times New Roman"/>
                <a:sym typeface="Times New Roman"/>
              </a:rPr>
              <a:t>Amol Devilal Rathod</a:t>
            </a:r>
            <a:endParaRPr sz="2000" b="1">
              <a:latin typeface="Times New Roman"/>
              <a:ea typeface="Times New Roman"/>
              <a:cs typeface="Times New Roman"/>
              <a:sym typeface="Times New Roman"/>
            </a:endParaRPr>
          </a:p>
          <a:p>
            <a:pPr marL="0" lvl="0" indent="0" algn="ctr" rtl="0">
              <a:lnSpc>
                <a:spcPct val="90000"/>
              </a:lnSpc>
              <a:spcBef>
                <a:spcPts val="1000"/>
              </a:spcBef>
              <a:spcAft>
                <a:spcPts val="0"/>
              </a:spcAft>
              <a:buClr>
                <a:schemeClr val="dk1"/>
              </a:buClr>
              <a:buSzPts val="2000"/>
              <a:buNone/>
            </a:pPr>
            <a:r>
              <a:rPr lang="en-US" sz="2000" b="1">
                <a:solidFill>
                  <a:schemeClr val="dk1"/>
                </a:solidFill>
                <a:latin typeface="Times New Roman"/>
                <a:ea typeface="Times New Roman"/>
                <a:cs typeface="Times New Roman"/>
                <a:sym typeface="Times New Roman"/>
              </a:rPr>
              <a:t>Center for studies in rural development – </a:t>
            </a:r>
            <a:endParaRPr/>
          </a:p>
          <a:p>
            <a:pPr marL="0" lvl="0" indent="0" algn="ctr" rtl="0">
              <a:lnSpc>
                <a:spcPct val="90000"/>
              </a:lnSpc>
              <a:spcBef>
                <a:spcPts val="1000"/>
              </a:spcBef>
              <a:spcAft>
                <a:spcPts val="0"/>
              </a:spcAft>
              <a:buClr>
                <a:schemeClr val="dk1"/>
              </a:buClr>
              <a:buSzPts val="2000"/>
              <a:buNone/>
            </a:pPr>
            <a:r>
              <a:rPr lang="en-US" sz="2000" b="1">
                <a:latin typeface="Times New Roman"/>
                <a:ea typeface="Times New Roman"/>
                <a:cs typeface="Times New Roman"/>
                <a:sym typeface="Times New Roman"/>
              </a:rPr>
              <a:t>Institute of social work and research, ahmednagar</a:t>
            </a:r>
            <a:endParaRPr sz="2000" b="1">
              <a:latin typeface="Times New Roman"/>
              <a:ea typeface="Times New Roman"/>
              <a:cs typeface="Times New Roman"/>
              <a:sym typeface="Times New Roman"/>
            </a:endParaRPr>
          </a:p>
          <a:p>
            <a:pPr marL="0" lvl="0" indent="0" algn="ctr" rtl="0">
              <a:lnSpc>
                <a:spcPct val="90000"/>
              </a:lnSpc>
              <a:spcBef>
                <a:spcPts val="1000"/>
              </a:spcBef>
              <a:spcAft>
                <a:spcPts val="0"/>
              </a:spcAft>
              <a:buClr>
                <a:schemeClr val="dk1"/>
              </a:buClr>
              <a:buSzPts val="2000"/>
              <a:buNone/>
            </a:pPr>
            <a:r>
              <a:rPr lang="en-US" sz="2000">
                <a:solidFill>
                  <a:schemeClr val="dk1"/>
                </a:solidFill>
                <a:latin typeface="Times New Roman"/>
                <a:ea typeface="Times New Roman"/>
                <a:cs typeface="Times New Roman"/>
                <a:sym typeface="Times New Roman"/>
              </a:rPr>
              <a:t>Mo.no. 9146841494</a:t>
            </a:r>
            <a:endParaRPr/>
          </a:p>
          <a:p>
            <a:pPr marL="0" lvl="0" indent="0" algn="ctr" rtl="0">
              <a:lnSpc>
                <a:spcPct val="90000"/>
              </a:lnSpc>
              <a:spcBef>
                <a:spcPts val="1000"/>
              </a:spcBef>
              <a:spcAft>
                <a:spcPts val="0"/>
              </a:spcAft>
              <a:buClr>
                <a:schemeClr val="dk1"/>
              </a:buClr>
              <a:buSzPts val="2000"/>
              <a:buNone/>
            </a:pPr>
            <a:r>
              <a:rPr lang="en-US" sz="2000">
                <a:latin typeface="Times New Roman"/>
                <a:ea typeface="Times New Roman"/>
                <a:cs typeface="Times New Roman"/>
                <a:sym typeface="Times New Roman"/>
              </a:rPr>
              <a:t>E-mail: amolrathod@csrd.edu.in</a:t>
            </a:r>
            <a:endParaRPr sz="2000">
              <a:solidFill>
                <a:schemeClr val="dk1"/>
              </a:solidFill>
              <a:latin typeface="Times New Roman"/>
              <a:ea typeface="Times New Roman"/>
              <a:cs typeface="Times New Roman"/>
              <a:sym typeface="Times New Roman"/>
            </a:endParaRPr>
          </a:p>
        </p:txBody>
      </p:sp>
      <p:sp>
        <p:nvSpPr>
          <p:cNvPr id="86" name="Google Shape;86;p13"/>
          <p:cNvSpPr txBox="1"/>
          <p:nvPr/>
        </p:nvSpPr>
        <p:spPr>
          <a:xfrm>
            <a:off x="1753721" y="2690476"/>
            <a:ext cx="9270595" cy="3839113"/>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3200"/>
              <a:buFont typeface="Times New Roman"/>
              <a:buNone/>
            </a:pPr>
            <a:br>
              <a:rPr lang="en-US" sz="3200" b="1" i="0" u="none" strike="noStrike" cap="none">
                <a:solidFill>
                  <a:schemeClr val="dk1"/>
                </a:solidFill>
                <a:latin typeface="Times New Roman"/>
                <a:ea typeface="Times New Roman"/>
                <a:cs typeface="Times New Roman"/>
                <a:sym typeface="Times New Roman"/>
              </a:rPr>
            </a:br>
            <a:endParaRPr sz="3100" b="1" i="0" u="none" strike="noStrike" cap="none">
              <a:solidFill>
                <a:schemeClr val="dk1"/>
              </a:solidFill>
              <a:latin typeface="Times New Roman"/>
              <a:ea typeface="Times New Roman"/>
              <a:cs typeface="Times New Roman"/>
              <a:sym typeface="Times New Roma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Times New Roman"/>
              <a:buNone/>
            </a:pPr>
            <a:r>
              <a:rPr lang="en-US" sz="4000" b="1">
                <a:latin typeface="Times New Roman"/>
                <a:ea typeface="Times New Roman"/>
                <a:cs typeface="Times New Roman"/>
                <a:sym typeface="Times New Roman"/>
              </a:rPr>
              <a:t>BACKGROUND OF THE AREA </a:t>
            </a:r>
            <a:endParaRPr sz="4000" b="1">
              <a:latin typeface="Times New Roman"/>
              <a:ea typeface="Times New Roman"/>
              <a:cs typeface="Times New Roman"/>
              <a:sym typeface="Times New Roman"/>
            </a:endParaRPr>
          </a:p>
        </p:txBody>
      </p:sp>
      <p:sp>
        <p:nvSpPr>
          <p:cNvPr id="92" name="Google Shape;92;p14"/>
          <p:cNvSpPr txBox="1">
            <a:spLocks noGrp="1"/>
          </p:cNvSpPr>
          <p:nvPr>
            <p:ph type="body" idx="1"/>
          </p:nvPr>
        </p:nvSpPr>
        <p:spPr>
          <a:xfrm>
            <a:off x="243089" y="1133341"/>
            <a:ext cx="11705822" cy="5628068"/>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Clr>
                <a:schemeClr val="dk1"/>
              </a:buClr>
              <a:buSzPts val="2400"/>
              <a:buChar char="•"/>
            </a:pPr>
            <a:r>
              <a:rPr lang="en-US" sz="2400" b="1">
                <a:latin typeface="Times New Roman"/>
                <a:ea typeface="Times New Roman"/>
                <a:cs typeface="Times New Roman"/>
                <a:sym typeface="Times New Roman"/>
              </a:rPr>
              <a:t>Total population : </a:t>
            </a:r>
            <a:r>
              <a:rPr lang="en-US" sz="2400">
                <a:latin typeface="Times New Roman"/>
                <a:ea typeface="Times New Roman"/>
                <a:cs typeface="Times New Roman"/>
                <a:sym typeface="Times New Roman"/>
              </a:rPr>
              <a:t>762 </a:t>
            </a:r>
            <a:endParaRPr/>
          </a:p>
          <a:p>
            <a:pPr marL="228600" lvl="0" indent="-228600" algn="l" rtl="0">
              <a:lnSpc>
                <a:spcPct val="100000"/>
              </a:lnSpc>
              <a:spcBef>
                <a:spcPts val="1000"/>
              </a:spcBef>
              <a:spcAft>
                <a:spcPts val="0"/>
              </a:spcAft>
              <a:buClr>
                <a:schemeClr val="dk1"/>
              </a:buClr>
              <a:buSzPts val="2400"/>
              <a:buChar char="•"/>
            </a:pPr>
            <a:r>
              <a:rPr lang="en-US" sz="2400" b="1">
                <a:latin typeface="Times New Roman"/>
                <a:ea typeface="Times New Roman"/>
                <a:cs typeface="Times New Roman"/>
                <a:sym typeface="Times New Roman"/>
              </a:rPr>
              <a:t>Total families   : </a:t>
            </a:r>
            <a:r>
              <a:rPr lang="en-US" sz="2400">
                <a:latin typeface="Times New Roman"/>
                <a:ea typeface="Times New Roman"/>
                <a:cs typeface="Times New Roman"/>
                <a:sym typeface="Times New Roman"/>
              </a:rPr>
              <a:t>149 </a:t>
            </a:r>
            <a:endParaRPr/>
          </a:p>
          <a:p>
            <a:pPr marL="228600" lvl="0" indent="-228600" algn="l" rtl="0">
              <a:lnSpc>
                <a:spcPct val="100000"/>
              </a:lnSpc>
              <a:spcBef>
                <a:spcPts val="1000"/>
              </a:spcBef>
              <a:spcAft>
                <a:spcPts val="0"/>
              </a:spcAft>
              <a:buClr>
                <a:schemeClr val="dk1"/>
              </a:buClr>
              <a:buSzPts val="2400"/>
              <a:buChar char="•"/>
            </a:pPr>
            <a:r>
              <a:rPr lang="en-US" sz="2400" b="1">
                <a:latin typeface="Times New Roman"/>
                <a:ea typeface="Times New Roman"/>
                <a:cs typeface="Times New Roman"/>
                <a:sym typeface="Times New Roman"/>
              </a:rPr>
              <a:t>Persons infected with the corona so far : </a:t>
            </a:r>
            <a:r>
              <a:rPr lang="en-US" sz="2400">
                <a:latin typeface="Times New Roman"/>
                <a:ea typeface="Times New Roman"/>
                <a:cs typeface="Times New Roman"/>
                <a:sym typeface="Times New Roman"/>
              </a:rPr>
              <a:t>102 </a:t>
            </a:r>
            <a:endParaRPr sz="2400">
              <a:latin typeface="Times New Roman"/>
              <a:ea typeface="Times New Roman"/>
              <a:cs typeface="Times New Roman"/>
              <a:sym typeface="Times New Roman"/>
            </a:endParaRPr>
          </a:p>
          <a:p>
            <a:pPr marL="228600" lvl="0" indent="-228600" algn="l" rtl="0">
              <a:lnSpc>
                <a:spcPct val="100000"/>
              </a:lnSpc>
              <a:spcBef>
                <a:spcPts val="1000"/>
              </a:spcBef>
              <a:spcAft>
                <a:spcPts val="0"/>
              </a:spcAft>
              <a:buClr>
                <a:schemeClr val="dk1"/>
              </a:buClr>
              <a:buSzPts val="2400"/>
              <a:buChar char="•"/>
            </a:pPr>
            <a:r>
              <a:rPr lang="en-US" sz="2400" b="1">
                <a:latin typeface="Times New Roman"/>
                <a:ea typeface="Times New Roman"/>
                <a:cs typeface="Times New Roman"/>
                <a:sym typeface="Times New Roman"/>
              </a:rPr>
              <a:t>Persons currently infected with corona : </a:t>
            </a:r>
            <a:r>
              <a:rPr lang="en-US" sz="2400">
                <a:latin typeface="Times New Roman"/>
                <a:ea typeface="Times New Roman"/>
                <a:cs typeface="Times New Roman"/>
                <a:sym typeface="Times New Roman"/>
              </a:rPr>
              <a:t>17 </a:t>
            </a:r>
            <a:endParaRPr sz="2400">
              <a:latin typeface="Times New Roman"/>
              <a:ea typeface="Times New Roman"/>
              <a:cs typeface="Times New Roman"/>
              <a:sym typeface="Times New Roman"/>
            </a:endParaRPr>
          </a:p>
          <a:p>
            <a:pPr marL="228600" lvl="0" indent="-228600" algn="l" rtl="0">
              <a:lnSpc>
                <a:spcPct val="100000"/>
              </a:lnSpc>
              <a:spcBef>
                <a:spcPts val="1000"/>
              </a:spcBef>
              <a:spcAft>
                <a:spcPts val="0"/>
              </a:spcAft>
              <a:buClr>
                <a:schemeClr val="dk1"/>
              </a:buClr>
              <a:buSzPts val="2400"/>
              <a:buChar char="•"/>
            </a:pPr>
            <a:r>
              <a:rPr lang="en-US" sz="2400" b="1">
                <a:latin typeface="Times New Roman"/>
                <a:ea typeface="Times New Roman"/>
                <a:cs typeface="Times New Roman"/>
                <a:sym typeface="Times New Roman"/>
              </a:rPr>
              <a:t>A person who dies of covid : </a:t>
            </a:r>
            <a:r>
              <a:rPr lang="en-US" sz="2400">
                <a:latin typeface="Times New Roman"/>
                <a:ea typeface="Times New Roman"/>
                <a:cs typeface="Times New Roman"/>
                <a:sym typeface="Times New Roman"/>
              </a:rPr>
              <a:t>15</a:t>
            </a:r>
            <a:endParaRPr sz="2400">
              <a:latin typeface="Times New Roman"/>
              <a:ea typeface="Times New Roman"/>
              <a:cs typeface="Times New Roman"/>
              <a:sym typeface="Times New Roman"/>
            </a:endParaRPr>
          </a:p>
          <a:p>
            <a:pPr marL="228600" lvl="0" indent="-228600" algn="l" rtl="0">
              <a:lnSpc>
                <a:spcPct val="100000"/>
              </a:lnSpc>
              <a:spcBef>
                <a:spcPts val="1000"/>
              </a:spcBef>
              <a:spcAft>
                <a:spcPts val="0"/>
              </a:spcAft>
              <a:buClr>
                <a:schemeClr val="dk1"/>
              </a:buClr>
              <a:buSzPts val="2400"/>
              <a:buChar char="•"/>
            </a:pPr>
            <a:r>
              <a:rPr lang="en-US" sz="2400" b="1">
                <a:latin typeface="Times New Roman"/>
                <a:ea typeface="Times New Roman"/>
                <a:cs typeface="Times New Roman"/>
                <a:sym typeface="Times New Roman"/>
              </a:rPr>
              <a:t>The person who died in the household : </a:t>
            </a:r>
            <a:r>
              <a:rPr lang="en-US" sz="2400">
                <a:latin typeface="Times New Roman"/>
                <a:ea typeface="Times New Roman"/>
                <a:cs typeface="Times New Roman"/>
                <a:sym typeface="Times New Roman"/>
              </a:rPr>
              <a:t>04 </a:t>
            </a:r>
            <a:endParaRPr sz="2400">
              <a:latin typeface="Times New Roman"/>
              <a:ea typeface="Times New Roman"/>
              <a:cs typeface="Times New Roman"/>
              <a:sym typeface="Times New Roman"/>
            </a:endParaRPr>
          </a:p>
          <a:p>
            <a:pPr marL="228600" lvl="0" indent="-228600" algn="l" rtl="0">
              <a:lnSpc>
                <a:spcPct val="100000"/>
              </a:lnSpc>
              <a:spcBef>
                <a:spcPts val="1000"/>
              </a:spcBef>
              <a:spcAft>
                <a:spcPts val="0"/>
              </a:spcAft>
              <a:buClr>
                <a:schemeClr val="dk1"/>
              </a:buClr>
              <a:buSzPts val="2400"/>
              <a:buChar char="•"/>
            </a:pPr>
            <a:r>
              <a:rPr lang="en-US" sz="2400" b="1">
                <a:latin typeface="Times New Roman"/>
                <a:ea typeface="Times New Roman"/>
                <a:cs typeface="Times New Roman"/>
                <a:sym typeface="Times New Roman"/>
              </a:rPr>
              <a:t>Problems created in the community due to covid : </a:t>
            </a:r>
            <a:endParaRPr sz="2400" b="1">
              <a:latin typeface="Times New Roman"/>
              <a:ea typeface="Times New Roman"/>
              <a:cs typeface="Times New Roman"/>
              <a:sym typeface="Times New Roman"/>
            </a:endParaRPr>
          </a:p>
          <a:p>
            <a:pPr marL="685800" lvl="1" indent="-228600" algn="l" rtl="0">
              <a:lnSpc>
                <a:spcPct val="100000"/>
              </a:lnSpc>
              <a:spcBef>
                <a:spcPts val="50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 Educational problems</a:t>
            </a:r>
            <a:endParaRPr/>
          </a:p>
          <a:p>
            <a:pPr marL="685800" lvl="1" indent="-228600" algn="l" rtl="0">
              <a:lnSpc>
                <a:spcPct val="100000"/>
              </a:lnSpc>
              <a:spcBef>
                <a:spcPts val="50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 problem about employment, </a:t>
            </a:r>
            <a:endParaRPr/>
          </a:p>
          <a:p>
            <a:pPr marL="685800" lvl="1" indent="-228600" algn="l" rtl="0">
              <a:lnSpc>
                <a:spcPct val="100000"/>
              </a:lnSpc>
              <a:spcBef>
                <a:spcPts val="50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 depression, psycho problems,</a:t>
            </a:r>
            <a:endParaRPr/>
          </a:p>
          <a:p>
            <a:pPr marL="685800" lvl="1" indent="-228600" algn="l" rtl="0">
              <a:lnSpc>
                <a:spcPct val="100000"/>
              </a:lnSpc>
              <a:spcBef>
                <a:spcPts val="50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 fear about vaccination and covid, </a:t>
            </a:r>
            <a:endParaRPr>
              <a:latin typeface="Times New Roman"/>
              <a:ea typeface="Times New Roman"/>
              <a:cs typeface="Times New Roman"/>
              <a:sym typeface="Times New Roman"/>
            </a:endParaRPr>
          </a:p>
          <a:p>
            <a:pPr marL="685800" lvl="1" indent="-228600" algn="l" rtl="0">
              <a:lnSpc>
                <a:spcPct val="100000"/>
              </a:lnSpc>
              <a:spcBef>
                <a:spcPts val="500"/>
              </a:spcBef>
              <a:spcAft>
                <a:spcPts val="0"/>
              </a:spcAft>
              <a:buClr>
                <a:schemeClr val="dk1"/>
              </a:buClr>
              <a:buSzPts val="2400"/>
              <a:buFont typeface="Noto Sans Symbols"/>
              <a:buChar char="❑"/>
            </a:pPr>
            <a:r>
              <a:rPr lang="en-US">
                <a:latin typeface="Times New Roman"/>
                <a:ea typeface="Times New Roman"/>
                <a:cs typeface="Times New Roman"/>
                <a:sym typeface="Times New Roman"/>
              </a:rPr>
              <a:t>Problems with subsistence.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b="1"/>
              <a:t>METHODOLOGY</a:t>
            </a:r>
            <a:r>
              <a:rPr lang="en-US"/>
              <a:t> </a:t>
            </a:r>
            <a:endParaRPr/>
          </a:p>
        </p:txBody>
      </p:sp>
      <p:sp>
        <p:nvSpPr>
          <p:cNvPr id="98" name="Google Shape;98;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just" rtl="0">
              <a:lnSpc>
                <a:spcPct val="150000"/>
              </a:lnSpc>
              <a:spcBef>
                <a:spcPts val="0"/>
              </a:spcBef>
              <a:spcAft>
                <a:spcPts val="0"/>
              </a:spcAft>
              <a:buClr>
                <a:schemeClr val="dk1"/>
              </a:buClr>
              <a:buSzPts val="2800"/>
              <a:buNone/>
            </a:pPr>
            <a:r>
              <a:rPr lang="en-US">
                <a:latin typeface="Times New Roman"/>
                <a:ea typeface="Times New Roman"/>
                <a:cs typeface="Times New Roman"/>
                <a:sym typeface="Times New Roman"/>
              </a:rPr>
              <a:t>This research paper is based on the activities and research done in the field. It uses surveys, group discussions, observations, interviews, case studies, etc. and tries to present the findings in this research paper.</a:t>
            </a:r>
            <a:endParaRPr>
              <a:latin typeface="Times New Roman"/>
              <a:ea typeface="Times New Roman"/>
              <a:cs typeface="Times New Roman"/>
              <a:sym typeface="Times New Roma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6"/>
          <p:cNvSpPr txBox="1">
            <a:spLocks noGrp="1"/>
          </p:cNvSpPr>
          <p:nvPr>
            <p:ph type="title"/>
          </p:nvPr>
        </p:nvSpPr>
        <p:spPr>
          <a:xfrm>
            <a:off x="838200" y="500062"/>
            <a:ext cx="10940603"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Times New Roman"/>
              <a:buNone/>
            </a:pPr>
            <a:r>
              <a:rPr lang="en-US" b="1">
                <a:latin typeface="Times New Roman"/>
                <a:ea typeface="Times New Roman"/>
                <a:cs typeface="Times New Roman"/>
                <a:sym typeface="Times New Roman"/>
              </a:rPr>
              <a:t>Intervention </a:t>
            </a:r>
            <a:endParaRPr b="1">
              <a:latin typeface="Times New Roman"/>
              <a:ea typeface="Times New Roman"/>
              <a:cs typeface="Times New Roman"/>
              <a:sym typeface="Times New Roman"/>
            </a:endParaRPr>
          </a:p>
        </p:txBody>
      </p:sp>
      <p:sp>
        <p:nvSpPr>
          <p:cNvPr id="104" name="Google Shape;104;p16"/>
          <p:cNvSpPr txBox="1">
            <a:spLocks noGrp="1"/>
          </p:cNvSpPr>
          <p:nvPr>
            <p:ph type="body" idx="1"/>
          </p:nvPr>
        </p:nvSpPr>
        <p:spPr>
          <a:xfrm>
            <a:off x="838200" y="1578882"/>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150000"/>
              </a:lnSpc>
              <a:spcBef>
                <a:spcPts val="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Situational Analysis &amp; Research</a:t>
            </a:r>
            <a:endParaRPr/>
          </a:p>
          <a:p>
            <a:pPr marL="228600" lvl="0" indent="-228600" algn="l"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Covid 19  Awareness Camp And Health Checking Camp</a:t>
            </a:r>
            <a:endParaRPr/>
          </a:p>
          <a:p>
            <a:pPr marL="228600" lvl="0" indent="-228600" algn="l"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Covid 19 Vaccination Awareness And Vaccination Camp </a:t>
            </a:r>
            <a:endParaRPr/>
          </a:p>
          <a:p>
            <a:pPr marL="228600" lvl="0" indent="-228600" algn="l"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Poster Making About Covid 19 </a:t>
            </a:r>
            <a:endParaRPr/>
          </a:p>
          <a:p>
            <a:pPr marL="228600" lvl="0" indent="-228600" algn="l"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Formulating Anganwadi Worker Team And Conducting Baseline Survey </a:t>
            </a:r>
            <a:endParaRPr/>
          </a:p>
          <a:p>
            <a:pPr marL="228600" lvl="0" indent="-228600" algn="l"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Identify Very Affected People, Weaker Section Of The Community </a:t>
            </a:r>
            <a:endParaRPr/>
          </a:p>
          <a:p>
            <a:pPr marL="228600" lvl="0" indent="-228600" algn="l"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Mentally And Emotionally Support Of Depressed People </a:t>
            </a:r>
            <a:endParaRPr/>
          </a:p>
          <a:p>
            <a:pPr marL="228600" lvl="0" indent="-228600" algn="l"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Visited Covid Death Families.    </a:t>
            </a:r>
            <a:endParaRPr sz="2400">
              <a:latin typeface="Times New Roman"/>
              <a:ea typeface="Times New Roman"/>
              <a:cs typeface="Times New Roman"/>
              <a:sym typeface="Times New Roma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Times New Roman"/>
              <a:buNone/>
            </a:pPr>
            <a:r>
              <a:rPr lang="en-US">
                <a:latin typeface="Times New Roman"/>
                <a:ea typeface="Times New Roman"/>
                <a:cs typeface="Times New Roman"/>
                <a:sym typeface="Times New Roman"/>
              </a:rPr>
              <a:t>Continue</a:t>
            </a:r>
            <a:r>
              <a:rPr lang="en-US"/>
              <a:t>..</a:t>
            </a:r>
            <a:endParaRPr/>
          </a:p>
        </p:txBody>
      </p:sp>
      <p:sp>
        <p:nvSpPr>
          <p:cNvPr id="128" name="Google Shape;128;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Social and economical support to the needy families </a:t>
            </a:r>
            <a:endParaRPr/>
          </a:p>
          <a:p>
            <a:pPr marL="228600" lvl="0" indent="-228600" algn="l" rtl="0">
              <a:lnSpc>
                <a:spcPct val="9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formulating student groups whose loss their education in pandemic </a:t>
            </a:r>
            <a:endParaRPr/>
          </a:p>
          <a:p>
            <a:pPr marL="228600" lvl="0" indent="-228600" algn="l" rtl="0">
              <a:lnSpc>
                <a:spcPct val="9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Case work with the mentally affected people in pandemic </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20"/>
          <p:cNvPicPr preferRelativeResize="0"/>
          <p:nvPr/>
        </p:nvPicPr>
        <p:blipFill rotWithShape="1">
          <a:blip r:embed="rId3">
            <a:alphaModFix/>
          </a:blip>
          <a:srcRect/>
          <a:stretch/>
        </p:blipFill>
        <p:spPr>
          <a:xfrm>
            <a:off x="-81462" y="-6439"/>
            <a:ext cx="3089358" cy="3485345"/>
          </a:xfrm>
          <a:prstGeom prst="rect">
            <a:avLst/>
          </a:prstGeom>
          <a:noFill/>
          <a:ln>
            <a:noFill/>
          </a:ln>
        </p:spPr>
      </p:pic>
      <p:pic>
        <p:nvPicPr>
          <p:cNvPr id="134" name="Google Shape;134;p20"/>
          <p:cNvPicPr preferRelativeResize="0"/>
          <p:nvPr/>
        </p:nvPicPr>
        <p:blipFill rotWithShape="1">
          <a:blip r:embed="rId4">
            <a:alphaModFix/>
          </a:blip>
          <a:srcRect/>
          <a:stretch/>
        </p:blipFill>
        <p:spPr>
          <a:xfrm>
            <a:off x="3055611" y="0"/>
            <a:ext cx="3025053" cy="3491536"/>
          </a:xfrm>
          <a:prstGeom prst="rect">
            <a:avLst/>
          </a:prstGeom>
          <a:noFill/>
          <a:ln>
            <a:noFill/>
          </a:ln>
        </p:spPr>
      </p:pic>
      <p:pic>
        <p:nvPicPr>
          <p:cNvPr id="135" name="Google Shape;135;p20"/>
          <p:cNvPicPr preferRelativeResize="0"/>
          <p:nvPr/>
        </p:nvPicPr>
        <p:blipFill rotWithShape="1">
          <a:blip r:embed="rId5">
            <a:alphaModFix/>
          </a:blip>
          <a:srcRect/>
          <a:stretch/>
        </p:blipFill>
        <p:spPr>
          <a:xfrm>
            <a:off x="6106775" y="-6438"/>
            <a:ext cx="2972831" cy="3494552"/>
          </a:xfrm>
          <a:prstGeom prst="rect">
            <a:avLst/>
          </a:prstGeom>
          <a:noFill/>
          <a:ln>
            <a:noFill/>
          </a:ln>
        </p:spPr>
      </p:pic>
      <p:pic>
        <p:nvPicPr>
          <p:cNvPr id="136" name="Google Shape;136;p20"/>
          <p:cNvPicPr preferRelativeResize="0"/>
          <p:nvPr/>
        </p:nvPicPr>
        <p:blipFill rotWithShape="1">
          <a:blip r:embed="rId6">
            <a:alphaModFix/>
          </a:blip>
          <a:srcRect/>
          <a:stretch/>
        </p:blipFill>
        <p:spPr>
          <a:xfrm>
            <a:off x="9079606" y="53165"/>
            <a:ext cx="3098879" cy="3404719"/>
          </a:xfrm>
          <a:prstGeom prst="rect">
            <a:avLst/>
          </a:prstGeom>
          <a:noFill/>
          <a:ln>
            <a:noFill/>
          </a:ln>
        </p:spPr>
      </p:pic>
      <p:pic>
        <p:nvPicPr>
          <p:cNvPr id="137" name="Google Shape;137;p20"/>
          <p:cNvPicPr preferRelativeResize="0"/>
          <p:nvPr/>
        </p:nvPicPr>
        <p:blipFill rotWithShape="1">
          <a:blip r:embed="rId7">
            <a:alphaModFix/>
          </a:blip>
          <a:srcRect/>
          <a:stretch/>
        </p:blipFill>
        <p:spPr>
          <a:xfrm>
            <a:off x="0" y="3488114"/>
            <a:ext cx="3055611" cy="3273294"/>
          </a:xfrm>
          <a:prstGeom prst="rect">
            <a:avLst/>
          </a:prstGeom>
          <a:noFill/>
          <a:ln>
            <a:noFill/>
          </a:ln>
        </p:spPr>
      </p:pic>
      <p:pic>
        <p:nvPicPr>
          <p:cNvPr id="138" name="Google Shape;138;p20"/>
          <p:cNvPicPr preferRelativeResize="0"/>
          <p:nvPr/>
        </p:nvPicPr>
        <p:blipFill rotWithShape="1">
          <a:blip r:embed="rId8">
            <a:alphaModFix/>
          </a:blip>
          <a:srcRect/>
          <a:stretch/>
        </p:blipFill>
        <p:spPr>
          <a:xfrm>
            <a:off x="3081721" y="3488114"/>
            <a:ext cx="2998943" cy="3273294"/>
          </a:xfrm>
          <a:prstGeom prst="rect">
            <a:avLst/>
          </a:prstGeom>
          <a:noFill/>
          <a:ln>
            <a:noFill/>
          </a:ln>
        </p:spPr>
      </p:pic>
      <p:pic>
        <p:nvPicPr>
          <p:cNvPr id="139" name="Google Shape;139;p20"/>
          <p:cNvPicPr preferRelativeResize="0"/>
          <p:nvPr/>
        </p:nvPicPr>
        <p:blipFill rotWithShape="1">
          <a:blip r:embed="rId9">
            <a:alphaModFix/>
          </a:blip>
          <a:srcRect/>
          <a:stretch/>
        </p:blipFill>
        <p:spPr>
          <a:xfrm>
            <a:off x="6080664" y="3488114"/>
            <a:ext cx="3055611" cy="3273294"/>
          </a:xfrm>
          <a:prstGeom prst="rect">
            <a:avLst/>
          </a:prstGeom>
          <a:noFill/>
          <a:ln>
            <a:noFill/>
          </a:ln>
        </p:spPr>
      </p:pic>
      <p:pic>
        <p:nvPicPr>
          <p:cNvPr id="140" name="Google Shape;140;p20"/>
          <p:cNvPicPr preferRelativeResize="0"/>
          <p:nvPr/>
        </p:nvPicPr>
        <p:blipFill rotWithShape="1">
          <a:blip r:embed="rId10">
            <a:alphaModFix/>
          </a:blip>
          <a:srcRect/>
          <a:stretch/>
        </p:blipFill>
        <p:spPr>
          <a:xfrm>
            <a:off x="9136275" y="3457884"/>
            <a:ext cx="3055725" cy="330352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21"/>
          <p:cNvPicPr preferRelativeResize="0"/>
          <p:nvPr/>
        </p:nvPicPr>
        <p:blipFill rotWithShape="1">
          <a:blip r:embed="rId3">
            <a:alphaModFix/>
          </a:blip>
          <a:srcRect/>
          <a:stretch/>
        </p:blipFill>
        <p:spPr>
          <a:xfrm>
            <a:off x="0" y="39962"/>
            <a:ext cx="2119916" cy="2717442"/>
          </a:xfrm>
          <a:prstGeom prst="rect">
            <a:avLst/>
          </a:prstGeom>
          <a:noFill/>
          <a:ln>
            <a:noFill/>
          </a:ln>
        </p:spPr>
      </p:pic>
      <p:pic>
        <p:nvPicPr>
          <p:cNvPr id="146" name="Google Shape;146;p21"/>
          <p:cNvPicPr preferRelativeResize="0"/>
          <p:nvPr/>
        </p:nvPicPr>
        <p:blipFill rotWithShape="1">
          <a:blip r:embed="rId4">
            <a:alphaModFix/>
          </a:blip>
          <a:srcRect/>
          <a:stretch/>
        </p:blipFill>
        <p:spPr>
          <a:xfrm>
            <a:off x="2119916" y="0"/>
            <a:ext cx="2792553" cy="2757404"/>
          </a:xfrm>
          <a:prstGeom prst="rect">
            <a:avLst/>
          </a:prstGeom>
          <a:noFill/>
          <a:ln>
            <a:noFill/>
          </a:ln>
        </p:spPr>
      </p:pic>
      <p:pic>
        <p:nvPicPr>
          <p:cNvPr id="147" name="Google Shape;147;p21"/>
          <p:cNvPicPr preferRelativeResize="0">
            <a:picLocks noGrp="1"/>
          </p:cNvPicPr>
          <p:nvPr>
            <p:ph type="body" idx="1"/>
          </p:nvPr>
        </p:nvPicPr>
        <p:blipFill rotWithShape="1">
          <a:blip r:embed="rId5">
            <a:alphaModFix/>
          </a:blip>
          <a:srcRect/>
          <a:stretch/>
        </p:blipFill>
        <p:spPr>
          <a:xfrm>
            <a:off x="4983014" y="12734"/>
            <a:ext cx="2306182" cy="2717442"/>
          </a:xfrm>
          <a:prstGeom prst="rect">
            <a:avLst/>
          </a:prstGeom>
          <a:noFill/>
          <a:ln>
            <a:noFill/>
          </a:ln>
        </p:spPr>
      </p:pic>
      <p:pic>
        <p:nvPicPr>
          <p:cNvPr id="148" name="Google Shape;148;p21"/>
          <p:cNvPicPr preferRelativeResize="0"/>
          <p:nvPr/>
        </p:nvPicPr>
        <p:blipFill rotWithShape="1">
          <a:blip r:embed="rId6">
            <a:alphaModFix/>
          </a:blip>
          <a:srcRect/>
          <a:stretch/>
        </p:blipFill>
        <p:spPr>
          <a:xfrm>
            <a:off x="7359741" y="0"/>
            <a:ext cx="2466921" cy="2730176"/>
          </a:xfrm>
          <a:prstGeom prst="rect">
            <a:avLst/>
          </a:prstGeom>
          <a:noFill/>
          <a:ln>
            <a:noFill/>
          </a:ln>
        </p:spPr>
      </p:pic>
      <p:pic>
        <p:nvPicPr>
          <p:cNvPr id="149" name="Google Shape;149;p21"/>
          <p:cNvPicPr preferRelativeResize="0"/>
          <p:nvPr/>
        </p:nvPicPr>
        <p:blipFill rotWithShape="1">
          <a:blip r:embed="rId7">
            <a:alphaModFix/>
          </a:blip>
          <a:srcRect/>
          <a:stretch/>
        </p:blipFill>
        <p:spPr>
          <a:xfrm>
            <a:off x="34834" y="2797367"/>
            <a:ext cx="2009042" cy="2466400"/>
          </a:xfrm>
          <a:prstGeom prst="rect">
            <a:avLst/>
          </a:prstGeom>
          <a:noFill/>
          <a:ln>
            <a:noFill/>
          </a:ln>
        </p:spPr>
      </p:pic>
      <p:pic>
        <p:nvPicPr>
          <p:cNvPr id="150" name="Google Shape;150;p21"/>
          <p:cNvPicPr preferRelativeResize="0"/>
          <p:nvPr/>
        </p:nvPicPr>
        <p:blipFill rotWithShape="1">
          <a:blip r:embed="rId8">
            <a:alphaModFix/>
          </a:blip>
          <a:srcRect/>
          <a:stretch/>
        </p:blipFill>
        <p:spPr>
          <a:xfrm>
            <a:off x="2043877" y="2797365"/>
            <a:ext cx="2324042" cy="2466401"/>
          </a:xfrm>
          <a:prstGeom prst="rect">
            <a:avLst/>
          </a:prstGeom>
          <a:noFill/>
          <a:ln>
            <a:noFill/>
          </a:ln>
        </p:spPr>
      </p:pic>
      <p:pic>
        <p:nvPicPr>
          <p:cNvPr id="151" name="Google Shape;151;p21"/>
          <p:cNvPicPr preferRelativeResize="0"/>
          <p:nvPr/>
        </p:nvPicPr>
        <p:blipFill rotWithShape="1">
          <a:blip r:embed="rId9">
            <a:alphaModFix/>
          </a:blip>
          <a:srcRect/>
          <a:stretch/>
        </p:blipFill>
        <p:spPr>
          <a:xfrm>
            <a:off x="10283785" y="2809365"/>
            <a:ext cx="1908215" cy="2454401"/>
          </a:xfrm>
          <a:prstGeom prst="rect">
            <a:avLst/>
          </a:prstGeom>
          <a:noFill/>
          <a:ln>
            <a:noFill/>
          </a:ln>
        </p:spPr>
      </p:pic>
      <p:pic>
        <p:nvPicPr>
          <p:cNvPr id="152" name="Google Shape;152;p21"/>
          <p:cNvPicPr preferRelativeResize="0"/>
          <p:nvPr/>
        </p:nvPicPr>
        <p:blipFill rotWithShape="1">
          <a:blip r:embed="rId10">
            <a:alphaModFix/>
          </a:blip>
          <a:srcRect/>
          <a:stretch/>
        </p:blipFill>
        <p:spPr>
          <a:xfrm>
            <a:off x="4400932" y="2788132"/>
            <a:ext cx="1895285" cy="2475634"/>
          </a:xfrm>
          <a:prstGeom prst="rect">
            <a:avLst/>
          </a:prstGeom>
          <a:noFill/>
          <a:ln>
            <a:noFill/>
          </a:ln>
        </p:spPr>
      </p:pic>
      <p:pic>
        <p:nvPicPr>
          <p:cNvPr id="153" name="Google Shape;153;p21"/>
          <p:cNvPicPr preferRelativeResize="0"/>
          <p:nvPr/>
        </p:nvPicPr>
        <p:blipFill rotWithShape="1">
          <a:blip r:embed="rId11">
            <a:alphaModFix/>
          </a:blip>
          <a:srcRect/>
          <a:stretch/>
        </p:blipFill>
        <p:spPr>
          <a:xfrm>
            <a:off x="6329231" y="2797366"/>
            <a:ext cx="2262682" cy="2466400"/>
          </a:xfrm>
          <a:prstGeom prst="rect">
            <a:avLst/>
          </a:prstGeom>
          <a:noFill/>
          <a:ln>
            <a:noFill/>
          </a:ln>
        </p:spPr>
      </p:pic>
      <p:pic>
        <p:nvPicPr>
          <p:cNvPr id="154" name="Google Shape;154;p21"/>
          <p:cNvPicPr preferRelativeResize="0"/>
          <p:nvPr/>
        </p:nvPicPr>
        <p:blipFill rotWithShape="1">
          <a:blip r:embed="rId12">
            <a:alphaModFix/>
          </a:blip>
          <a:srcRect/>
          <a:stretch/>
        </p:blipFill>
        <p:spPr>
          <a:xfrm>
            <a:off x="9736468" y="39962"/>
            <a:ext cx="2455532" cy="2711447"/>
          </a:xfrm>
          <a:prstGeom prst="rect">
            <a:avLst/>
          </a:prstGeom>
          <a:noFill/>
          <a:ln>
            <a:noFill/>
          </a:ln>
        </p:spPr>
      </p:pic>
      <p:pic>
        <p:nvPicPr>
          <p:cNvPr id="155" name="Google Shape;155;p21"/>
          <p:cNvPicPr preferRelativeResize="0"/>
          <p:nvPr/>
        </p:nvPicPr>
        <p:blipFill rotWithShape="1">
          <a:blip r:embed="rId13">
            <a:alphaModFix/>
          </a:blip>
          <a:srcRect/>
          <a:stretch/>
        </p:blipFill>
        <p:spPr>
          <a:xfrm>
            <a:off x="8591913" y="2788132"/>
            <a:ext cx="1646791" cy="2475634"/>
          </a:xfrm>
          <a:prstGeom prst="rect">
            <a:avLst/>
          </a:prstGeom>
          <a:noFill/>
          <a:ln>
            <a:noFill/>
          </a:ln>
        </p:spPr>
      </p:pic>
      <p:sp>
        <p:nvSpPr>
          <p:cNvPr id="156" name="Google Shape;156;p21"/>
          <p:cNvSpPr txBox="1"/>
          <p:nvPr/>
        </p:nvSpPr>
        <p:spPr>
          <a:xfrm>
            <a:off x="3315632" y="5563673"/>
            <a:ext cx="1143644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i="0" u="none" strike="noStrike" cap="none">
                <a:solidFill>
                  <a:schemeClr val="dk1"/>
                </a:solidFill>
                <a:latin typeface="Times New Roman"/>
                <a:ea typeface="Times New Roman"/>
                <a:cs typeface="Times New Roman"/>
                <a:sym typeface="Times New Roman"/>
              </a:rPr>
              <a:t>Social work intervention </a:t>
            </a:r>
            <a:endParaRPr sz="4000" b="1">
              <a:solidFill>
                <a:schemeClr val="dk1"/>
              </a:solidFill>
              <a:latin typeface="Times New Roman"/>
              <a:ea typeface="Times New Roman"/>
              <a:cs typeface="Times New Roman"/>
              <a:sym typeface="Times New Roma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graphicFrame>
        <p:nvGraphicFramePr>
          <p:cNvPr id="161" name="Google Shape;161;p22"/>
          <p:cNvGraphicFramePr/>
          <p:nvPr/>
        </p:nvGraphicFramePr>
        <p:xfrm>
          <a:off x="130936" y="1503766"/>
          <a:ext cx="3000000" cy="3000000"/>
        </p:xfrm>
        <a:graphic>
          <a:graphicData uri="http://schemas.openxmlformats.org/drawingml/2006/table">
            <a:tbl>
              <a:tblPr firstRow="1" bandRow="1">
                <a:noFill/>
                <a:tableStyleId>{A7B23AC9-5C33-4B1B-8790-DBE5065A0D71}</a:tableStyleId>
              </a:tblPr>
              <a:tblGrid>
                <a:gridCol w="5911875">
                  <a:extLst>
                    <a:ext uri="{9D8B030D-6E8A-4147-A177-3AD203B41FA5}">
                      <a16:colId xmlns:a16="http://schemas.microsoft.com/office/drawing/2014/main" val="20000"/>
                    </a:ext>
                  </a:extLst>
                </a:gridCol>
                <a:gridCol w="5911875">
                  <a:extLst>
                    <a:ext uri="{9D8B030D-6E8A-4147-A177-3AD203B41FA5}">
                      <a16:colId xmlns:a16="http://schemas.microsoft.com/office/drawing/2014/main" val="20001"/>
                    </a:ext>
                  </a:extLst>
                </a:gridCol>
              </a:tblGrid>
              <a:tr h="548650">
                <a:tc>
                  <a:txBody>
                    <a:bodyPr/>
                    <a:lstStyle/>
                    <a:p>
                      <a:pPr marL="0" marR="0" lvl="0" indent="0" algn="ctr"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Effect of covid-19 </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tc>
                  <a:txBody>
                    <a:bodyPr/>
                    <a:lstStyle/>
                    <a:p>
                      <a:pPr marL="0" marR="0" lvl="0" indent="0" algn="ctr"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Created networking/ collaboration </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0"/>
                  </a:ext>
                </a:extLst>
              </a:tr>
              <a:tr h="548650">
                <a:tc>
                  <a:txBody>
                    <a:bodyPr/>
                    <a:lstStyle/>
                    <a:p>
                      <a:pPr marL="0" marR="0" lvl="0" indent="0" algn="l"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Educational effect </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Model school </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1"/>
                  </a:ext>
                </a:extLst>
              </a:tr>
              <a:tr h="548650">
                <a:tc>
                  <a:txBody>
                    <a:bodyPr/>
                    <a:lstStyle/>
                    <a:p>
                      <a:pPr marL="0" marR="0" lvl="0" indent="0" algn="l"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Financial effect </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Amrutvahini </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2"/>
                  </a:ext>
                </a:extLst>
              </a:tr>
              <a:tr h="868525">
                <a:tc>
                  <a:txBody>
                    <a:bodyPr/>
                    <a:lstStyle/>
                    <a:p>
                      <a:pPr marL="0" marR="0" lvl="0" indent="0" algn="l"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Employment </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Snider, classic wheel, Exide battery etc factory</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3"/>
                  </a:ext>
                </a:extLst>
              </a:tr>
              <a:tr h="824375">
                <a:tc>
                  <a:txBody>
                    <a:bodyPr/>
                    <a:lstStyle/>
                    <a:p>
                      <a:pPr marL="0" marR="0" lvl="0" indent="0" algn="l"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Mentally effect </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Primal foundation – telephonic counselling </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4"/>
                  </a:ext>
                </a:extLst>
              </a:tr>
              <a:tr h="548650">
                <a:tc>
                  <a:txBody>
                    <a:bodyPr/>
                    <a:lstStyle/>
                    <a:p>
                      <a:pPr marL="0" marR="0" lvl="0" indent="0" algn="l"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Vaccination </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Maya care foundation </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5"/>
                  </a:ext>
                </a:extLst>
              </a:tr>
              <a:tr h="548650">
                <a:tc>
                  <a:txBody>
                    <a:bodyPr/>
                    <a:lstStyle/>
                    <a:p>
                      <a:pPr marL="0" marR="0" lvl="0" indent="0" algn="l"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Weaker section / very affected people </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tc>
                  <a:txBody>
                    <a:bodyPr/>
                    <a:lstStyle/>
                    <a:p>
                      <a:pPr marL="0" marR="0" lvl="0" indent="0" algn="l" rtl="0">
                        <a:lnSpc>
                          <a:spcPct val="150000"/>
                        </a:lnSpc>
                        <a:spcBef>
                          <a:spcPts val="0"/>
                        </a:spcBef>
                        <a:spcAft>
                          <a:spcPts val="0"/>
                        </a:spcAft>
                        <a:buNone/>
                      </a:pPr>
                      <a:r>
                        <a:rPr lang="en-US" sz="2400" u="none" strike="noStrike" cap="none">
                          <a:latin typeface="Times New Roman"/>
                          <a:ea typeface="Times New Roman"/>
                          <a:cs typeface="Times New Roman"/>
                          <a:sym typeface="Times New Roman"/>
                        </a:rPr>
                        <a:t>Grampanchayt </a:t>
                      </a:r>
                      <a:endParaRPr sz="2400" u="none" strike="noStrike" cap="none">
                        <a:solidFill>
                          <a:srgbClr val="0C0C0C"/>
                        </a:solidFill>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6"/>
                  </a:ext>
                </a:extLst>
              </a:tr>
            </a:tbl>
          </a:graphicData>
        </a:graphic>
      </p:graphicFrame>
      <p:sp>
        <p:nvSpPr>
          <p:cNvPr id="162" name="Google Shape;162;p22"/>
          <p:cNvSpPr txBox="1">
            <a:spLocks noGrp="1"/>
          </p:cNvSpPr>
          <p:nvPr>
            <p:ph type="title"/>
          </p:nvPr>
        </p:nvSpPr>
        <p:spPr>
          <a:xfrm>
            <a:off x="104105" y="193183"/>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Times New Roman"/>
              <a:buNone/>
            </a:pPr>
            <a:r>
              <a:rPr lang="en-US" b="1">
                <a:latin typeface="Times New Roman"/>
                <a:ea typeface="Times New Roman"/>
                <a:cs typeface="Times New Roman"/>
                <a:sym typeface="Times New Roman"/>
              </a:rPr>
              <a:t>FUTURE PLAN </a:t>
            </a:r>
            <a:endParaRPr b="1"/>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3"/>
          <p:cNvSpPr txBox="1">
            <a:spLocks noGrp="1"/>
          </p:cNvSpPr>
          <p:nvPr>
            <p:ph type="body" idx="1"/>
          </p:nvPr>
        </p:nvSpPr>
        <p:spPr>
          <a:xfrm>
            <a:off x="0" y="90152"/>
            <a:ext cx="11353800" cy="6490952"/>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0"/>
              </a:spcBef>
              <a:spcAft>
                <a:spcPts val="0"/>
              </a:spcAft>
              <a:buClr>
                <a:schemeClr val="dk1"/>
              </a:buClr>
              <a:buSzPts val="3600"/>
              <a:buNone/>
            </a:pPr>
            <a:endParaRPr sz="3600">
              <a:latin typeface="Times New Roman"/>
              <a:ea typeface="Times New Roman"/>
              <a:cs typeface="Times New Roman"/>
              <a:sym typeface="Times New Roman"/>
            </a:endParaRPr>
          </a:p>
          <a:p>
            <a:pPr marL="0" lvl="0" indent="0" algn="ctr" rtl="0">
              <a:lnSpc>
                <a:spcPct val="90000"/>
              </a:lnSpc>
              <a:spcBef>
                <a:spcPts val="1000"/>
              </a:spcBef>
              <a:spcAft>
                <a:spcPts val="0"/>
              </a:spcAft>
              <a:buClr>
                <a:schemeClr val="dk1"/>
              </a:buClr>
              <a:buSzPts val="2800"/>
              <a:buNone/>
            </a:pPr>
            <a:r>
              <a:rPr lang="en-US" b="1" u="sng">
                <a:latin typeface="Times New Roman"/>
                <a:ea typeface="Times New Roman"/>
                <a:cs typeface="Times New Roman"/>
                <a:sym typeface="Times New Roman"/>
              </a:rPr>
              <a:t>OUTPUTS/ </a:t>
            </a:r>
            <a:r>
              <a:rPr lang="en-US" b="1" u="sng">
                <a:solidFill>
                  <a:schemeClr val="dk1"/>
                </a:solidFill>
                <a:latin typeface="Times New Roman"/>
                <a:ea typeface="Times New Roman"/>
                <a:cs typeface="Times New Roman"/>
                <a:sym typeface="Times New Roman"/>
              </a:rPr>
              <a:t>OUTCOMES </a:t>
            </a:r>
            <a:endParaRPr/>
          </a:p>
          <a:p>
            <a:pPr marL="0" lvl="0" indent="0" algn="ctr" rtl="0">
              <a:lnSpc>
                <a:spcPct val="90000"/>
              </a:lnSpc>
              <a:spcBef>
                <a:spcPts val="1000"/>
              </a:spcBef>
              <a:spcAft>
                <a:spcPts val="0"/>
              </a:spcAft>
              <a:buClr>
                <a:schemeClr val="dk1"/>
              </a:buClr>
              <a:buSzPts val="2800"/>
              <a:buNone/>
            </a:pPr>
            <a:endParaRPr>
              <a:latin typeface="Times New Roman"/>
              <a:ea typeface="Times New Roman"/>
              <a:cs typeface="Times New Roman"/>
              <a:sym typeface="Times New Roman"/>
            </a:endParaRPr>
          </a:p>
          <a:p>
            <a:pPr marL="685800" lvl="1" indent="-228600" algn="l" rtl="0">
              <a:lnSpc>
                <a:spcPct val="90000"/>
              </a:lnSpc>
              <a:spcBef>
                <a:spcPts val="500"/>
              </a:spcBef>
              <a:spcAft>
                <a:spcPts val="0"/>
              </a:spcAft>
              <a:buClr>
                <a:schemeClr val="dk1"/>
              </a:buClr>
              <a:buSzPts val="2400"/>
              <a:buFont typeface="Noto Sans Symbols"/>
              <a:buChar char="❖"/>
            </a:pPr>
            <a:r>
              <a:rPr lang="en-US">
                <a:solidFill>
                  <a:schemeClr val="dk1"/>
                </a:solidFill>
                <a:latin typeface="Times New Roman"/>
                <a:ea typeface="Times New Roman"/>
                <a:cs typeface="Times New Roman"/>
                <a:sym typeface="Times New Roman"/>
              </a:rPr>
              <a:t>People benifited from the awareness programme : 117</a:t>
            </a:r>
            <a:endParaRPr>
              <a:latin typeface="Times New Roman"/>
              <a:ea typeface="Times New Roman"/>
              <a:cs typeface="Times New Roman"/>
              <a:sym typeface="Times New Roman"/>
            </a:endParaRPr>
          </a:p>
          <a:p>
            <a:pPr marL="685800" lvl="1" indent="-228600" algn="l" rtl="0">
              <a:lnSpc>
                <a:spcPct val="90000"/>
              </a:lnSpc>
              <a:spcBef>
                <a:spcPts val="500"/>
              </a:spcBef>
              <a:spcAft>
                <a:spcPts val="0"/>
              </a:spcAft>
              <a:buClr>
                <a:schemeClr val="dk1"/>
              </a:buClr>
              <a:buSzPts val="2400"/>
              <a:buFont typeface="Noto Sans Symbols"/>
              <a:buChar char="❖"/>
            </a:pPr>
            <a:r>
              <a:rPr lang="en-US">
                <a:solidFill>
                  <a:schemeClr val="dk1"/>
                </a:solidFill>
                <a:latin typeface="Times New Roman"/>
                <a:ea typeface="Times New Roman"/>
                <a:cs typeface="Times New Roman"/>
                <a:sym typeface="Times New Roman"/>
              </a:rPr>
              <a:t>People taken for vaccination by you :117</a:t>
            </a:r>
            <a:endParaRPr/>
          </a:p>
          <a:p>
            <a:pPr marL="685800" lvl="1" indent="-228600" algn="l" rtl="0">
              <a:lnSpc>
                <a:spcPct val="90000"/>
              </a:lnSpc>
              <a:spcBef>
                <a:spcPts val="500"/>
              </a:spcBef>
              <a:spcAft>
                <a:spcPts val="0"/>
              </a:spcAft>
              <a:buClr>
                <a:schemeClr val="dk1"/>
              </a:buClr>
              <a:buSzPts val="2400"/>
              <a:buFont typeface="Noto Sans Symbols"/>
              <a:buChar char="❖"/>
            </a:pPr>
            <a:r>
              <a:rPr lang="en-US">
                <a:solidFill>
                  <a:schemeClr val="dk1"/>
                </a:solidFill>
                <a:latin typeface="Times New Roman"/>
                <a:ea typeface="Times New Roman"/>
                <a:cs typeface="Times New Roman"/>
                <a:sym typeface="Times New Roman"/>
              </a:rPr>
              <a:t>People benefited from counselling : 42 </a:t>
            </a:r>
            <a:endParaRPr/>
          </a:p>
          <a:p>
            <a:pPr marL="685800" lvl="1" indent="-228600" algn="l" rtl="0">
              <a:lnSpc>
                <a:spcPct val="90000"/>
              </a:lnSpc>
              <a:spcBef>
                <a:spcPts val="500"/>
              </a:spcBef>
              <a:spcAft>
                <a:spcPts val="0"/>
              </a:spcAft>
              <a:buClr>
                <a:schemeClr val="dk1"/>
              </a:buClr>
              <a:buSzPts val="2400"/>
              <a:buFont typeface="Noto Sans Symbols"/>
              <a:buChar char="❖"/>
            </a:pPr>
            <a:r>
              <a:rPr lang="en-US">
                <a:solidFill>
                  <a:schemeClr val="dk1"/>
                </a:solidFill>
                <a:latin typeface="Times New Roman"/>
                <a:ea typeface="Times New Roman"/>
                <a:cs typeface="Times New Roman"/>
                <a:sym typeface="Times New Roman"/>
              </a:rPr>
              <a:t>Giving employment : 20 </a:t>
            </a:r>
            <a:endParaRPr/>
          </a:p>
          <a:p>
            <a:pPr marL="685800" lvl="1" indent="-228600" algn="l" rtl="0">
              <a:lnSpc>
                <a:spcPct val="90000"/>
              </a:lnSpc>
              <a:spcBef>
                <a:spcPts val="500"/>
              </a:spcBef>
              <a:spcAft>
                <a:spcPts val="0"/>
              </a:spcAft>
              <a:buClr>
                <a:schemeClr val="dk1"/>
              </a:buClr>
              <a:buSzPts val="2400"/>
              <a:buFont typeface="Noto Sans Symbols"/>
              <a:buChar char="❖"/>
            </a:pPr>
            <a:r>
              <a:rPr lang="en-US">
                <a:solidFill>
                  <a:schemeClr val="dk1"/>
                </a:solidFill>
                <a:latin typeface="Times New Roman"/>
                <a:ea typeface="Times New Roman"/>
                <a:cs typeface="Times New Roman"/>
                <a:sym typeface="Times New Roman"/>
              </a:rPr>
              <a:t>Education fasilities : 22 student </a:t>
            </a:r>
            <a:endParaRPr/>
          </a:p>
          <a:p>
            <a:pPr marL="685800" lvl="1" indent="-228600" algn="l" rtl="0">
              <a:lnSpc>
                <a:spcPct val="90000"/>
              </a:lnSpc>
              <a:spcBef>
                <a:spcPts val="500"/>
              </a:spcBef>
              <a:spcAft>
                <a:spcPts val="0"/>
              </a:spcAft>
              <a:buClr>
                <a:schemeClr val="dk1"/>
              </a:buClr>
              <a:buSzPts val="2400"/>
              <a:buFont typeface="Noto Sans Symbols"/>
              <a:buChar char="❖"/>
            </a:pPr>
            <a:r>
              <a:rPr lang="en-US">
                <a:solidFill>
                  <a:schemeClr val="dk1"/>
                </a:solidFill>
                <a:latin typeface="Times New Roman"/>
                <a:ea typeface="Times New Roman"/>
                <a:cs typeface="Times New Roman"/>
                <a:sym typeface="Times New Roman"/>
              </a:rPr>
              <a:t>Fullfill basic needs of the community </a:t>
            </a:r>
            <a:endParaRPr/>
          </a:p>
          <a:p>
            <a:pPr marL="685800" lvl="1" indent="-228600" algn="l" rtl="0">
              <a:lnSpc>
                <a:spcPct val="90000"/>
              </a:lnSpc>
              <a:spcBef>
                <a:spcPts val="500"/>
              </a:spcBef>
              <a:spcAft>
                <a:spcPts val="0"/>
              </a:spcAft>
              <a:buClr>
                <a:schemeClr val="dk1"/>
              </a:buClr>
              <a:buSzPts val="2400"/>
              <a:buFont typeface="Noto Sans Symbols"/>
              <a:buChar char="❖"/>
            </a:pPr>
            <a:r>
              <a:rPr lang="en-US">
                <a:solidFill>
                  <a:schemeClr val="dk1"/>
                </a:solidFill>
                <a:latin typeface="Times New Roman"/>
                <a:ea typeface="Times New Roman"/>
                <a:cs typeface="Times New Roman"/>
                <a:sym typeface="Times New Roman"/>
              </a:rPr>
              <a:t>Skill training : 30 </a:t>
            </a:r>
            <a:endParaRPr/>
          </a:p>
          <a:p>
            <a:pPr marL="685800" lvl="1" indent="-228600" algn="l" rtl="0">
              <a:lnSpc>
                <a:spcPct val="90000"/>
              </a:lnSpc>
              <a:spcBef>
                <a:spcPts val="500"/>
              </a:spcBef>
              <a:spcAft>
                <a:spcPts val="0"/>
              </a:spcAft>
              <a:buClr>
                <a:schemeClr val="dk1"/>
              </a:buClr>
              <a:buSzPts val="2400"/>
              <a:buFont typeface="Noto Sans Symbols"/>
              <a:buChar char="❖"/>
            </a:pPr>
            <a:r>
              <a:rPr lang="en-US">
                <a:solidFill>
                  <a:schemeClr val="dk1"/>
                </a:solidFill>
                <a:latin typeface="Times New Roman"/>
                <a:ea typeface="Times New Roman"/>
                <a:cs typeface="Times New Roman"/>
                <a:sym typeface="Times New Roman"/>
              </a:rPr>
              <a:t>Leadership created in the community</a:t>
            </a:r>
            <a:endParaRPr/>
          </a:p>
          <a:p>
            <a:pPr marL="685800" lvl="1" indent="-228600" algn="l" rtl="0">
              <a:lnSpc>
                <a:spcPct val="90000"/>
              </a:lnSpc>
              <a:spcBef>
                <a:spcPts val="500"/>
              </a:spcBef>
              <a:spcAft>
                <a:spcPts val="0"/>
              </a:spcAft>
              <a:buClr>
                <a:schemeClr val="dk1"/>
              </a:buClr>
              <a:buSzPts val="2400"/>
              <a:buFont typeface="Noto Sans Symbols"/>
              <a:buChar char="❖"/>
            </a:pPr>
            <a:r>
              <a:rPr lang="en-US">
                <a:solidFill>
                  <a:schemeClr val="dk1"/>
                </a:solidFill>
                <a:latin typeface="Times New Roman"/>
                <a:ea typeface="Times New Roman"/>
                <a:cs typeface="Times New Roman"/>
                <a:sym typeface="Times New Roman"/>
              </a:rPr>
              <a:t>The fear in the minds of the people vanished about vaccination </a:t>
            </a:r>
            <a:endParaRPr/>
          </a:p>
          <a:p>
            <a:pPr marL="685800" lvl="1" indent="-228600" algn="l" rtl="0">
              <a:lnSpc>
                <a:spcPct val="90000"/>
              </a:lnSpc>
              <a:spcBef>
                <a:spcPts val="500"/>
              </a:spcBef>
              <a:spcAft>
                <a:spcPts val="0"/>
              </a:spcAft>
              <a:buClr>
                <a:schemeClr val="dk1"/>
              </a:buClr>
              <a:buSzPts val="2400"/>
              <a:buFont typeface="Noto Sans Symbols"/>
              <a:buChar char="❖"/>
            </a:pPr>
            <a:r>
              <a:rPr lang="en-US">
                <a:solidFill>
                  <a:schemeClr val="dk1"/>
                </a:solidFill>
                <a:latin typeface="Times New Roman"/>
                <a:ea typeface="Times New Roman"/>
                <a:cs typeface="Times New Roman"/>
                <a:sym typeface="Times New Roman"/>
              </a:rPr>
              <a:t>Women became financially capable</a:t>
            </a:r>
            <a:endParaRPr/>
          </a:p>
          <a:p>
            <a:pPr marL="685800" lvl="1" indent="-228600" algn="l" rtl="0">
              <a:lnSpc>
                <a:spcPct val="90000"/>
              </a:lnSpc>
              <a:spcBef>
                <a:spcPts val="500"/>
              </a:spcBef>
              <a:spcAft>
                <a:spcPts val="0"/>
              </a:spcAft>
              <a:buClr>
                <a:schemeClr val="dk1"/>
              </a:buClr>
              <a:buSzPts val="2400"/>
              <a:buFont typeface="Noto Sans Symbols"/>
              <a:buChar char="❖"/>
            </a:pPr>
            <a:r>
              <a:rPr lang="en-US">
                <a:solidFill>
                  <a:schemeClr val="dk1"/>
                </a:solidFill>
                <a:latin typeface="Times New Roman"/>
                <a:ea typeface="Times New Roman"/>
                <a:cs typeface="Times New Roman"/>
                <a:sym typeface="Times New Roman"/>
              </a:rPr>
              <a:t>There was a change in the people in the community.</a:t>
            </a:r>
            <a:endParaRPr/>
          </a:p>
          <a:p>
            <a:pPr marL="685800" lvl="1" indent="-228600" algn="l" rtl="0">
              <a:lnSpc>
                <a:spcPct val="90000"/>
              </a:lnSpc>
              <a:spcBef>
                <a:spcPts val="500"/>
              </a:spcBef>
              <a:spcAft>
                <a:spcPts val="0"/>
              </a:spcAft>
              <a:buClr>
                <a:schemeClr val="dk1"/>
              </a:buClr>
              <a:buSzPts val="2400"/>
              <a:buFont typeface="Noto Sans Symbols"/>
              <a:buChar char="❖"/>
            </a:pPr>
            <a:r>
              <a:rPr lang="en-US">
                <a:solidFill>
                  <a:schemeClr val="dk1"/>
                </a:solidFill>
                <a:latin typeface="Times New Roman"/>
                <a:ea typeface="Times New Roman"/>
                <a:cs typeface="Times New Roman"/>
                <a:sym typeface="Times New Roman"/>
              </a:rPr>
              <a:t>The stressed person became stress free</a:t>
            </a:r>
            <a:endParaRPr/>
          </a:p>
          <a:p>
            <a:pPr marL="0" lvl="0" indent="0" algn="l" rtl="0">
              <a:lnSpc>
                <a:spcPct val="90000"/>
              </a:lnSpc>
              <a:spcBef>
                <a:spcPts val="1000"/>
              </a:spcBef>
              <a:spcAft>
                <a:spcPts val="0"/>
              </a:spcAft>
              <a:buClr>
                <a:schemeClr val="dk1"/>
              </a:buClr>
              <a:buSzPts val="2800"/>
              <a:buNone/>
            </a:pPr>
            <a:endParaRPr>
              <a:latin typeface="Times New Roman"/>
              <a:ea typeface="Times New Roman"/>
              <a:cs typeface="Times New Roman"/>
              <a:sym typeface="Times New Roman"/>
            </a:endParaRPr>
          </a:p>
          <a:p>
            <a:pPr marL="0" lvl="0" indent="0" algn="l" rtl="0">
              <a:lnSpc>
                <a:spcPct val="90000"/>
              </a:lnSpc>
              <a:spcBef>
                <a:spcPts val="1000"/>
              </a:spcBef>
              <a:spcAft>
                <a:spcPts val="0"/>
              </a:spcAft>
              <a:buClr>
                <a:schemeClr val="dk1"/>
              </a:buClr>
              <a:buSzPts val="2800"/>
              <a:buNone/>
            </a:pPr>
            <a:endParaRPr>
              <a:latin typeface="Times New Roman"/>
              <a:ea typeface="Times New Roman"/>
              <a:cs typeface="Times New Roman"/>
              <a:sym typeface="Times New Roman"/>
            </a:endParaRPr>
          </a:p>
          <a:p>
            <a:pPr marL="0" lvl="0" indent="0" algn="l" rtl="0">
              <a:lnSpc>
                <a:spcPct val="90000"/>
              </a:lnSpc>
              <a:spcBef>
                <a:spcPts val="1000"/>
              </a:spcBef>
              <a:spcAft>
                <a:spcPts val="0"/>
              </a:spcAft>
              <a:buClr>
                <a:schemeClr val="dk1"/>
              </a:buClr>
              <a:buSzPts val="2800"/>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4"/>
          <p:cNvSpPr txBox="1">
            <a:spLocks noGrp="1"/>
          </p:cNvSpPr>
          <p:nvPr>
            <p:ph type="title"/>
          </p:nvPr>
        </p:nvSpPr>
        <p:spPr>
          <a:xfrm>
            <a:off x="1005625" y="500062"/>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b="1"/>
              <a:t>CHALLENGES FACED DURING THE INTERVENTION </a:t>
            </a:r>
            <a:endParaRPr sz="4000" b="1"/>
          </a:p>
        </p:txBody>
      </p:sp>
      <p:sp>
        <p:nvSpPr>
          <p:cNvPr id="173" name="Google Shape;173;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000"/>
              <a:buFont typeface="Noto Sans Symbols"/>
              <a:buChar char="❖"/>
            </a:pPr>
            <a:r>
              <a:rPr lang="en-US" sz="2000">
                <a:latin typeface="Times New Roman"/>
                <a:ea typeface="Times New Roman"/>
                <a:cs typeface="Times New Roman"/>
                <a:sym typeface="Times New Roman"/>
              </a:rPr>
              <a:t> </a:t>
            </a:r>
            <a:r>
              <a:rPr lang="en-US" sz="2400">
                <a:latin typeface="Times New Roman"/>
                <a:ea typeface="Times New Roman"/>
                <a:cs typeface="Times New Roman"/>
                <a:sym typeface="Times New Roman"/>
              </a:rPr>
              <a:t>It Became Difficult To Encourage People To Get Vaccinated.</a:t>
            </a:r>
            <a:endParaRPr sz="2400">
              <a:latin typeface="Times New Roman"/>
              <a:ea typeface="Times New Roman"/>
              <a:cs typeface="Times New Roman"/>
              <a:sym typeface="Times New Roman"/>
            </a:endParaRPr>
          </a:p>
          <a:p>
            <a:pPr marL="228600" lvl="0" indent="-228600" algn="l"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Difficulty In Implementing action plan </a:t>
            </a:r>
            <a:endParaRPr sz="2400">
              <a:latin typeface="Times New Roman"/>
              <a:ea typeface="Times New Roman"/>
              <a:cs typeface="Times New Roman"/>
              <a:sym typeface="Times New Roman"/>
            </a:endParaRPr>
          </a:p>
          <a:p>
            <a:pPr marL="228600" lvl="0" indent="-228600" algn="l"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There Were Difficulties In Using Some Methods Of Social Work.</a:t>
            </a:r>
            <a:endParaRPr sz="2400">
              <a:latin typeface="Times New Roman"/>
              <a:ea typeface="Times New Roman"/>
              <a:cs typeface="Times New Roman"/>
              <a:sym typeface="Times New Roman"/>
            </a:endParaRPr>
          </a:p>
          <a:p>
            <a:pPr marL="228600" lvl="0" indent="-228600" algn="l"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 Difficulty In Matching Resources / Financial Resources</a:t>
            </a:r>
            <a:endParaRPr sz="2400">
              <a:latin typeface="Times New Roman"/>
              <a:ea typeface="Times New Roman"/>
              <a:cs typeface="Times New Roman"/>
              <a:sym typeface="Times New Roman"/>
            </a:endParaRPr>
          </a:p>
          <a:p>
            <a:pPr marL="0" lvl="0" indent="0" algn="l" rtl="0">
              <a:lnSpc>
                <a:spcPct val="150000"/>
              </a:lnSpc>
              <a:spcBef>
                <a:spcPts val="1000"/>
              </a:spcBef>
              <a:spcAft>
                <a:spcPts val="0"/>
              </a:spcAft>
              <a:buClr>
                <a:schemeClr val="dk1"/>
              </a:buClr>
              <a:buSzPts val="2400"/>
              <a:buNone/>
            </a:pPr>
            <a:endParaRPr sz="2400">
              <a:latin typeface="Times New Roman"/>
              <a:ea typeface="Times New Roman"/>
              <a:cs typeface="Times New Roman"/>
              <a:sym typeface="Times New Roma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Times New Roman"/>
              <a:buNone/>
            </a:pPr>
            <a:r>
              <a:rPr lang="en-US" b="1">
                <a:latin typeface="Times New Roman"/>
                <a:ea typeface="Times New Roman"/>
                <a:cs typeface="Times New Roman"/>
                <a:sym typeface="Times New Roman"/>
              </a:rPr>
              <a:t>REFERENCES </a:t>
            </a:r>
            <a:endParaRPr b="1">
              <a:latin typeface="Times New Roman"/>
              <a:ea typeface="Times New Roman"/>
              <a:cs typeface="Times New Roman"/>
              <a:sym typeface="Times New Roman"/>
            </a:endParaRPr>
          </a:p>
        </p:txBody>
      </p:sp>
      <p:sp>
        <p:nvSpPr>
          <p:cNvPr id="179" name="Google Shape;179;p25"/>
          <p:cNvSpPr txBox="1">
            <a:spLocks noGrp="1"/>
          </p:cNvSpPr>
          <p:nvPr>
            <p:ph type="body" idx="1"/>
          </p:nvPr>
        </p:nvSpPr>
        <p:spPr>
          <a:xfrm>
            <a:off x="838200" y="1825624"/>
            <a:ext cx="10515600" cy="5032375"/>
          </a:xfrm>
          <a:prstGeom prst="rect">
            <a:avLst/>
          </a:prstGeom>
          <a:noFill/>
          <a:ln>
            <a:noFill/>
          </a:ln>
        </p:spPr>
        <p:txBody>
          <a:bodyPr spcFirstLastPara="1" wrap="square" lIns="91425" tIns="45700" rIns="91425" bIns="45700" anchor="t" anchorCtr="0">
            <a:normAutofit/>
          </a:bodyPr>
          <a:lstStyle/>
          <a:p>
            <a:pPr marL="228600" lvl="0" indent="-228600" algn="just" rtl="0">
              <a:lnSpc>
                <a:spcPct val="150000"/>
              </a:lnSpc>
              <a:spcBef>
                <a:spcPts val="0"/>
              </a:spcBef>
              <a:spcAft>
                <a:spcPts val="0"/>
              </a:spcAft>
              <a:buClr>
                <a:schemeClr val="dk1"/>
              </a:buClr>
              <a:buSzPts val="2800"/>
              <a:buFont typeface="Noto Sans Symbols"/>
              <a:buChar char="❖"/>
            </a:pPr>
            <a:r>
              <a:rPr lang="en-US">
                <a:latin typeface="Times New Roman"/>
                <a:ea typeface="Times New Roman"/>
                <a:cs typeface="Times New Roman"/>
                <a:sym typeface="Times New Roman"/>
              </a:rPr>
              <a:t> </a:t>
            </a:r>
            <a:r>
              <a:rPr lang="en-US" sz="2400">
                <a:latin typeface="Times New Roman"/>
                <a:ea typeface="Times New Roman"/>
                <a:cs typeface="Times New Roman"/>
                <a:sym typeface="Times New Roman"/>
              </a:rPr>
              <a:t>डॉ. पवार दत्ता, (२०१७) ग्रामीण विकासासाठी समाजकार्य, दूर व मुक्त अध्ययन संस्था : मुंबई विद्यापीठ </a:t>
            </a:r>
            <a:endParaRPr/>
          </a:p>
          <a:p>
            <a:pPr marL="228600" lvl="0" indent="-228600" algn="just"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 राठोड अमोल, (२०२१) कोरोना विषाणूच्या सामाजिक आर्थिक परिणामांचा अभ्यास, सी.एस.आर.डी. अहमदनगर </a:t>
            </a:r>
            <a:endParaRPr sz="2400">
              <a:latin typeface="Times New Roman"/>
              <a:ea typeface="Times New Roman"/>
              <a:cs typeface="Times New Roman"/>
              <a:sym typeface="Times New Roman"/>
            </a:endParaRPr>
          </a:p>
          <a:p>
            <a:pPr marL="228600" lvl="0" indent="-228600" algn="just"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 टांकसाळे प्राजक्ता, (२००९) व्यावसायिक समाजकार्य, विद्या प्रकाशन: नागपूर </a:t>
            </a:r>
            <a:endParaRPr/>
          </a:p>
          <a:p>
            <a:pPr marL="228600" lvl="0" indent="-228600" algn="just"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 Ahemadnagar cencus report 2011 assessed on 28/07/2021 at 11:32 am </a:t>
            </a:r>
            <a:endParaRPr/>
          </a:p>
          <a:p>
            <a:pPr marL="228600" lvl="0" indent="-228600" algn="just" rtl="0">
              <a:lnSpc>
                <a:spcPct val="150000"/>
              </a:lnSpc>
              <a:spcBef>
                <a:spcPts val="1000"/>
              </a:spcBef>
              <a:spcAft>
                <a:spcPts val="0"/>
              </a:spcAft>
              <a:buClr>
                <a:schemeClr val="dk1"/>
              </a:buClr>
              <a:buSzPts val="2400"/>
              <a:buFont typeface="Noto Sans Symbols"/>
              <a:buChar char="❖"/>
            </a:pPr>
            <a:r>
              <a:rPr lang="en-US" sz="2400">
                <a:latin typeface="Times New Roman"/>
                <a:ea typeface="Times New Roman"/>
                <a:cs typeface="Times New Roman"/>
                <a:sym typeface="Times New Roman"/>
              </a:rPr>
              <a:t> The indian journal of social work, (2018) valume 79 : TISS Mumbai </a:t>
            </a:r>
            <a:endParaRPr/>
          </a:p>
          <a:p>
            <a:pPr marL="228600" lvl="0" indent="-50800" algn="just" rtl="0">
              <a:lnSpc>
                <a:spcPct val="150000"/>
              </a:lnSpc>
              <a:spcBef>
                <a:spcPts val="1000"/>
              </a:spcBef>
              <a:spcAft>
                <a:spcPts val="0"/>
              </a:spcAft>
              <a:buClr>
                <a:schemeClr val="dk1"/>
              </a:buClr>
              <a:buSzPts val="2800"/>
              <a:buFont typeface="Noto Sans Symbols"/>
              <a:buNone/>
            </a:pPr>
            <a:endParaRPr>
              <a:latin typeface="Times New Roman"/>
              <a:ea typeface="Times New Roman"/>
              <a:cs typeface="Times New Roman"/>
              <a:sym typeface="Times New Roma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6"/>
          <p:cNvSpPr txBox="1">
            <a:spLocks noGrp="1"/>
          </p:cNvSpPr>
          <p:nvPr>
            <p:ph type="title"/>
          </p:nvPr>
        </p:nvSpPr>
        <p:spPr>
          <a:xfrm>
            <a:off x="574306" y="321972"/>
            <a:ext cx="8596668" cy="191589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800"/>
              <a:buFont typeface="Times New Roman"/>
              <a:buNone/>
            </a:pPr>
            <a:r>
              <a:rPr lang="en-US" sz="4800" b="1" i="1">
                <a:solidFill>
                  <a:schemeClr val="dk1"/>
                </a:solidFill>
                <a:latin typeface="Times New Roman"/>
                <a:ea typeface="Times New Roman"/>
                <a:cs typeface="Times New Roman"/>
                <a:sym typeface="Times New Roman"/>
              </a:rPr>
              <a:t>If you can dream it, </a:t>
            </a:r>
            <a:br>
              <a:rPr lang="en-US" sz="4800" b="1" i="1">
                <a:solidFill>
                  <a:schemeClr val="dk1"/>
                </a:solidFill>
                <a:latin typeface="Times New Roman"/>
                <a:ea typeface="Times New Roman"/>
                <a:cs typeface="Times New Roman"/>
                <a:sym typeface="Times New Roman"/>
              </a:rPr>
            </a:br>
            <a:r>
              <a:rPr lang="en-US" sz="4800" b="1" i="1">
                <a:solidFill>
                  <a:schemeClr val="dk1"/>
                </a:solidFill>
                <a:latin typeface="Times New Roman"/>
                <a:ea typeface="Times New Roman"/>
                <a:cs typeface="Times New Roman"/>
                <a:sym typeface="Times New Roman"/>
              </a:rPr>
              <a:t>you can do it</a:t>
            </a:r>
            <a:r>
              <a:rPr lang="en-US" sz="4800" b="1">
                <a:solidFill>
                  <a:schemeClr val="dk1"/>
                </a:solidFill>
                <a:latin typeface="Times New Roman"/>
                <a:ea typeface="Times New Roman"/>
                <a:cs typeface="Times New Roman"/>
                <a:sym typeface="Times New Roman"/>
              </a:rPr>
              <a:t>………</a:t>
            </a:r>
            <a:br>
              <a:rPr lang="en-US" sz="4800" b="1">
                <a:solidFill>
                  <a:schemeClr val="dk1"/>
                </a:solidFill>
                <a:latin typeface="Times New Roman"/>
                <a:ea typeface="Times New Roman"/>
                <a:cs typeface="Times New Roman"/>
                <a:sym typeface="Times New Roman"/>
              </a:rPr>
            </a:br>
            <a:endParaRPr sz="4800" b="1">
              <a:solidFill>
                <a:schemeClr val="dk1"/>
              </a:solidFill>
              <a:latin typeface="Times New Roman"/>
              <a:ea typeface="Times New Roman"/>
              <a:cs typeface="Times New Roman"/>
              <a:sym typeface="Times New Roman"/>
            </a:endParaRPr>
          </a:p>
        </p:txBody>
      </p:sp>
      <p:pic>
        <p:nvPicPr>
          <p:cNvPr id="185" name="Google Shape;185;p26"/>
          <p:cNvPicPr preferRelativeResize="0">
            <a:picLocks noGrp="1"/>
          </p:cNvPicPr>
          <p:nvPr>
            <p:ph type="body" idx="1"/>
          </p:nvPr>
        </p:nvPicPr>
        <p:blipFill rotWithShape="1">
          <a:blip r:embed="rId3">
            <a:alphaModFix/>
          </a:blip>
          <a:srcRect/>
          <a:stretch/>
        </p:blipFill>
        <p:spPr>
          <a:xfrm>
            <a:off x="2418305" y="2472746"/>
            <a:ext cx="5115836" cy="3275091"/>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803"/>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546</Words>
  <Application>Microsoft Office PowerPoint</Application>
  <PresentationFormat>Widescreen</PresentationFormat>
  <Paragraphs>81</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Noto Sans Symbols</vt:lpstr>
      <vt:lpstr>Times New Roman</vt:lpstr>
      <vt:lpstr>Office Theme</vt:lpstr>
      <vt:lpstr>     RESEARCH PAPER PRESENTATION   "Role Of Social Worker In Community Development During Covid-19"  (Nagaapur, Tal. Nagar, Dist. Ahmednagar)      </vt:lpstr>
      <vt:lpstr>BACKGROUND OF THE AREA </vt:lpstr>
      <vt:lpstr>METHODOLOGY </vt:lpstr>
      <vt:lpstr>Intervention </vt:lpstr>
      <vt:lpstr>Continue..</vt:lpstr>
      <vt:lpstr>PowerPoint Presentation</vt:lpstr>
      <vt:lpstr>PowerPoint Presentation</vt:lpstr>
      <vt:lpstr>FUTURE PLAN </vt:lpstr>
      <vt:lpstr>PowerPoint Presentation</vt:lpstr>
      <vt:lpstr>CHALLENGES FACED DURING THE INTERVENTION </vt:lpstr>
      <vt:lpstr>REFERENCES </vt:lpstr>
      <vt:lpstr>If you can dream it,  you can do 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RESEARCH PAPER PRESENTATION   "Role Of Social Worker In Community Development During Covid-19"  (Nagaapur, Tal. Nagar, Dist. Ahmednagar)      </dc:title>
  <cp:lastModifiedBy>Jaimon Varghese</cp:lastModifiedBy>
  <cp:revision>1</cp:revision>
  <dcterms:modified xsi:type="dcterms:W3CDTF">2022-10-31T09:10:00Z</dcterms:modified>
</cp:coreProperties>
</file>