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embeddedFontLst>
    <p:embeddedFont>
      <p:font typeface="Century Schoolbook"/>
      <p:regular r:id="rId15"/>
      <p:bold r:id="rId16"/>
      <p:italic r:id="rId17"/>
      <p:boldItalic r:id="rId18"/>
    </p:embeddedFont>
    <p:embeddedFont>
      <p:font typeface="Libre Baskerville"/>
      <p:regular r:id="rId19"/>
      <p:bold r:id="rId20"/>
      <p:italic r:id="rId21"/>
    </p:embeddedFont>
    <p:embeddedFont>
      <p:font typeface="Quattrocento Sans"/>
      <p:regular r:id="rId22"/>
      <p:bold r:id="rId23"/>
      <p:italic r:id="rId24"/>
      <p:boldItalic r:id="rId25"/>
    </p:embeddedFont>
    <p:embeddedFont>
      <p:font typeface="Gill Sans"/>
      <p:regular r:id="rId26"/>
      <p:bold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ibreBaskerville-bold.fntdata"/><Relationship Id="rId22" Type="http://schemas.openxmlformats.org/officeDocument/2006/relationships/font" Target="fonts/QuattrocentoSans-regular.fntdata"/><Relationship Id="rId21" Type="http://schemas.openxmlformats.org/officeDocument/2006/relationships/font" Target="fonts/LibreBaskerville-italic.fntdata"/><Relationship Id="rId24" Type="http://schemas.openxmlformats.org/officeDocument/2006/relationships/font" Target="fonts/QuattrocentoSans-italic.fntdata"/><Relationship Id="rId23" Type="http://schemas.openxmlformats.org/officeDocument/2006/relationships/font" Target="fonts/QuattrocentoSans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GillSans-regular.fntdata"/><Relationship Id="rId25" Type="http://schemas.openxmlformats.org/officeDocument/2006/relationships/font" Target="fonts/QuattrocentoSans-boldItalic.fntdata"/><Relationship Id="rId27" Type="http://schemas.openxmlformats.org/officeDocument/2006/relationships/font" Target="fonts/GillSans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font" Target="fonts/CenturySchoolbook-regular.fntdata"/><Relationship Id="rId14" Type="http://schemas.openxmlformats.org/officeDocument/2006/relationships/slide" Target="slides/slide10.xml"/><Relationship Id="rId17" Type="http://schemas.openxmlformats.org/officeDocument/2006/relationships/font" Target="fonts/CenturySchoolbook-italic.fntdata"/><Relationship Id="rId16" Type="http://schemas.openxmlformats.org/officeDocument/2006/relationships/font" Target="fonts/CenturySchoolbook-bold.fntdata"/><Relationship Id="rId19" Type="http://schemas.openxmlformats.org/officeDocument/2006/relationships/font" Target="fonts/LibreBaskerville-regular.fntdata"/><Relationship Id="rId18" Type="http://schemas.openxmlformats.org/officeDocument/2006/relationships/font" Target="fonts/CenturySchoolbook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 txBox="1"/>
          <p:nvPr>
            <p:ph type="title"/>
          </p:nvPr>
        </p:nvSpPr>
        <p:spPr>
          <a:xfrm>
            <a:off x="1454239" y="1756130"/>
            <a:ext cx="8643154" cy="18879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ill Sans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" type="body"/>
          </p:nvPr>
        </p:nvSpPr>
        <p:spPr>
          <a:xfrm>
            <a:off x="1454239" y="3806195"/>
            <a:ext cx="8630446" cy="10129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0" name="Google Shape;20;p2"/>
          <p:cNvCxnSpPr/>
          <p:nvPr/>
        </p:nvCxnSpPr>
        <p:spPr>
          <a:xfrm>
            <a:off x="1454239" y="3804985"/>
            <a:ext cx="8630446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 showMasterSp="0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913774" y="2367092"/>
            <a:ext cx="10363826" cy="342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mparison" showMasterSp="0" type="twoTxTwoObj">
  <p:cSld name="TWO_OBJECTS_WITH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1146328" y="2371018"/>
            <a:ext cx="4873474" cy="67999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  <a:defRPr b="0" sz="2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30" name="Google Shape;30;p4"/>
          <p:cNvSpPr txBox="1"/>
          <p:nvPr>
            <p:ph idx="2" type="body"/>
          </p:nvPr>
        </p:nvSpPr>
        <p:spPr>
          <a:xfrm>
            <a:off x="913774" y="3051012"/>
            <a:ext cx="5106027" cy="274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3" type="body"/>
          </p:nvPr>
        </p:nvSpPr>
        <p:spPr>
          <a:xfrm>
            <a:off x="6396423" y="2371018"/>
            <a:ext cx="4881804" cy="67999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  <a:defRPr b="0" sz="2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32" name="Google Shape;32;p4"/>
          <p:cNvSpPr txBox="1"/>
          <p:nvPr>
            <p:ph idx="4" type="body"/>
          </p:nvPr>
        </p:nvSpPr>
        <p:spPr>
          <a:xfrm>
            <a:off x="6172200" y="3051012"/>
            <a:ext cx="5105401" cy="274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"/>
          <p:cNvSpPr txBox="1"/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41" name="Google Shape;41;p5"/>
          <p:cNvCxnSpPr/>
          <p:nvPr/>
        </p:nvCxnSpPr>
        <p:spPr>
          <a:xfrm>
            <a:off x="1453896" y="1847088"/>
            <a:ext cx="9607522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ctrTitle"/>
          </p:nvPr>
        </p:nvSpPr>
        <p:spPr>
          <a:xfrm>
            <a:off x="2417779" y="802298"/>
            <a:ext cx="8637073" cy="254143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Gill Sans"/>
              <a:buNone/>
              <a:defRPr sz="6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" type="subTitle"/>
          </p:nvPr>
        </p:nvSpPr>
        <p:spPr>
          <a:xfrm>
            <a:off x="2417780" y="3531204"/>
            <a:ext cx="8637072" cy="97762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b="0" sz="1800" cap="none">
                <a:solidFill>
                  <a:schemeClr val="dk1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49" name="Google Shape;49;p7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1" type="ftr"/>
          </p:nvPr>
        </p:nvSpPr>
        <p:spPr>
          <a:xfrm>
            <a:off x="2416500" y="329307"/>
            <a:ext cx="49739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2" type="sldNum"/>
          </p:nvPr>
        </p:nvSpPr>
        <p:spPr>
          <a:xfrm>
            <a:off x="1437664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52" name="Google Shape;52;p7"/>
          <p:cNvCxnSpPr/>
          <p:nvPr/>
        </p:nvCxnSpPr>
        <p:spPr>
          <a:xfrm>
            <a:off x="2417780" y="3528542"/>
            <a:ext cx="8637072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" type="body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59" name="Google Shape;59;p8"/>
          <p:cNvCxnSpPr/>
          <p:nvPr/>
        </p:nvCxnSpPr>
        <p:spPr>
          <a:xfrm>
            <a:off x="1453896" y="1847088"/>
            <a:ext cx="9607522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"/>
          <p:cNvSpPr txBox="1"/>
          <p:nvPr>
            <p:ph type="title"/>
          </p:nvPr>
        </p:nvSpPr>
        <p:spPr>
          <a:xfrm>
            <a:off x="1449217" y="804889"/>
            <a:ext cx="9605635" cy="10593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" type="body"/>
          </p:nvPr>
        </p:nvSpPr>
        <p:spPr>
          <a:xfrm>
            <a:off x="1447331" y="2010878"/>
            <a:ext cx="4645152" cy="34485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2" type="body"/>
          </p:nvPr>
        </p:nvSpPr>
        <p:spPr>
          <a:xfrm>
            <a:off x="6413771" y="2017343"/>
            <a:ext cx="4645152" cy="3441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67" name="Google Shape;67;p9"/>
          <p:cNvCxnSpPr/>
          <p:nvPr/>
        </p:nvCxnSpPr>
        <p:spPr>
          <a:xfrm>
            <a:off x="1453896" y="1847088"/>
            <a:ext cx="9607522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/>
          <p:nvPr>
            <p:ph type="title"/>
          </p:nvPr>
        </p:nvSpPr>
        <p:spPr>
          <a:xfrm>
            <a:off x="1447191" y="804163"/>
            <a:ext cx="9607661" cy="1056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" type="body"/>
          </p:nvPr>
        </p:nvSpPr>
        <p:spPr>
          <a:xfrm>
            <a:off x="1447191" y="2019549"/>
            <a:ext cx="4645152" cy="80194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  <a:defRPr b="0" sz="2200" cap="none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1" name="Google Shape;71;p10"/>
          <p:cNvSpPr txBox="1"/>
          <p:nvPr>
            <p:ph idx="2" type="body"/>
          </p:nvPr>
        </p:nvSpPr>
        <p:spPr>
          <a:xfrm>
            <a:off x="1447191" y="2824269"/>
            <a:ext cx="4645152" cy="2644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10"/>
          <p:cNvSpPr txBox="1"/>
          <p:nvPr>
            <p:ph idx="3" type="body"/>
          </p:nvPr>
        </p:nvSpPr>
        <p:spPr>
          <a:xfrm>
            <a:off x="6412362" y="2023003"/>
            <a:ext cx="4645152" cy="8022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  <a:defRPr b="0" sz="2200" cap="none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3" name="Google Shape;73;p10"/>
          <p:cNvSpPr txBox="1"/>
          <p:nvPr>
            <p:ph idx="4" type="body"/>
          </p:nvPr>
        </p:nvSpPr>
        <p:spPr>
          <a:xfrm>
            <a:off x="6412362" y="2821491"/>
            <a:ext cx="4645152" cy="26373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10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0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0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77" name="Google Shape;77;p10"/>
          <p:cNvCxnSpPr/>
          <p:nvPr/>
        </p:nvCxnSpPr>
        <p:spPr>
          <a:xfrm>
            <a:off x="1453896" y="1847088"/>
            <a:ext cx="9607522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 txBox="1"/>
          <p:nvPr>
            <p:ph type="title"/>
          </p:nvPr>
        </p:nvSpPr>
        <p:spPr>
          <a:xfrm>
            <a:off x="1444671" y="798973"/>
            <a:ext cx="3273099" cy="224711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1"/>
          <p:cNvSpPr txBox="1"/>
          <p:nvPr>
            <p:ph idx="1" type="body"/>
          </p:nvPr>
        </p:nvSpPr>
        <p:spPr>
          <a:xfrm>
            <a:off x="5043714" y="798974"/>
            <a:ext cx="6012470" cy="46588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1"/>
          <p:cNvSpPr txBox="1"/>
          <p:nvPr>
            <p:ph idx="2" type="body"/>
          </p:nvPr>
        </p:nvSpPr>
        <p:spPr>
          <a:xfrm>
            <a:off x="1444671" y="3205491"/>
            <a:ext cx="3275013" cy="22481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82" name="Google Shape;82;p11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1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1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85" name="Google Shape;85;p11"/>
          <p:cNvCxnSpPr/>
          <p:nvPr/>
        </p:nvCxnSpPr>
        <p:spPr>
          <a:xfrm>
            <a:off x="1448280" y="3205491"/>
            <a:ext cx="3269490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oogle Shape;87;p12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88" name="Google Shape;88;p12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  <a:lin ang="5400000" scaled="0"/>
            </a:gradFill>
            <a:ln>
              <a:noFill/>
            </a:ln>
            <a:effectLst>
              <a:outerShdw blurRad="127000" sx="98000" rotWithShape="0" algn="tl" dir="4740000" dist="228600" sy="98000">
                <a:srgbClr val="000000">
                  <a:alpha val="33725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2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cap="flat" cmpd="sng" w="50800">
              <a:solidFill>
                <a:srgbClr val="19191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0" name="Google Shape;90;p12"/>
          <p:cNvSpPr txBox="1"/>
          <p:nvPr>
            <p:ph type="title"/>
          </p:nvPr>
        </p:nvSpPr>
        <p:spPr>
          <a:xfrm>
            <a:off x="1451206" y="1129513"/>
            <a:ext cx="5532328" cy="183058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2"/>
          <p:cNvSpPr/>
          <p:nvPr>
            <p:ph idx="2" type="pic"/>
          </p:nvPr>
        </p:nvSpPr>
        <p:spPr>
          <a:xfrm>
            <a:off x="8124389" y="1122542"/>
            <a:ext cx="2791171" cy="3866327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92" name="Google Shape;92;p12"/>
          <p:cNvSpPr txBox="1"/>
          <p:nvPr>
            <p:ph idx="1" type="body"/>
          </p:nvPr>
        </p:nvSpPr>
        <p:spPr>
          <a:xfrm>
            <a:off x="1450329" y="3145992"/>
            <a:ext cx="5524404" cy="20037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93" name="Google Shape;93;p12"/>
          <p:cNvSpPr txBox="1"/>
          <p:nvPr>
            <p:ph idx="10" type="dt"/>
          </p:nvPr>
        </p:nvSpPr>
        <p:spPr>
          <a:xfrm>
            <a:off x="1447382" y="5469856"/>
            <a:ext cx="5527351" cy="320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2"/>
          <p:cNvSpPr txBox="1"/>
          <p:nvPr>
            <p:ph idx="11" type="ftr"/>
          </p:nvPr>
        </p:nvSpPr>
        <p:spPr>
          <a:xfrm>
            <a:off x="1447382" y="318640"/>
            <a:ext cx="5541004" cy="3209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2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96" name="Google Shape;96;p12"/>
          <p:cNvCxnSpPr/>
          <p:nvPr/>
        </p:nvCxnSpPr>
        <p:spPr>
          <a:xfrm>
            <a:off x="1447382" y="3143605"/>
            <a:ext cx="5527351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3"/>
          <p:cNvSpPr txBox="1"/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3"/>
          <p:cNvSpPr txBox="1"/>
          <p:nvPr>
            <p:ph idx="1" type="body"/>
          </p:nvPr>
        </p:nvSpPr>
        <p:spPr>
          <a:xfrm rot="5400000">
            <a:off x="4527910" y="-1060599"/>
            <a:ext cx="3450613" cy="9603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00" name="Google Shape;100;p13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3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3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03" name="Google Shape;103;p13"/>
          <p:cNvCxnSpPr/>
          <p:nvPr/>
        </p:nvCxnSpPr>
        <p:spPr>
          <a:xfrm>
            <a:off x="1453896" y="1847088"/>
            <a:ext cx="9607522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/>
          <p:nvPr>
            <p:ph type="title"/>
          </p:nvPr>
        </p:nvSpPr>
        <p:spPr>
          <a:xfrm rot="5400000">
            <a:off x="7917038" y="2321047"/>
            <a:ext cx="4659889" cy="16157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4"/>
          <p:cNvSpPr txBox="1"/>
          <p:nvPr>
            <p:ph idx="1" type="body"/>
          </p:nvPr>
        </p:nvSpPr>
        <p:spPr>
          <a:xfrm rot="5400000">
            <a:off x="3029143" y="-785498"/>
            <a:ext cx="4659889" cy="78288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07" name="Google Shape;107;p14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4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4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10" name="Google Shape;110;p14"/>
          <p:cNvCxnSpPr/>
          <p:nvPr/>
        </p:nvCxnSpPr>
        <p:spPr>
          <a:xfrm>
            <a:off x="9439111" y="798973"/>
            <a:ext cx="0" cy="4659889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EBE9E6"/>
            </a:gs>
            <a:gs pos="100000">
              <a:srgbClr val="C9C5C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>
            <a:gsLst>
              <a:gs pos="0">
                <a:srgbClr val="DFDBD5">
                  <a:alpha val="0"/>
                </a:srgbClr>
              </a:gs>
              <a:gs pos="100000">
                <a:schemeClr val="lt2"/>
              </a:gs>
            </a:gsLst>
            <a:lin ang="54000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" name="Google Shape;7;p1"/>
          <p:cNvPicPr preferRelativeResize="0"/>
          <p:nvPr/>
        </p:nvPicPr>
        <p:blipFill rotWithShape="1">
          <a:blip r:embed="rId1">
            <a:alphaModFix/>
          </a:blip>
          <a:srcRect b="-1538" l="0" r="0" t="1538"/>
          <a:stretch/>
        </p:blipFill>
        <p:spPr>
          <a:xfrm>
            <a:off x="0" y="6126480"/>
            <a:ext cx="12192000" cy="7429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1"/>
          <p:cNvSpPr txBox="1"/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  <a:defRPr b="0" i="0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" name="Google Shape;9;p1"/>
          <p:cNvSpPr txBox="1"/>
          <p:nvPr>
            <p:ph idx="1" type="body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34290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33020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317500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304800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304800" lvl="5" marL="27432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304800" lvl="6" marL="3200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304800" lvl="7" marL="3657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304800" lvl="8" marL="4114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3" name="Google Shape;13;p1"/>
          <p:cNvCxnSpPr/>
          <p:nvPr/>
        </p:nvCxnSpPr>
        <p:spPr>
          <a:xfrm>
            <a:off x="0" y="6128413"/>
            <a:ext cx="12192000" cy="0"/>
          </a:xfrm>
          <a:prstGeom prst="straightConnector1">
            <a:avLst/>
          </a:prstGeom>
          <a:noFill/>
          <a:ln cap="flat" cmpd="sng" w="12700">
            <a:solidFill>
              <a:srgbClr val="000001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5"/>
          <p:cNvSpPr txBox="1"/>
          <p:nvPr>
            <p:ph type="title"/>
          </p:nvPr>
        </p:nvSpPr>
        <p:spPr>
          <a:xfrm>
            <a:off x="0" y="2058750"/>
            <a:ext cx="11504611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4951"/>
              </a:buClr>
              <a:buSzPct val="100000"/>
              <a:buFont typeface="Libre Baskerville"/>
              <a:buNone/>
            </a:pPr>
            <a:r>
              <a:rPr lang="en-US" sz="11500">
                <a:solidFill>
                  <a:srgbClr val="32495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FIELD WORK </a:t>
            </a:r>
            <a:endParaRPr sz="11500">
              <a:solidFill>
                <a:srgbClr val="32495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16" name="Google Shape;116;p15"/>
          <p:cNvSpPr txBox="1"/>
          <p:nvPr>
            <p:ph idx="1" type="body"/>
          </p:nvPr>
        </p:nvSpPr>
        <p:spPr>
          <a:xfrm>
            <a:off x="8627165" y="4306956"/>
            <a:ext cx="3123269" cy="22878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91425">
            <a:normAutofit fontScale="85000" lnSpcReduction="10000"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Name: Ms. Amruta Pathare 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en-US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Class: MSW 1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en-US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Sem: 2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en-US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Field faculty: Prof. Jaimon Varghese 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en-US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Duration: 7</a:t>
            </a:r>
            <a:r>
              <a:rPr baseline="30000" lang="en-US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 September  to 2</a:t>
            </a:r>
            <a:r>
              <a:rPr baseline="30000" lang="en-US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nd</a:t>
            </a:r>
            <a:r>
              <a:rPr lang="en-US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 October </a:t>
            </a:r>
            <a:endParaRPr/>
          </a:p>
        </p:txBody>
      </p:sp>
      <p:pic>
        <p:nvPicPr>
          <p:cNvPr id="117" name="Google Shape;11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66500" y="60325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"/>
          <p:cNvSpPr txBox="1"/>
          <p:nvPr>
            <p:ph type="title"/>
          </p:nvPr>
        </p:nvSpPr>
        <p:spPr>
          <a:xfrm>
            <a:off x="463826" y="624110"/>
            <a:ext cx="11040785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2C5A"/>
              </a:buClr>
              <a:buSzPts val="7200"/>
              <a:buFont typeface="Quattrocento Sans"/>
              <a:buNone/>
            </a:pPr>
            <a:r>
              <a:rPr b="1" lang="en-US" sz="7200">
                <a:solidFill>
                  <a:srgbClr val="3B2C5A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COMMUNITY </a:t>
            </a:r>
            <a:endParaRPr b="1" sz="7200">
              <a:solidFill>
                <a:srgbClr val="3B2C5A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23" name="Google Shape;123;p16"/>
          <p:cNvSpPr txBox="1"/>
          <p:nvPr>
            <p:ph idx="1" type="body"/>
          </p:nvPr>
        </p:nvSpPr>
        <p:spPr>
          <a:xfrm>
            <a:off x="913774" y="2367092"/>
            <a:ext cx="10363826" cy="342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2286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b="1" lang="en-US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ANDHERI EAST </a:t>
            </a:r>
            <a:endParaRPr/>
          </a:p>
          <a:p>
            <a:pPr indent="-228600" lvl="0" marL="2286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b="1" lang="en-US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WARD K EAST </a:t>
            </a:r>
            <a:endParaRPr/>
          </a:p>
          <a:p>
            <a:pPr indent="-228600" lvl="0" marL="2286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b="1" lang="en-US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MUMBAI, MAHARASHTRA</a:t>
            </a:r>
            <a:endParaRPr/>
          </a:p>
          <a:p>
            <a:pPr indent="-228600" lvl="0" marL="2286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b="1" lang="en-US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TOTAL POPULATION : 1,00,000.</a:t>
            </a:r>
            <a:endParaRPr/>
          </a:p>
          <a:p>
            <a:pPr indent="-228600" lvl="0" marL="2286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b="1" lang="en-US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CURRENT COVID 19 STATUS: MILD WITH CONTINUOUS LOCKDOWN </a:t>
            </a:r>
            <a:endParaRPr b="1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4" name="Google Shape;12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66500" y="60325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7"/>
          <p:cNvSpPr txBox="1"/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3B2C5A"/>
              </a:buClr>
              <a:buSzPts val="4800"/>
              <a:buFont typeface="Quattrocento Sans"/>
              <a:buNone/>
            </a:pPr>
            <a:r>
              <a:rPr b="1" lang="en-US" sz="4800">
                <a:solidFill>
                  <a:srgbClr val="3B2C5A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EXPLORING THE COMMUNITY </a:t>
            </a:r>
            <a:endParaRPr b="1" sz="4800">
              <a:solidFill>
                <a:srgbClr val="3B2C5A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30" name="Google Shape;130;p17"/>
          <p:cNvSpPr txBox="1"/>
          <p:nvPr>
            <p:ph idx="1" type="body"/>
          </p:nvPr>
        </p:nvSpPr>
        <p:spPr>
          <a:xfrm>
            <a:off x="543339" y="2371018"/>
            <a:ext cx="5476463" cy="679994"/>
          </a:xfrm>
          <a:prstGeom prst="rect">
            <a:avLst/>
          </a:prstGeom>
          <a:noFill/>
          <a:ln>
            <a:noFill/>
          </a:ln>
          <a:effectLst>
            <a:outerShdw blurRad="57785" algn="ctr" dir="3180000" dist="33020">
              <a:srgbClr val="000000">
                <a:alpha val="29803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b="1" lang="en-US">
                <a:solidFill>
                  <a:srgbClr val="5B0E2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OBSERVING THE COMMUNITY </a:t>
            </a:r>
            <a:endParaRPr b="1">
              <a:solidFill>
                <a:srgbClr val="5B0E2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31" name="Google Shape;131;p17"/>
          <p:cNvSpPr txBox="1"/>
          <p:nvPr>
            <p:ph idx="2" type="body"/>
          </p:nvPr>
        </p:nvSpPr>
        <p:spPr>
          <a:xfrm>
            <a:off x="913774" y="3051012"/>
            <a:ext cx="5106027" cy="274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b="1" lang="en-US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How The Community Functions </a:t>
            </a:r>
            <a:endParaRPr/>
          </a:p>
          <a:p>
            <a:pPr indent="-228600" lvl="0" marL="2286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b="1" lang="en-US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The Sanitation And Vaccination </a:t>
            </a:r>
            <a:endParaRPr/>
          </a:p>
          <a:p>
            <a:pPr indent="-228600" lvl="0" marL="2286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b="1" lang="en-US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Safety Measures Taken By The Community</a:t>
            </a:r>
            <a:r>
              <a:rPr lang="en-US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endParaRPr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7"/>
          <p:cNvSpPr txBox="1"/>
          <p:nvPr>
            <p:ph idx="3" type="body"/>
          </p:nvPr>
        </p:nvSpPr>
        <p:spPr>
          <a:xfrm>
            <a:off x="6396423" y="2371018"/>
            <a:ext cx="4881804" cy="67999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b="1" lang="en-US">
                <a:solidFill>
                  <a:srgbClr val="5B0E2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OBSERVING VARIOUS GROUPS </a:t>
            </a:r>
            <a:endParaRPr b="1">
              <a:solidFill>
                <a:srgbClr val="5B0E2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33" name="Google Shape;133;p17"/>
          <p:cNvSpPr txBox="1"/>
          <p:nvPr>
            <p:ph idx="4" type="body"/>
          </p:nvPr>
        </p:nvSpPr>
        <p:spPr>
          <a:xfrm>
            <a:off x="6172200" y="3051012"/>
            <a:ext cx="5105401" cy="274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b="1" lang="en-US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Women’s WFH </a:t>
            </a:r>
            <a:endParaRPr/>
          </a:p>
          <a:p>
            <a:pPr indent="-228600" lvl="0" marL="2286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b="1" lang="en-US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Children Day Care</a:t>
            </a:r>
            <a:endParaRPr/>
          </a:p>
          <a:p>
            <a:pPr indent="-228600" lvl="0" marL="2286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b="1" lang="en-US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Welfare Office </a:t>
            </a:r>
            <a:endParaRPr b="1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4" name="Google Shape;13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66500" y="60325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8"/>
          <p:cNvSpPr txBox="1"/>
          <p:nvPr>
            <p:ph type="title"/>
          </p:nvPr>
        </p:nvSpPr>
        <p:spPr>
          <a:xfrm>
            <a:off x="138545" y="1735841"/>
            <a:ext cx="11866731" cy="12705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B0E21"/>
              </a:buClr>
              <a:buSzPct val="100000"/>
              <a:buFont typeface="Century Schoolbook"/>
              <a:buNone/>
            </a:pPr>
            <a:r>
              <a:rPr b="1" lang="en-US" sz="3600">
                <a:solidFill>
                  <a:srgbClr val="5B0E2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CREATING A SUPPORT GROUP FOR THE TEENAGERS BETWEEN THE AGE GROUP OF 13 AND 14</a:t>
            </a:r>
            <a:br>
              <a:rPr b="1" lang="en-US" sz="3600">
                <a:solidFill>
                  <a:srgbClr val="5B0E2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</a:br>
            <a:endParaRPr b="1">
              <a:solidFill>
                <a:srgbClr val="5B0E2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140" name="Google Shape;140;p18"/>
          <p:cNvSpPr txBox="1"/>
          <p:nvPr/>
        </p:nvSpPr>
        <p:spPr>
          <a:xfrm>
            <a:off x="138544" y="627845"/>
            <a:ext cx="11866731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3B2C5A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WORKING WITH GROUPS </a:t>
            </a:r>
            <a:endParaRPr b="1" i="0" sz="6000" u="none" cap="none" strike="noStrike">
              <a:solidFill>
                <a:srgbClr val="3B2C5A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41" name="Google Shape;141;p18"/>
          <p:cNvSpPr txBox="1"/>
          <p:nvPr/>
        </p:nvSpPr>
        <p:spPr>
          <a:xfrm>
            <a:off x="138545" y="3006436"/>
            <a:ext cx="11866731" cy="39103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71500" lvl="0" marL="5715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Noto Sans Symbols"/>
              <a:buChar char="❖"/>
            </a:pPr>
            <a:r>
              <a:rPr b="1" i="0" lang="en-US" sz="28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Not Many Support Groups Found In The Community Which Are Voluntary </a:t>
            </a:r>
            <a:endParaRPr/>
          </a:p>
          <a:p>
            <a:pPr indent="-571500" lvl="0" marL="5715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800"/>
              <a:buFont typeface="Noto Sans Symbols"/>
              <a:buChar char="❖"/>
            </a:pPr>
            <a:r>
              <a:rPr b="1" i="0" lang="en-US" sz="2800" u="none" cap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Children Between The Age Group Are Emotionally And Mentally The Most Vulnerable One </a:t>
            </a:r>
            <a:endParaRPr/>
          </a:p>
          <a:p>
            <a:pPr indent="-571500" lvl="0" marL="5715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Noto Sans Symbols"/>
              <a:buChar char="❖"/>
            </a:pPr>
            <a:r>
              <a:rPr b="1" i="0" lang="en-US" sz="28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Are In The Stage Where They Want To Be Independent But Are Made To Feel Depended </a:t>
            </a:r>
            <a:endParaRPr b="1" i="0" sz="28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66500" y="60325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9"/>
          <p:cNvSpPr txBox="1"/>
          <p:nvPr>
            <p:ph type="title"/>
          </p:nvPr>
        </p:nvSpPr>
        <p:spPr>
          <a:xfrm>
            <a:off x="217799" y="597605"/>
            <a:ext cx="11292576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3B2C5A"/>
              </a:buClr>
              <a:buSzPts val="3600"/>
              <a:buFont typeface="Quattrocento Sans"/>
              <a:buNone/>
            </a:pPr>
            <a:r>
              <a:rPr b="1" lang="en-US" sz="3600">
                <a:solidFill>
                  <a:srgbClr val="3B2C5A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PROCESS OF FORMING THE GROUP </a:t>
            </a:r>
            <a:endParaRPr b="1" sz="3600">
              <a:solidFill>
                <a:srgbClr val="3B2C5A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48" name="Google Shape;148;p19"/>
          <p:cNvSpPr txBox="1"/>
          <p:nvPr>
            <p:ph idx="1" type="body"/>
          </p:nvPr>
        </p:nvSpPr>
        <p:spPr>
          <a:xfrm>
            <a:off x="450574" y="2367092"/>
            <a:ext cx="10827026" cy="40867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sz="3200">
                <a:solidFill>
                  <a:srgbClr val="5B0E21"/>
                </a:solidFill>
                <a:latin typeface="Arial"/>
                <a:ea typeface="Arial"/>
                <a:cs typeface="Arial"/>
                <a:sym typeface="Arial"/>
              </a:rPr>
              <a:t>                                 		  </a:t>
            </a:r>
            <a:r>
              <a:rPr b="1" lang="en-US" sz="3200">
                <a:solidFill>
                  <a:srgbClr val="5B0E21"/>
                </a:solidFill>
                <a:latin typeface="Arial"/>
                <a:ea typeface="Arial"/>
                <a:cs typeface="Arial"/>
                <a:sym typeface="Arial"/>
              </a:rPr>
              <a:t>Initial Phase </a:t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b="1" lang="en-US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Went From Door To Door In The Building And Near By Slums To Form A Group </a:t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b="1" lang="en-US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Explaining Them Why The Group Has Been Formed </a:t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b="1" lang="en-US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Creating A Warm Environment Where Members Are Comfortable With The Each Other </a:t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b="1" lang="en-US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The End Goal Of The Group Formation </a:t>
            </a:r>
            <a:endParaRPr b="1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66500" y="60325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0"/>
          <p:cNvSpPr txBox="1"/>
          <p:nvPr>
            <p:ph type="title"/>
          </p:nvPr>
        </p:nvSpPr>
        <p:spPr>
          <a:xfrm>
            <a:off x="755374" y="624110"/>
            <a:ext cx="1074923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7C1646"/>
              </a:buClr>
              <a:buSzPts val="3200"/>
              <a:buFont typeface="Gill Sans"/>
              <a:buNone/>
            </a:pPr>
            <a:r>
              <a:rPr b="1" lang="en-US" sz="3200">
                <a:solidFill>
                  <a:srgbClr val="7C1646"/>
                </a:solidFill>
              </a:rPr>
              <a:t>MIDDLE PHASE </a:t>
            </a:r>
            <a:endParaRPr b="1" sz="3200">
              <a:solidFill>
                <a:srgbClr val="7C1646"/>
              </a:solidFill>
            </a:endParaRPr>
          </a:p>
        </p:txBody>
      </p:sp>
      <p:sp>
        <p:nvSpPr>
          <p:cNvPr id="155" name="Google Shape;155;p20"/>
          <p:cNvSpPr txBox="1"/>
          <p:nvPr>
            <p:ph idx="1" type="body"/>
          </p:nvPr>
        </p:nvSpPr>
        <p:spPr>
          <a:xfrm>
            <a:off x="914087" y="1709530"/>
            <a:ext cx="10363826" cy="43997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10000"/>
          </a:bodyPr>
          <a:lstStyle/>
          <a:p>
            <a:pPr indent="-228600" lvl="0" marL="22860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b="1" lang="en-US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Major Sessions Such As Mental Health And Techniques To Cope With Them </a:t>
            </a:r>
            <a:endParaRPr/>
          </a:p>
          <a:p>
            <a:pPr indent="-228600" lvl="0" marL="228600" rtl="0" algn="l">
              <a:lnSpc>
                <a:spcPct val="25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b="1" lang="en-US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Eating Disorders And To Identify Them </a:t>
            </a:r>
            <a:endParaRPr/>
          </a:p>
          <a:p>
            <a:pPr indent="-228600" lvl="0" marL="228600" rtl="0" algn="l">
              <a:lnSpc>
                <a:spcPct val="25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b="1" lang="en-US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Acknowledgment Of A Healthy Lifestyle </a:t>
            </a:r>
            <a:endParaRPr/>
          </a:p>
          <a:p>
            <a:pPr indent="-228600" lvl="0" marL="228600" rtl="0" algn="l">
              <a:lnSpc>
                <a:spcPct val="25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b="1" lang="en-US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Gender Roles And Equality (Why Feminism Is Important )</a:t>
            </a:r>
            <a:endParaRPr/>
          </a:p>
          <a:p>
            <a:pPr indent="-228600" lvl="0" marL="228600" rtl="0" algn="l">
              <a:lnSpc>
                <a:spcPct val="25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b="1" lang="en-US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Career Guidance </a:t>
            </a:r>
            <a:endParaRPr/>
          </a:p>
          <a:p>
            <a:pPr indent="0" lvl="0" marL="0" rtl="0" algn="l">
              <a:lnSpc>
                <a:spcPct val="25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b="1">
              <a:solidFill>
                <a:srgbClr val="7030A0"/>
              </a:solidFill>
            </a:endParaRPr>
          </a:p>
          <a:p>
            <a:pPr indent="-120650" lvl="0" marL="228600" rtl="0" algn="l">
              <a:lnSpc>
                <a:spcPct val="25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b="1">
              <a:solidFill>
                <a:srgbClr val="7030A0"/>
              </a:solidFill>
            </a:endParaRPr>
          </a:p>
        </p:txBody>
      </p:sp>
      <p:pic>
        <p:nvPicPr>
          <p:cNvPr id="156" name="Google Shape;15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66500" y="60325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34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1"/>
          <p:cNvSpPr txBox="1"/>
          <p:nvPr>
            <p:ph type="title"/>
          </p:nvPr>
        </p:nvSpPr>
        <p:spPr>
          <a:xfrm>
            <a:off x="185530" y="624110"/>
            <a:ext cx="11319081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7C1646"/>
              </a:buClr>
              <a:buSzPts val="3200"/>
              <a:buFont typeface="Gill Sans"/>
              <a:buNone/>
            </a:pPr>
            <a:r>
              <a:rPr b="1" lang="en-US" sz="3200">
                <a:solidFill>
                  <a:srgbClr val="7C1646"/>
                </a:solidFill>
              </a:rPr>
              <a:t>TERMINATION PHASE </a:t>
            </a:r>
            <a:endParaRPr b="1" sz="3200">
              <a:solidFill>
                <a:srgbClr val="7C1646"/>
              </a:solidFill>
            </a:endParaRPr>
          </a:p>
        </p:txBody>
      </p:sp>
      <p:sp>
        <p:nvSpPr>
          <p:cNvPr id="162" name="Google Shape;162;p21"/>
          <p:cNvSpPr txBox="1"/>
          <p:nvPr>
            <p:ph idx="1" type="body"/>
          </p:nvPr>
        </p:nvSpPr>
        <p:spPr>
          <a:xfrm>
            <a:off x="913774" y="2367092"/>
            <a:ext cx="10363826" cy="342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3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b="1" lang="en-US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Getting Feedbacks </a:t>
            </a:r>
            <a:endParaRPr/>
          </a:p>
          <a:p>
            <a:pPr indent="-228600" lvl="0" marL="228600" rtl="0" algn="l">
              <a:lnSpc>
                <a:spcPct val="3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b="1" lang="en-US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Understanding If The Goals Have Been Achieved </a:t>
            </a:r>
            <a:endParaRPr/>
          </a:p>
          <a:p>
            <a:pPr indent="-228600" lvl="0" marL="228600" rtl="0" algn="l">
              <a:lnSpc>
                <a:spcPct val="3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b="1" lang="en-US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Informing The End Of The Sessions </a:t>
            </a:r>
            <a:endParaRPr b="1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3" name="Google Shape;163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66500" y="60325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2"/>
          <p:cNvSpPr txBox="1"/>
          <p:nvPr>
            <p:ph type="title"/>
          </p:nvPr>
        </p:nvSpPr>
        <p:spPr>
          <a:xfrm>
            <a:off x="172278" y="624110"/>
            <a:ext cx="11332333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3B2C5A"/>
              </a:buClr>
              <a:buSzPts val="3200"/>
              <a:buFont typeface="Quattrocento Sans"/>
              <a:buNone/>
            </a:pPr>
            <a:r>
              <a:rPr b="1" lang="en-US">
                <a:solidFill>
                  <a:srgbClr val="3B2C5A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MAJOR CHALLENGES</a:t>
            </a:r>
            <a:endParaRPr b="1">
              <a:solidFill>
                <a:srgbClr val="3B2C5A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69" name="Google Shape;169;p22"/>
          <p:cNvSpPr txBox="1"/>
          <p:nvPr>
            <p:ph idx="1" type="body"/>
          </p:nvPr>
        </p:nvSpPr>
        <p:spPr>
          <a:xfrm>
            <a:off x="172278" y="2367092"/>
            <a:ext cx="11873948" cy="38667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b="1" lang="en-US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Not Able To Organize Or Volunteer In Community </a:t>
            </a:r>
            <a:endParaRPr/>
          </a:p>
          <a:p>
            <a:pPr indent="-228600" lvl="0" marL="228600" rtl="0" algn="l">
              <a:lnSpc>
                <a:spcPct val="25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b="1" lang="en-US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Building Not Being Comfortable With People From Outside Coming In The Building For Sessions </a:t>
            </a:r>
            <a:endParaRPr/>
          </a:p>
          <a:p>
            <a:pPr indent="-228600" lvl="0" marL="228600" rtl="0" algn="l">
              <a:lnSpc>
                <a:spcPct val="25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b="1" lang="en-US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Issues Of Forming A Group In The Building </a:t>
            </a:r>
            <a:endParaRPr/>
          </a:p>
          <a:p>
            <a:pPr indent="0" lvl="0" marL="0" rtl="0" algn="l">
              <a:lnSpc>
                <a:spcPct val="25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1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0" name="Google Shape;17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66500" y="60325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3"/>
          <p:cNvSpPr txBox="1"/>
          <p:nvPr>
            <p:ph type="title"/>
          </p:nvPr>
        </p:nvSpPr>
        <p:spPr>
          <a:xfrm>
            <a:off x="145774" y="624110"/>
            <a:ext cx="1135883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3B2C5A"/>
              </a:buClr>
              <a:buSzPts val="3200"/>
              <a:buFont typeface="Quattrocento Sans"/>
              <a:buNone/>
            </a:pPr>
            <a:r>
              <a:rPr b="1" lang="en-US">
                <a:solidFill>
                  <a:srgbClr val="3B2C5A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MAJOR LEARNINGS </a:t>
            </a:r>
            <a:endParaRPr b="1">
              <a:solidFill>
                <a:srgbClr val="3B2C5A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76" name="Google Shape;176;p23"/>
          <p:cNvSpPr txBox="1"/>
          <p:nvPr>
            <p:ph idx="1" type="body"/>
          </p:nvPr>
        </p:nvSpPr>
        <p:spPr>
          <a:xfrm>
            <a:off x="914087" y="1954696"/>
            <a:ext cx="10363826" cy="43864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3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b="1" lang="en-US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Understanding Small Pockets Of Challenges People Working Together </a:t>
            </a:r>
            <a:endParaRPr/>
          </a:p>
          <a:p>
            <a:pPr indent="-228600" lvl="0" marL="228600" rtl="0" algn="l">
              <a:lnSpc>
                <a:spcPct val="30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b="1" lang="en-US">
                <a:solidFill>
                  <a:srgbClr val="3B2C5A"/>
                </a:solidFill>
                <a:latin typeface="Arial"/>
                <a:ea typeface="Arial"/>
                <a:cs typeface="Arial"/>
                <a:sym typeface="Arial"/>
              </a:rPr>
              <a:t>Research Ability </a:t>
            </a:r>
            <a:endParaRPr/>
          </a:p>
          <a:p>
            <a:pPr indent="-228600" lvl="0" marL="228600" rtl="0" algn="l">
              <a:lnSpc>
                <a:spcPct val="30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b="1" lang="en-US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Planning And Executing Of Events </a:t>
            </a:r>
            <a:endParaRPr/>
          </a:p>
          <a:p>
            <a:pPr indent="-228600" lvl="0" marL="228600" rtl="0" algn="l">
              <a:lnSpc>
                <a:spcPct val="30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b="1" lang="en-US">
                <a:solidFill>
                  <a:srgbClr val="3B2C5A"/>
                </a:solidFill>
                <a:latin typeface="Arial"/>
                <a:ea typeface="Arial"/>
                <a:cs typeface="Arial"/>
                <a:sym typeface="Arial"/>
              </a:rPr>
              <a:t>Group Participations </a:t>
            </a:r>
            <a:endParaRPr b="1">
              <a:solidFill>
                <a:srgbClr val="3B2C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7" name="Google Shape;177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66500" y="60325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4"/>
          <p:cNvSpPr txBox="1"/>
          <p:nvPr/>
        </p:nvSpPr>
        <p:spPr>
          <a:xfrm>
            <a:off x="720436" y="1478822"/>
            <a:ext cx="10751128" cy="4339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800" u="none" cap="none" strike="noStrike">
                <a:solidFill>
                  <a:srgbClr val="BA2169"/>
                </a:solidFill>
                <a:latin typeface="Gill Sans"/>
                <a:ea typeface="Gill Sans"/>
                <a:cs typeface="Gill Sans"/>
                <a:sym typeface="Gill Sans"/>
              </a:rPr>
              <a:t>THANK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800" u="none" cap="none" strike="noStrike">
                <a:solidFill>
                  <a:srgbClr val="BA2169"/>
                </a:solidFill>
                <a:latin typeface="Gill Sans"/>
                <a:ea typeface="Gill Sans"/>
                <a:cs typeface="Gill Sans"/>
                <a:sym typeface="Gill Sans"/>
              </a:rPr>
              <a:t>YOU!</a:t>
            </a:r>
            <a:endParaRPr b="1" i="0" sz="13800" u="none" cap="none" strike="noStrike">
              <a:solidFill>
                <a:srgbClr val="BA2169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83" name="Google Shape;18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66500" y="60325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allery">
  <a:themeElements>
    <a:clrScheme name="Gallery">
      <a:dk1>
        <a:srgbClr val="000000"/>
      </a:dk1>
      <a:lt1>
        <a:srgbClr val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