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69" r:id="rId2"/>
    <p:sldId id="265" r:id="rId3"/>
    <p:sldId id="268" r:id="rId4"/>
    <p:sldId id="257" r:id="rId5"/>
    <p:sldId id="272" r:id="rId6"/>
    <p:sldId id="258" r:id="rId7"/>
    <p:sldId id="259" r:id="rId8"/>
    <p:sldId id="260" r:id="rId9"/>
    <p:sldId id="270" r:id="rId10"/>
    <p:sldId id="271" r:id="rId11"/>
    <p:sldId id="263"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56" autoAdjust="0"/>
  </p:normalViewPr>
  <p:slideViewPr>
    <p:cSldViewPr snapToGrid="0">
      <p:cViewPr varScale="1">
        <p:scale>
          <a:sx n="82" d="100"/>
          <a:sy n="82" d="100"/>
        </p:scale>
        <p:origin x="69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2923733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401942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2807871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965EDC-57B0-4743-9DEF-510625E70848}" type="datetimeFigureOut">
              <a:rPr lang="en-IN" smtClean="0"/>
              <a:t>03-08-2021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3501278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965EDC-57B0-4743-9DEF-510625E70848}" type="datetimeFigureOut">
              <a:rPr lang="en-IN" smtClean="0"/>
              <a:t>03-08-2021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1243954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965EDC-57B0-4743-9DEF-510625E70848}" type="datetimeFigureOut">
              <a:rPr lang="en-IN" smtClean="0"/>
              <a:t>03-08-2021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1813001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965EDC-57B0-4743-9DEF-510625E70848}" type="datetimeFigureOut">
              <a:rPr lang="en-IN" smtClean="0"/>
              <a:t>03-08-2021</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875008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965EDC-57B0-4743-9DEF-510625E70848}" type="datetimeFigureOut">
              <a:rPr lang="en-IN" smtClean="0"/>
              <a:t>03-08-2021</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838542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965EDC-57B0-4743-9DEF-510625E70848}" type="datetimeFigureOut">
              <a:rPr lang="en-IN" smtClean="0"/>
              <a:t>03-08-2021</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582190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965EDC-57B0-4743-9DEF-510625E70848}" type="datetimeFigureOut">
              <a:rPr lang="en-IN" smtClean="0"/>
              <a:t>03-08-2021</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1654718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795798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1570069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3416812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D965EDC-57B0-4743-9DEF-510625E70848}" type="datetimeFigureOut">
              <a:rPr lang="en-IN" smtClean="0"/>
              <a:t>03-08-2021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727380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D965EDC-57B0-4743-9DEF-510625E70848}" type="datetimeFigureOut">
              <a:rPr lang="en-IN" smtClean="0"/>
              <a:t>03-08-2021</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265522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928970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965EDC-57B0-4743-9DEF-510625E70848}"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3F566A8-D372-41F7-81F3-409BEA15FEC2}" type="slidenum">
              <a:rPr lang="en-IN" smtClean="0"/>
              <a:t>‹#›</a:t>
            </a:fld>
            <a:endParaRPr lang="en-IN"/>
          </a:p>
        </p:txBody>
      </p:sp>
    </p:spTree>
    <p:extLst>
      <p:ext uri="{BB962C8B-B14F-4D97-AF65-F5344CB8AC3E}">
        <p14:creationId xmlns:p14="http://schemas.microsoft.com/office/powerpoint/2010/main" val="275035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D965EDC-57B0-4743-9DEF-510625E70848}" type="datetimeFigureOut">
              <a:rPr lang="en-IN" smtClean="0"/>
              <a:t>03-08-2021</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3F566A8-D372-41F7-81F3-409BEA15FEC2}" type="slidenum">
              <a:rPr lang="en-IN" smtClean="0"/>
              <a:t>‹#›</a:t>
            </a:fld>
            <a:endParaRPr lang="en-IN"/>
          </a:p>
        </p:txBody>
      </p:sp>
    </p:spTree>
    <p:extLst>
      <p:ext uri="{BB962C8B-B14F-4D97-AF65-F5344CB8AC3E}">
        <p14:creationId xmlns:p14="http://schemas.microsoft.com/office/powerpoint/2010/main" val="288976941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9.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9.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CBB79F5-8BC5-4590-86E8-56D9739D72BC}"/>
              </a:ext>
            </a:extLst>
          </p:cNvPr>
          <p:cNvSpPr>
            <a:spLocks noGrp="1"/>
          </p:cNvSpPr>
          <p:nvPr>
            <p:ph idx="1"/>
          </p:nvPr>
        </p:nvSpPr>
        <p:spPr>
          <a:xfrm>
            <a:off x="531846" y="513185"/>
            <a:ext cx="11206064" cy="5682342"/>
          </a:xfrm>
        </p:spPr>
        <p:txBody>
          <a:bodyPr>
            <a:noAutofit/>
          </a:bodyPr>
          <a:lstStyle/>
          <a:p>
            <a:r>
              <a:rPr lang="mr-IN" sz="3200" dirty="0"/>
              <a:t>नाव - जावेद महेबूब शेख. </a:t>
            </a:r>
          </a:p>
          <a:p>
            <a:r>
              <a:rPr lang="mr-IN" sz="3200" dirty="0"/>
              <a:t>कॉलेज- बीपीएचइ सीएसआरडी कॉलेज अहमदनगर. </a:t>
            </a:r>
          </a:p>
          <a:p>
            <a:r>
              <a:rPr lang="en-IN" sz="3200" dirty="0" err="1">
                <a:effectLst/>
                <a:latin typeface="Mangal" panose="02040503050203030202" pitchFamily="18" charset="0"/>
                <a:ea typeface="Calibri" panose="020F0502020204030204" pitchFamily="34" charset="0"/>
                <a:cs typeface="Mangal" panose="02040503050203030202" pitchFamily="18" charset="0"/>
              </a:rPr>
              <a:t>साथीच्या</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काळात</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कुटुंबातील</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मानसिक</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आरोग्याच्या</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समस्या</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दूर</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करण्यासाठी</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भरोसा</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सेल</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च्या</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माध्यमातून</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समाज</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कार्याचा</a:t>
            </a:r>
            <a:r>
              <a:rPr lang="en-IN" sz="3200" dirty="0">
                <a:effectLst/>
                <a:latin typeface="Mangal" panose="02040503050203030202" pitchFamily="18" charset="0"/>
                <a:ea typeface="Calibri" panose="020F0502020204030204" pitchFamily="34" charset="0"/>
                <a:cs typeface="Mangal" panose="02040503050203030202" pitchFamily="18" charset="0"/>
              </a:rPr>
              <a:t> </a:t>
            </a:r>
            <a:r>
              <a:rPr lang="en-IN" sz="3200" dirty="0" err="1">
                <a:effectLst/>
                <a:latin typeface="Mangal" panose="02040503050203030202" pitchFamily="18" charset="0"/>
                <a:ea typeface="Calibri" panose="020F0502020204030204" pitchFamily="34" charset="0"/>
                <a:cs typeface="Mangal" panose="02040503050203030202" pitchFamily="18" charset="0"/>
              </a:rPr>
              <a:t>हस्तक्षेप</a:t>
            </a:r>
            <a:r>
              <a:rPr lang="en-IN" sz="3200" dirty="0">
                <a:effectLst/>
                <a:latin typeface="Mangal" panose="02040503050203030202" pitchFamily="18" charset="0"/>
                <a:ea typeface="Calibri" panose="020F0502020204030204" pitchFamily="34" charset="0"/>
                <a:cs typeface="Mangal" panose="02040503050203030202" pitchFamily="18" charset="0"/>
              </a:rPr>
              <a:t>.</a:t>
            </a:r>
            <a:endParaRPr lang="mr-IN" sz="3200" dirty="0"/>
          </a:p>
          <a:p>
            <a:r>
              <a:rPr lang="mr-IN" sz="3200" dirty="0"/>
              <a:t>क्षेत्रकार्य निरीक्षक- डॉ.जैमोन वर्गीस सर. </a:t>
            </a:r>
          </a:p>
          <a:p>
            <a:r>
              <a:rPr lang="mr-IN" sz="3200" dirty="0"/>
              <a:t>क्षेत्रकार्य जागा- भरोसा सेल अहमदनगर. </a:t>
            </a:r>
          </a:p>
          <a:p>
            <a:r>
              <a:rPr lang="mr-IN" sz="3200" dirty="0"/>
              <a:t>क्षेत्रकार्य कालावधी – १७-०६-२०२१ ते १७-०७-२०२१</a:t>
            </a:r>
            <a:r>
              <a:rPr lang="mr-IN" sz="4000" dirty="0"/>
              <a:t>. </a:t>
            </a:r>
            <a:endParaRPr lang="en-IN" sz="4000" dirty="0"/>
          </a:p>
        </p:txBody>
      </p:sp>
    </p:spTree>
    <p:extLst>
      <p:ext uri="{BB962C8B-B14F-4D97-AF65-F5344CB8AC3E}">
        <p14:creationId xmlns:p14="http://schemas.microsoft.com/office/powerpoint/2010/main" val="3881494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F6340C0-C368-498B-9B2F-666F36A88FB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4874" r="34874"/>
          <a:stretch>
            <a:fillRect/>
          </a:stretch>
        </p:blipFill>
        <p:spPr/>
      </p:pic>
      <p:sp>
        <p:nvSpPr>
          <p:cNvPr id="3" name="Title 5">
            <a:extLst>
              <a:ext uri="{FF2B5EF4-FFF2-40B4-BE49-F238E27FC236}">
                <a16:creationId xmlns:a16="http://schemas.microsoft.com/office/drawing/2014/main" id="{A1C11190-C4A3-4DF1-9E65-56885A97682E}"/>
              </a:ext>
            </a:extLst>
          </p:cNvPr>
          <p:cNvSpPr>
            <a:spLocks noGrp="1"/>
          </p:cNvSpPr>
          <p:nvPr>
            <p:ph type="title"/>
          </p:nvPr>
        </p:nvSpPr>
        <p:spPr>
          <a:xfrm>
            <a:off x="569168" y="690465"/>
            <a:ext cx="5074964" cy="4572000"/>
          </a:xfrm>
        </p:spPr>
        <p:txBody>
          <a:bodyPr>
            <a:normAutofit/>
          </a:bodyPr>
          <a:lstStyle/>
          <a:p>
            <a:r>
              <a:rPr lang="mr-IN" sz="6600" b="1" dirty="0">
                <a:solidFill>
                  <a:schemeClr val="bg1"/>
                </a:solidFill>
              </a:rPr>
              <a:t>भरोसा सेल</a:t>
            </a:r>
            <a:br>
              <a:rPr lang="mr-IN" sz="6600" b="1" dirty="0">
                <a:solidFill>
                  <a:schemeClr val="bg1"/>
                </a:solidFill>
              </a:rPr>
            </a:br>
            <a:r>
              <a:rPr lang="en-IN" sz="2800" dirty="0" err="1">
                <a:effectLst/>
                <a:latin typeface="Mangal" panose="02040503050203030202" pitchFamily="18" charset="0"/>
                <a:ea typeface="Calibri" panose="020F0502020204030204" pitchFamily="34" charset="0"/>
                <a:cs typeface="Mangal" panose="02040503050203030202" pitchFamily="18" charset="0"/>
              </a:rPr>
              <a:t>साथीच्या</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काळात</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कुटुंबातील</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मानसिक</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आरोग्याच्या</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समस्या</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दूर</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करण्यासाठी</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भरोसा</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सेल</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च्या</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माध्यमातून</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समाज</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कार्याचा</a:t>
            </a:r>
            <a:r>
              <a:rPr lang="en-IN" sz="2800" dirty="0">
                <a:effectLst/>
                <a:latin typeface="Mangal" panose="02040503050203030202" pitchFamily="18" charset="0"/>
                <a:ea typeface="Calibri" panose="020F0502020204030204" pitchFamily="34" charset="0"/>
                <a:cs typeface="Mangal" panose="02040503050203030202" pitchFamily="18" charset="0"/>
              </a:rPr>
              <a:t> </a:t>
            </a:r>
            <a:r>
              <a:rPr lang="en-IN" sz="2800" dirty="0" err="1">
                <a:effectLst/>
                <a:latin typeface="Mangal" panose="02040503050203030202" pitchFamily="18" charset="0"/>
                <a:ea typeface="Calibri" panose="020F0502020204030204" pitchFamily="34" charset="0"/>
                <a:cs typeface="Mangal" panose="02040503050203030202" pitchFamily="18" charset="0"/>
              </a:rPr>
              <a:t>हस्तक्षेप</a:t>
            </a:r>
            <a:r>
              <a:rPr lang="en-IN" sz="2800" dirty="0">
                <a:effectLst/>
                <a:latin typeface="Mangal" panose="02040503050203030202" pitchFamily="18" charset="0"/>
                <a:ea typeface="Calibri" panose="020F0502020204030204" pitchFamily="34" charset="0"/>
                <a:cs typeface="Mangal" panose="02040503050203030202" pitchFamily="18" charset="0"/>
              </a:rPr>
              <a:t>.</a:t>
            </a:r>
            <a:br>
              <a:rPr lang="en-IN" sz="2800" dirty="0">
                <a:effectLst/>
                <a:latin typeface="Calibri" panose="020F0502020204030204" pitchFamily="34" charset="0"/>
                <a:ea typeface="Calibri" panose="020F0502020204030204" pitchFamily="34" charset="0"/>
                <a:cs typeface="Mangal" panose="02040503050203030202" pitchFamily="18" charset="0"/>
              </a:rPr>
            </a:br>
            <a:r>
              <a:rPr lang="mr-IN" sz="6600" b="1" dirty="0">
                <a:solidFill>
                  <a:schemeClr val="bg1"/>
                </a:solidFill>
              </a:rPr>
              <a:t> </a:t>
            </a:r>
            <a:endParaRPr lang="en-IN" sz="6600" b="1" dirty="0">
              <a:solidFill>
                <a:schemeClr val="bg1"/>
              </a:solidFill>
            </a:endParaRPr>
          </a:p>
        </p:txBody>
      </p:sp>
    </p:spTree>
    <p:extLst>
      <p:ext uri="{BB962C8B-B14F-4D97-AF65-F5344CB8AC3E}">
        <p14:creationId xmlns:p14="http://schemas.microsoft.com/office/powerpoint/2010/main" val="2715055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090418-D13C-4BA7-A35F-59F1FB7890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030075" cy="7181850"/>
          </a:xfrm>
          <a:prstGeom prst="rect">
            <a:avLst/>
          </a:prstGeom>
        </p:spPr>
      </p:pic>
    </p:spTree>
    <p:extLst>
      <p:ext uri="{BB962C8B-B14F-4D97-AF65-F5344CB8AC3E}">
        <p14:creationId xmlns:p14="http://schemas.microsoft.com/office/powerpoint/2010/main" val="1277717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4B3B47-B6DA-4E9F-849F-00538B079854}"/>
              </a:ext>
            </a:extLst>
          </p:cNvPr>
          <p:cNvSpPr>
            <a:spLocks noGrp="1"/>
          </p:cNvSpPr>
          <p:nvPr>
            <p:ph idx="1"/>
          </p:nvPr>
        </p:nvSpPr>
        <p:spPr>
          <a:xfrm>
            <a:off x="0" y="0"/>
            <a:ext cx="12192000" cy="6858000"/>
          </a:xfrm>
          <a:solidFill>
            <a:schemeClr val="tx1"/>
          </a:solidFill>
        </p:spPr>
        <p:txBody>
          <a:bodyPr>
            <a:normAutofit lnSpcReduction="10000"/>
          </a:bodyPr>
          <a:lstStyle/>
          <a:p>
            <a:pPr marL="0" indent="0">
              <a:buNone/>
            </a:pPr>
            <a:r>
              <a:rPr lang="en-IN" sz="8800" dirty="0">
                <a:solidFill>
                  <a:schemeClr val="bg1"/>
                </a:solidFill>
              </a:rPr>
              <a:t>V</a:t>
            </a:r>
            <a:r>
              <a:rPr lang="mr-IN" sz="8800" dirty="0">
                <a:solidFill>
                  <a:schemeClr val="bg1"/>
                </a:solidFill>
              </a:rPr>
              <a:t>ision-;</a:t>
            </a:r>
          </a:p>
          <a:p>
            <a:pPr marL="0" indent="0">
              <a:buNone/>
            </a:pPr>
            <a:endParaRPr lang="mr-IN" sz="3600" dirty="0">
              <a:solidFill>
                <a:schemeClr val="bg1"/>
              </a:solidFill>
            </a:endParaRPr>
          </a:p>
          <a:p>
            <a:pPr marL="0" indent="0">
              <a:buNone/>
            </a:pPr>
            <a:r>
              <a:rPr lang="mr-IN" sz="4000" dirty="0">
                <a:solidFill>
                  <a:schemeClr val="bg1"/>
                </a:solidFill>
              </a:rPr>
              <a:t>महिलांवर होणार्‍या अत्याचारस रोखणे कमी करणे व पीडित महिला किवा पुरुषाला मदत करणे.</a:t>
            </a:r>
          </a:p>
          <a:p>
            <a:pPr marL="0" indent="0">
              <a:buNone/>
            </a:pPr>
            <a:r>
              <a:rPr lang="mr-IN" sz="8800" dirty="0">
                <a:solidFill>
                  <a:schemeClr val="bg1">
                    <a:lumMod val="95000"/>
                  </a:schemeClr>
                </a:solidFill>
              </a:rPr>
              <a:t>Mission-;</a:t>
            </a:r>
          </a:p>
          <a:p>
            <a:pPr marL="0" indent="0">
              <a:buNone/>
            </a:pPr>
            <a:r>
              <a:rPr lang="mr-IN" sz="4000" dirty="0">
                <a:solidFill>
                  <a:schemeClr val="bg1"/>
                </a:solidFill>
              </a:rPr>
              <a:t>दैनदिन होणार्‍या अत्याचारच्या घटना कमी करणे त्याला आळा घालणे.  </a:t>
            </a:r>
          </a:p>
          <a:p>
            <a:pPr marL="0" indent="0">
              <a:buNone/>
            </a:pPr>
            <a:endParaRPr lang="mr-IN" dirty="0">
              <a:solidFill>
                <a:schemeClr val="bg1"/>
              </a:solidFill>
            </a:endParaRPr>
          </a:p>
          <a:p>
            <a:pPr marL="0" indent="0">
              <a:buNone/>
            </a:pPr>
            <a:r>
              <a:rPr lang="mr-IN" dirty="0">
                <a:solidFill>
                  <a:schemeClr val="tx1"/>
                </a:solidFill>
              </a:rPr>
              <a:t> </a:t>
            </a:r>
            <a:endParaRPr lang="en-IN" dirty="0">
              <a:solidFill>
                <a:schemeClr val="tx1"/>
              </a:solidFill>
            </a:endParaRPr>
          </a:p>
        </p:txBody>
      </p:sp>
    </p:spTree>
    <p:extLst>
      <p:ext uri="{BB962C8B-B14F-4D97-AF65-F5344CB8AC3E}">
        <p14:creationId xmlns:p14="http://schemas.microsoft.com/office/powerpoint/2010/main" val="3780298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0880-FE35-4177-9D8A-E98CC9F75157}"/>
              </a:ext>
            </a:extLst>
          </p:cNvPr>
          <p:cNvSpPr>
            <a:spLocks noGrp="1"/>
          </p:cNvSpPr>
          <p:nvPr>
            <p:ph type="title"/>
          </p:nvPr>
        </p:nvSpPr>
        <p:spPr>
          <a:xfrm>
            <a:off x="522513" y="507137"/>
            <a:ext cx="9281887" cy="1060405"/>
          </a:xfrm>
        </p:spPr>
        <p:txBody>
          <a:bodyPr/>
          <a:lstStyle/>
          <a:p>
            <a:r>
              <a:rPr lang="mr-IN" dirty="0"/>
              <a:t>प्रकरणे </a:t>
            </a:r>
            <a:endParaRPr lang="en-IN" dirty="0"/>
          </a:p>
        </p:txBody>
      </p:sp>
      <p:sp>
        <p:nvSpPr>
          <p:cNvPr id="3" name="Content Placeholder 2">
            <a:extLst>
              <a:ext uri="{FF2B5EF4-FFF2-40B4-BE49-F238E27FC236}">
                <a16:creationId xmlns:a16="http://schemas.microsoft.com/office/drawing/2014/main" id="{7398D29E-662A-41C1-95EE-3D191DB3476D}"/>
              </a:ext>
            </a:extLst>
          </p:cNvPr>
          <p:cNvSpPr>
            <a:spLocks noGrp="1"/>
          </p:cNvSpPr>
          <p:nvPr>
            <p:ph idx="1"/>
          </p:nvPr>
        </p:nvSpPr>
        <p:spPr>
          <a:xfrm>
            <a:off x="214604" y="2323321"/>
            <a:ext cx="11737910" cy="4273421"/>
          </a:xfrm>
        </p:spPr>
        <p:txBody>
          <a:bodyPr/>
          <a:lstStyle/>
          <a:p>
            <a:pPr marL="0" indent="0" algn="just">
              <a:buNone/>
            </a:pPr>
            <a:endParaRPr lang="mr-IN" dirty="0"/>
          </a:p>
          <a:p>
            <a:pPr marL="0" indent="0" algn="just">
              <a:buNone/>
            </a:pPr>
            <a:endParaRPr lang="mr-IN" dirty="0"/>
          </a:p>
          <a:p>
            <a:pPr marL="0" indent="0" algn="just">
              <a:buNone/>
            </a:pPr>
            <a:r>
              <a:rPr lang="mr-IN" dirty="0"/>
              <a:t> </a:t>
            </a:r>
            <a:endParaRPr lang="en-IN" dirty="0"/>
          </a:p>
        </p:txBody>
      </p:sp>
      <p:graphicFrame>
        <p:nvGraphicFramePr>
          <p:cNvPr id="4" name="Table 4">
            <a:extLst>
              <a:ext uri="{FF2B5EF4-FFF2-40B4-BE49-F238E27FC236}">
                <a16:creationId xmlns:a16="http://schemas.microsoft.com/office/drawing/2014/main" id="{F3E10648-47B0-4DDC-A2F7-9895AEF777F9}"/>
              </a:ext>
            </a:extLst>
          </p:cNvPr>
          <p:cNvGraphicFramePr>
            <a:graphicFrameLocks noGrp="1"/>
          </p:cNvGraphicFramePr>
          <p:nvPr>
            <p:extLst>
              <p:ext uri="{D42A27DB-BD31-4B8C-83A1-F6EECF244321}">
                <p14:modId xmlns:p14="http://schemas.microsoft.com/office/powerpoint/2010/main" val="2000115961"/>
              </p:ext>
            </p:extLst>
          </p:nvPr>
        </p:nvGraphicFramePr>
        <p:xfrm>
          <a:off x="1791478" y="2323321"/>
          <a:ext cx="8368522" cy="4273420"/>
        </p:xfrm>
        <a:graphic>
          <a:graphicData uri="http://schemas.openxmlformats.org/drawingml/2006/table">
            <a:tbl>
              <a:tblPr firstRow="1" bandRow="1">
                <a:tableStyleId>{073A0DAA-6AF3-43AB-8588-CEC1D06C72B9}</a:tableStyleId>
              </a:tblPr>
              <a:tblGrid>
                <a:gridCol w="4152122">
                  <a:extLst>
                    <a:ext uri="{9D8B030D-6E8A-4147-A177-3AD203B41FA5}">
                      <a16:colId xmlns:a16="http://schemas.microsoft.com/office/drawing/2014/main" val="15010198"/>
                    </a:ext>
                  </a:extLst>
                </a:gridCol>
                <a:gridCol w="4216400">
                  <a:extLst>
                    <a:ext uri="{9D8B030D-6E8A-4147-A177-3AD203B41FA5}">
                      <a16:colId xmlns:a16="http://schemas.microsoft.com/office/drawing/2014/main" val="2598036660"/>
                    </a:ext>
                  </a:extLst>
                </a:gridCol>
              </a:tblGrid>
              <a:tr h="1068355">
                <a:tc>
                  <a:txBody>
                    <a:bodyPr/>
                    <a:lstStyle/>
                    <a:p>
                      <a:r>
                        <a:rPr lang="mr-IN" sz="3200" b="1" i="1" dirty="0"/>
                        <a:t>जानेवारी ते मे २०२०</a:t>
                      </a:r>
                      <a:endParaRPr lang="en-IN" sz="3200" b="1" i="1" dirty="0"/>
                    </a:p>
                  </a:txBody>
                  <a:tcPr/>
                </a:tc>
                <a:tc>
                  <a:txBody>
                    <a:bodyPr/>
                    <a:lstStyle/>
                    <a:p>
                      <a:r>
                        <a:rPr lang="mr-IN" sz="3200" i="1" dirty="0"/>
                        <a:t>जानेवारी ते मे २०२१ </a:t>
                      </a:r>
                      <a:endParaRPr lang="en-IN" sz="3200" i="1" dirty="0"/>
                    </a:p>
                  </a:txBody>
                  <a:tcPr/>
                </a:tc>
                <a:extLst>
                  <a:ext uri="{0D108BD9-81ED-4DB2-BD59-A6C34878D82A}">
                    <a16:rowId xmlns:a16="http://schemas.microsoft.com/office/drawing/2014/main" val="561794701"/>
                  </a:ext>
                </a:extLst>
              </a:tr>
              <a:tr h="1068355">
                <a:tc>
                  <a:txBody>
                    <a:bodyPr/>
                    <a:lstStyle/>
                    <a:p>
                      <a:r>
                        <a:rPr lang="mr-IN" sz="2800" dirty="0"/>
                        <a:t>  ४५० प्रकरणे दाखल </a:t>
                      </a:r>
                      <a:endParaRPr lang="en-IN" sz="2800" dirty="0"/>
                    </a:p>
                  </a:txBody>
                  <a:tcPr/>
                </a:tc>
                <a:tc>
                  <a:txBody>
                    <a:bodyPr/>
                    <a:lstStyle/>
                    <a:p>
                      <a:r>
                        <a:rPr lang="mr-IN" sz="2800" dirty="0"/>
                        <a:t>  ८१७ प्रकरणे दाखल </a:t>
                      </a:r>
                      <a:endParaRPr lang="en-IN" sz="2800" dirty="0"/>
                    </a:p>
                  </a:txBody>
                  <a:tcPr/>
                </a:tc>
                <a:extLst>
                  <a:ext uri="{0D108BD9-81ED-4DB2-BD59-A6C34878D82A}">
                    <a16:rowId xmlns:a16="http://schemas.microsoft.com/office/drawing/2014/main" val="3342282172"/>
                  </a:ext>
                </a:extLst>
              </a:tr>
              <a:tr h="1068355">
                <a:tc>
                  <a:txBody>
                    <a:bodyPr/>
                    <a:lstStyle/>
                    <a:p>
                      <a:r>
                        <a:rPr lang="mr-IN" sz="2800" dirty="0"/>
                        <a:t>       ०</a:t>
                      </a:r>
                      <a:endParaRPr lang="en-IN" sz="2800" dirty="0"/>
                    </a:p>
                  </a:txBody>
                  <a:tcPr/>
                </a:tc>
                <a:tc>
                  <a:txBody>
                    <a:bodyPr/>
                    <a:lstStyle/>
                    <a:p>
                      <a:r>
                        <a:rPr lang="mr-IN" sz="2800" dirty="0"/>
                        <a:t>  ४०९ तक्रारी निर्गती </a:t>
                      </a:r>
                      <a:endParaRPr lang="en-IN" sz="2800" dirty="0"/>
                    </a:p>
                  </a:txBody>
                  <a:tcPr/>
                </a:tc>
                <a:extLst>
                  <a:ext uri="{0D108BD9-81ED-4DB2-BD59-A6C34878D82A}">
                    <a16:rowId xmlns:a16="http://schemas.microsoft.com/office/drawing/2014/main" val="4235453409"/>
                  </a:ext>
                </a:extLst>
              </a:tr>
              <a:tr h="1068355">
                <a:tc>
                  <a:txBody>
                    <a:bodyPr/>
                    <a:lstStyle/>
                    <a:p>
                      <a:r>
                        <a:rPr lang="mr-IN" sz="2800" dirty="0"/>
                        <a:t>       ०</a:t>
                      </a:r>
                      <a:endParaRPr lang="en-IN" sz="2800" dirty="0"/>
                    </a:p>
                  </a:txBody>
                  <a:tcPr/>
                </a:tc>
                <a:tc>
                  <a:txBody>
                    <a:bodyPr/>
                    <a:lstStyle/>
                    <a:p>
                      <a:r>
                        <a:rPr lang="mr-IN" sz="2800" dirty="0"/>
                        <a:t>  ४०८ तक्रारी प्रलंबित </a:t>
                      </a:r>
                      <a:endParaRPr lang="en-IN" sz="2800" dirty="0"/>
                    </a:p>
                  </a:txBody>
                  <a:tcPr/>
                </a:tc>
                <a:extLst>
                  <a:ext uri="{0D108BD9-81ED-4DB2-BD59-A6C34878D82A}">
                    <a16:rowId xmlns:a16="http://schemas.microsoft.com/office/drawing/2014/main" val="3443598747"/>
                  </a:ext>
                </a:extLst>
              </a:tr>
            </a:tbl>
          </a:graphicData>
        </a:graphic>
      </p:graphicFrame>
    </p:spTree>
    <p:extLst>
      <p:ext uri="{BB962C8B-B14F-4D97-AF65-F5344CB8AC3E}">
        <p14:creationId xmlns:p14="http://schemas.microsoft.com/office/powerpoint/2010/main" val="678774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6BC068-47AB-40D4-98B7-F851FC85A4E0}"/>
              </a:ext>
            </a:extLst>
          </p:cNvPr>
          <p:cNvSpPr>
            <a:spLocks noGrp="1"/>
          </p:cNvSpPr>
          <p:nvPr>
            <p:ph idx="1"/>
          </p:nvPr>
        </p:nvSpPr>
        <p:spPr>
          <a:xfrm>
            <a:off x="0" y="0"/>
            <a:ext cx="12192000" cy="6858000"/>
          </a:xfrm>
          <a:solidFill>
            <a:schemeClr val="tx1"/>
          </a:solidFill>
        </p:spPr>
        <p:txBody>
          <a:bodyPr>
            <a:normAutofit fontScale="92500"/>
          </a:bodyPr>
          <a:lstStyle/>
          <a:p>
            <a:pPr>
              <a:buFont typeface="Wingdings" panose="05000000000000000000" pitchFamily="2" charset="2"/>
              <a:buChar char="q"/>
            </a:pPr>
            <a:r>
              <a:rPr lang="mr-IN" sz="3600" dirty="0">
                <a:solidFill>
                  <a:schemeClr val="bg1">
                    <a:lumMod val="95000"/>
                  </a:schemeClr>
                </a:solidFill>
              </a:rPr>
              <a:t>भरोसा सेल दामिनी पथक यांचे माध्यमातून पीडित महिला मुली यांचेवर वय,वर्ग,जात शिक्षणाचा दर्जा वैवाहिक स्थिति वंश आणि संस्कृती यांचे आधारावर भौतिक,लैगिक,मानसिक आणि आर्थिक स्वरूपाचा अत्याचार केला जातो. यांना एकाच ठिकाणी सर्व मदत व सुविधा उपलब्ध करण्याचा मानस आहे.</a:t>
            </a:r>
          </a:p>
          <a:p>
            <a:pPr>
              <a:buFont typeface="Wingdings" panose="05000000000000000000" pitchFamily="2" charset="2"/>
              <a:buChar char="q"/>
            </a:pPr>
            <a:endParaRPr lang="mr-IN" sz="3600" dirty="0">
              <a:solidFill>
                <a:schemeClr val="bg1">
                  <a:lumMod val="95000"/>
                </a:schemeClr>
              </a:solidFill>
            </a:endParaRPr>
          </a:p>
          <a:p>
            <a:pPr>
              <a:buFont typeface="Wingdings" panose="05000000000000000000" pitchFamily="2" charset="2"/>
              <a:buChar char="q"/>
            </a:pPr>
            <a:r>
              <a:rPr lang="mr-IN" sz="3600" dirty="0">
                <a:solidFill>
                  <a:schemeClr val="bg1">
                    <a:lumMod val="95000"/>
                  </a:schemeClr>
                </a:solidFill>
              </a:rPr>
              <a:t>फायदे-; खाजगी रित्या किवा सार्वजनिक स्थळी संकटात सापडलेल्या महिला व मुलांकरिता पोलिस,वैदकीय सेवा,समुपदेशन,विधितज्ञ या सेवांच्या माद्यामातून तत्काळ सहाय मदत व आधार देऊन समस्या योग्य मार्गाने सोडविण्यास मदत होते.</a:t>
            </a:r>
          </a:p>
          <a:p>
            <a:pPr>
              <a:buFont typeface="Wingdings" panose="05000000000000000000" pitchFamily="2" charset="2"/>
              <a:buChar char="q"/>
            </a:pPr>
            <a:r>
              <a:rPr lang="mr-IN" sz="3600" dirty="0">
                <a:solidFill>
                  <a:schemeClr val="bg1">
                    <a:lumMod val="95000"/>
                  </a:schemeClr>
                </a:solidFill>
              </a:rPr>
              <a:t>कोणत्याही प्रकारच्या हिंसाचारास बळी पडलेल्या महिला व मुलांना अत्याचाराविरुद्ध लढण्यास बळ प्राप्त होते.  </a:t>
            </a:r>
          </a:p>
          <a:p>
            <a:pPr marL="0" indent="0">
              <a:buNone/>
            </a:pPr>
            <a:endParaRPr lang="en-IN" sz="3600" dirty="0"/>
          </a:p>
        </p:txBody>
      </p:sp>
    </p:spTree>
    <p:extLst>
      <p:ext uri="{BB962C8B-B14F-4D97-AF65-F5344CB8AC3E}">
        <p14:creationId xmlns:p14="http://schemas.microsoft.com/office/powerpoint/2010/main" val="2027232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E35C1E-5962-4F01-8F00-186A0D524BBA}"/>
              </a:ext>
            </a:extLst>
          </p:cNvPr>
          <p:cNvSpPr>
            <a:spLocks noGrp="1"/>
          </p:cNvSpPr>
          <p:nvPr>
            <p:ph idx="1"/>
          </p:nvPr>
        </p:nvSpPr>
        <p:spPr>
          <a:xfrm>
            <a:off x="0" y="0"/>
            <a:ext cx="12191999" cy="6858000"/>
          </a:xfrm>
          <a:solidFill>
            <a:schemeClr val="tx1"/>
          </a:solidFill>
        </p:spPr>
        <p:txBody>
          <a:bodyPr>
            <a:normAutofit fontScale="70000" lnSpcReduction="20000"/>
          </a:bodyPr>
          <a:lstStyle/>
          <a:p>
            <a:pPr>
              <a:buFont typeface="Wingdings" panose="05000000000000000000" pitchFamily="2" charset="2"/>
              <a:buChar char="q"/>
            </a:pPr>
            <a:r>
              <a:rPr lang="mr-IN" sz="4800" dirty="0">
                <a:solidFill>
                  <a:schemeClr val="bg1">
                    <a:lumMod val="95000"/>
                  </a:schemeClr>
                </a:solidFill>
              </a:rPr>
              <a:t>कार्यपद्धती-;</a:t>
            </a:r>
          </a:p>
          <a:p>
            <a:pPr marL="0" indent="0">
              <a:buNone/>
            </a:pPr>
            <a:endParaRPr lang="mr-IN" sz="4800" dirty="0">
              <a:solidFill>
                <a:schemeClr val="bg1">
                  <a:lumMod val="95000"/>
                </a:schemeClr>
              </a:solidFill>
            </a:endParaRPr>
          </a:p>
          <a:p>
            <a:r>
              <a:rPr lang="mr-IN" sz="4200" dirty="0">
                <a:solidFill>
                  <a:schemeClr val="bg1">
                    <a:lumMod val="95000"/>
                  </a:schemeClr>
                </a:solidFill>
              </a:rPr>
              <a:t>भरोसा सेल मध्ये सर्व प्रकारचे सहाय एकाच ठिकाणी मिळवून देण्याकरिता पोलिस,विधी,अधिकारी,सरक्षण अधिकारी,मानसोपचार तज्ञ,</a:t>
            </a:r>
          </a:p>
          <a:p>
            <a:pPr marL="0" indent="0">
              <a:buNone/>
            </a:pPr>
            <a:r>
              <a:rPr lang="mr-IN" sz="4200" dirty="0">
                <a:solidFill>
                  <a:schemeClr val="bg1">
                    <a:lumMod val="95000"/>
                  </a:schemeClr>
                </a:solidFill>
              </a:rPr>
              <a:t>समुपदेशक हे पूर्ण वेळ उपलब्ध असतील.</a:t>
            </a:r>
          </a:p>
          <a:p>
            <a:r>
              <a:rPr lang="mr-IN" sz="4200" dirty="0">
                <a:solidFill>
                  <a:schemeClr val="bg1">
                    <a:lumMod val="95000"/>
                  </a:schemeClr>
                </a:solidFill>
              </a:rPr>
              <a:t>भरोसा सेल हे पीडित महिला व मुले यांच्या तक्रारी स्वीकारण्यासाठी 24/7 सुरू असेल.</a:t>
            </a:r>
          </a:p>
          <a:p>
            <a:r>
              <a:rPr lang="mr-IN" sz="4200" dirty="0">
                <a:solidFill>
                  <a:schemeClr val="bg1">
                    <a:lumMod val="95000"/>
                  </a:schemeClr>
                </a:solidFill>
              </a:rPr>
              <a:t>तसेच महिला हेल्प लाइन नंबर कृमांक 1091 व 100 या क्रमांकावर तक्रार दाराची तक्रार स्वीकारून संबधित तज्ञाकडे तत्काळ पाठविण्यात येतील.</a:t>
            </a:r>
          </a:p>
          <a:p>
            <a:r>
              <a:rPr lang="mr-IN" sz="4200" dirty="0">
                <a:solidFill>
                  <a:schemeClr val="bg1">
                    <a:lumMod val="95000"/>
                  </a:schemeClr>
                </a:solidFill>
              </a:rPr>
              <a:t>भरोसा सेलमध्ये काम करणार्‍या प्रतेक कर्मचार्यास दर दोन महिन्याला व नंतर सहा महिन्याला प्रेरणा देणारे प्रशिक्षण आयोजित केले जाते.</a:t>
            </a:r>
          </a:p>
          <a:p>
            <a:pPr marL="0" indent="0">
              <a:buNone/>
            </a:pPr>
            <a:endParaRPr lang="mr-IN" sz="4200" dirty="0">
              <a:solidFill>
                <a:schemeClr val="bg1">
                  <a:lumMod val="95000"/>
                </a:schemeClr>
              </a:solidFill>
            </a:endParaRPr>
          </a:p>
          <a:p>
            <a:pPr marL="0" indent="0">
              <a:buNone/>
            </a:pPr>
            <a:endParaRPr lang="mr-IN" sz="4200" dirty="0"/>
          </a:p>
          <a:p>
            <a:pPr marL="0" indent="0">
              <a:buNone/>
            </a:pPr>
            <a:r>
              <a:rPr lang="mr-IN" sz="4200" dirty="0"/>
              <a:t> </a:t>
            </a:r>
            <a:endParaRPr lang="en-IN" sz="4200" dirty="0"/>
          </a:p>
        </p:txBody>
      </p:sp>
    </p:spTree>
    <p:extLst>
      <p:ext uri="{BB962C8B-B14F-4D97-AF65-F5344CB8AC3E}">
        <p14:creationId xmlns:p14="http://schemas.microsoft.com/office/powerpoint/2010/main" val="1907615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85476A-2499-4B84-8ED0-24C2AA99FEF0}"/>
              </a:ext>
            </a:extLst>
          </p:cNvPr>
          <p:cNvSpPr>
            <a:spLocks noGrp="1"/>
          </p:cNvSpPr>
          <p:nvPr>
            <p:ph idx="1"/>
          </p:nvPr>
        </p:nvSpPr>
        <p:spPr>
          <a:xfrm>
            <a:off x="0" y="0"/>
            <a:ext cx="12192000" cy="6857999"/>
          </a:xfrm>
          <a:solidFill>
            <a:schemeClr val="tx1"/>
          </a:solidFill>
        </p:spPr>
        <p:txBody>
          <a:bodyPr>
            <a:normAutofit fontScale="92500" lnSpcReduction="10000"/>
          </a:bodyPr>
          <a:lstStyle/>
          <a:p>
            <a:r>
              <a:rPr lang="mr-IN" sz="3600" dirty="0">
                <a:solidFill>
                  <a:schemeClr val="bg1"/>
                </a:solidFill>
              </a:rPr>
              <a:t>केंद्रामध्ये समाविस्ट पथके: सेवा </a:t>
            </a:r>
          </a:p>
          <a:p>
            <a:pPr>
              <a:buFont typeface="Wingdings" panose="05000000000000000000" pitchFamily="2" charset="2"/>
              <a:buChar char="v"/>
            </a:pPr>
            <a:r>
              <a:rPr lang="mr-IN" sz="3600" dirty="0">
                <a:solidFill>
                  <a:schemeClr val="bg1"/>
                </a:solidFill>
              </a:rPr>
              <a:t> पोलिस </a:t>
            </a:r>
          </a:p>
          <a:p>
            <a:pPr>
              <a:buFont typeface="Wingdings" panose="05000000000000000000" pitchFamily="2" charset="2"/>
              <a:buChar char="v"/>
            </a:pPr>
            <a:r>
              <a:rPr lang="mr-IN" sz="3600" dirty="0">
                <a:solidFill>
                  <a:schemeClr val="bg1"/>
                </a:solidFill>
              </a:rPr>
              <a:t> महिला व बालविकास </a:t>
            </a:r>
          </a:p>
          <a:p>
            <a:pPr>
              <a:buFont typeface="Wingdings" panose="05000000000000000000" pitchFamily="2" charset="2"/>
              <a:buChar char="v"/>
            </a:pPr>
            <a:r>
              <a:rPr lang="mr-IN" sz="3600" dirty="0">
                <a:solidFill>
                  <a:schemeClr val="bg1"/>
                </a:solidFill>
              </a:rPr>
              <a:t>विधी सेवा प्राधिकरण </a:t>
            </a:r>
          </a:p>
          <a:p>
            <a:pPr>
              <a:buFont typeface="Wingdings" panose="05000000000000000000" pitchFamily="2" charset="2"/>
              <a:buChar char="v"/>
            </a:pPr>
            <a:r>
              <a:rPr lang="mr-IN" sz="3600" dirty="0">
                <a:solidFill>
                  <a:schemeClr val="bg1"/>
                </a:solidFill>
              </a:rPr>
              <a:t>वैद्यकीय सेवा </a:t>
            </a:r>
          </a:p>
          <a:p>
            <a:pPr>
              <a:buFont typeface="Wingdings" panose="05000000000000000000" pitchFamily="2" charset="2"/>
              <a:buChar char="v"/>
            </a:pPr>
            <a:r>
              <a:rPr lang="mr-IN" sz="3600" dirty="0">
                <a:solidFill>
                  <a:schemeClr val="bg1"/>
                </a:solidFill>
              </a:rPr>
              <a:t>जिल्हा परिषद </a:t>
            </a:r>
          </a:p>
          <a:p>
            <a:pPr>
              <a:buFont typeface="Wingdings" panose="05000000000000000000" pitchFamily="2" charset="2"/>
              <a:buChar char="v"/>
            </a:pPr>
            <a:r>
              <a:rPr lang="mr-IN" sz="3600" dirty="0">
                <a:solidFill>
                  <a:schemeClr val="bg1"/>
                </a:solidFill>
              </a:rPr>
              <a:t>महिला हेल्पलाइन </a:t>
            </a:r>
          </a:p>
          <a:p>
            <a:pPr>
              <a:buFont typeface="Wingdings" panose="05000000000000000000" pitchFamily="2" charset="2"/>
              <a:buChar char="v"/>
            </a:pPr>
            <a:r>
              <a:rPr lang="mr-IN" sz="3600" dirty="0">
                <a:solidFill>
                  <a:schemeClr val="bg1"/>
                </a:solidFill>
              </a:rPr>
              <a:t>चाइल्ड लाइन </a:t>
            </a:r>
          </a:p>
          <a:p>
            <a:pPr>
              <a:buFont typeface="Wingdings" panose="05000000000000000000" pitchFamily="2" charset="2"/>
              <a:buChar char="v"/>
            </a:pPr>
            <a:r>
              <a:rPr lang="mr-IN" sz="3600" dirty="0">
                <a:solidFill>
                  <a:schemeClr val="bg1"/>
                </a:solidFill>
              </a:rPr>
              <a:t> दामिनी पथक </a:t>
            </a:r>
          </a:p>
          <a:p>
            <a:pPr>
              <a:buFont typeface="Wingdings" panose="05000000000000000000" pitchFamily="2" charset="2"/>
              <a:buChar char="v"/>
            </a:pPr>
            <a:r>
              <a:rPr lang="mr-IN" sz="3600" dirty="0">
                <a:solidFill>
                  <a:schemeClr val="bg1"/>
                </a:solidFill>
              </a:rPr>
              <a:t> समुपदेशन </a:t>
            </a:r>
          </a:p>
          <a:p>
            <a:pPr>
              <a:buFont typeface="Wingdings" panose="05000000000000000000" pitchFamily="2" charset="2"/>
              <a:buChar char="v"/>
            </a:pPr>
            <a:r>
              <a:rPr lang="mr-IN" sz="3600" dirty="0">
                <a:solidFill>
                  <a:schemeClr val="bg1"/>
                </a:solidFill>
              </a:rPr>
              <a:t> NGO </a:t>
            </a:r>
            <a:endParaRPr lang="en-IN" sz="3600" dirty="0">
              <a:solidFill>
                <a:schemeClr val="bg1"/>
              </a:solidFill>
            </a:endParaRPr>
          </a:p>
        </p:txBody>
      </p:sp>
    </p:spTree>
    <p:extLst>
      <p:ext uri="{BB962C8B-B14F-4D97-AF65-F5344CB8AC3E}">
        <p14:creationId xmlns:p14="http://schemas.microsoft.com/office/powerpoint/2010/main" val="2649452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8E980-7B12-48B9-B0CC-5F1F9CDF86F3}"/>
              </a:ext>
            </a:extLst>
          </p:cNvPr>
          <p:cNvSpPr>
            <a:spLocks noGrp="1"/>
          </p:cNvSpPr>
          <p:nvPr>
            <p:ph type="title"/>
          </p:nvPr>
        </p:nvSpPr>
        <p:spPr>
          <a:xfrm>
            <a:off x="587830" y="643812"/>
            <a:ext cx="6055566" cy="699796"/>
          </a:xfrm>
        </p:spPr>
        <p:txBody>
          <a:bodyPr/>
          <a:lstStyle/>
          <a:p>
            <a:r>
              <a:rPr lang="mr-IN" b="1" dirty="0">
                <a:solidFill>
                  <a:schemeClr val="tx1"/>
                </a:solidFill>
              </a:rPr>
              <a:t>क्षेत्रकार्यात घेतलेले क्रियाकलाप </a:t>
            </a:r>
            <a:endParaRPr lang="en-IN" b="1" dirty="0">
              <a:solidFill>
                <a:schemeClr val="tx1"/>
              </a:solidFill>
            </a:endParaRPr>
          </a:p>
        </p:txBody>
      </p:sp>
      <p:sp>
        <p:nvSpPr>
          <p:cNvPr id="3" name="Content Placeholder 2">
            <a:extLst>
              <a:ext uri="{FF2B5EF4-FFF2-40B4-BE49-F238E27FC236}">
                <a16:creationId xmlns:a16="http://schemas.microsoft.com/office/drawing/2014/main" id="{A38A566E-1D6C-4F6D-BEF0-F4ADDBF2F5A0}"/>
              </a:ext>
            </a:extLst>
          </p:cNvPr>
          <p:cNvSpPr>
            <a:spLocks noGrp="1"/>
          </p:cNvSpPr>
          <p:nvPr>
            <p:ph idx="1"/>
          </p:nvPr>
        </p:nvSpPr>
        <p:spPr>
          <a:xfrm>
            <a:off x="195942" y="2360645"/>
            <a:ext cx="11765903" cy="4394718"/>
          </a:xfrm>
        </p:spPr>
        <p:txBody>
          <a:bodyPr/>
          <a:lstStyle/>
          <a:p>
            <a:r>
              <a:rPr lang="mr-IN" sz="2400" b="1" dirty="0">
                <a:solidFill>
                  <a:schemeClr val="tx1"/>
                </a:solidFill>
              </a:rPr>
              <a:t>समुपदेशन करणे.</a:t>
            </a:r>
          </a:p>
          <a:p>
            <a:r>
              <a:rPr lang="mr-IN" sz="2400" b="1" dirty="0">
                <a:solidFill>
                  <a:schemeClr val="tx1"/>
                </a:solidFill>
              </a:rPr>
              <a:t>अर्ज स्विकृती करणे.</a:t>
            </a:r>
          </a:p>
          <a:p>
            <a:r>
              <a:rPr lang="mr-IN" sz="2400" b="1" dirty="0">
                <a:solidFill>
                  <a:schemeClr val="tx1"/>
                </a:solidFill>
              </a:rPr>
              <a:t>लसीकरण जनजागृती करणे.</a:t>
            </a:r>
          </a:p>
          <a:p>
            <a:r>
              <a:rPr lang="mr-IN" sz="2400" b="1" dirty="0">
                <a:solidFill>
                  <a:schemeClr val="tx1"/>
                </a:solidFill>
              </a:rPr>
              <a:t>कोरोना(डेल्टाप्लस) वेरीएंट बद्दल जनजागृती करणे.</a:t>
            </a:r>
          </a:p>
          <a:p>
            <a:r>
              <a:rPr lang="mr-IN" sz="2400" b="1" dirty="0">
                <a:solidFill>
                  <a:schemeClr val="tx1"/>
                </a:solidFill>
              </a:rPr>
              <a:t>वृक्षरोपण कार्यक्रम घेणे.</a:t>
            </a:r>
          </a:p>
          <a:p>
            <a:r>
              <a:rPr lang="mr-IN" sz="2400" b="1" dirty="0">
                <a:solidFill>
                  <a:schemeClr val="tx1"/>
                </a:solidFill>
              </a:rPr>
              <a:t>सरकारच्या नियमित होणार्‍या फेरबदलाची जनजागृती करणे.</a:t>
            </a:r>
          </a:p>
          <a:p>
            <a:r>
              <a:rPr lang="mr-IN" sz="2400" b="1" dirty="0">
                <a:solidFill>
                  <a:schemeClr val="tx1"/>
                </a:solidFill>
              </a:rPr>
              <a:t>सेफ प्रकल्प राबविणे.</a:t>
            </a:r>
          </a:p>
          <a:p>
            <a:r>
              <a:rPr lang="mr-IN" sz="2400" b="1" dirty="0">
                <a:solidFill>
                  <a:schemeClr val="tx1"/>
                </a:solidFill>
              </a:rPr>
              <a:t>रक्तसंकलन कॅम्प आयोजित करणे.</a:t>
            </a:r>
          </a:p>
          <a:p>
            <a:endParaRPr lang="mr-IN" sz="2400" b="1" dirty="0">
              <a:solidFill>
                <a:schemeClr val="tx1"/>
              </a:solidFill>
            </a:endParaRPr>
          </a:p>
          <a:p>
            <a:endParaRPr lang="en-IN" dirty="0"/>
          </a:p>
        </p:txBody>
      </p:sp>
    </p:spTree>
    <p:extLst>
      <p:ext uri="{BB962C8B-B14F-4D97-AF65-F5344CB8AC3E}">
        <p14:creationId xmlns:p14="http://schemas.microsoft.com/office/powerpoint/2010/main" val="1918840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1DBB3-00AF-495F-A293-5258D31A8557}"/>
              </a:ext>
            </a:extLst>
          </p:cNvPr>
          <p:cNvSpPr>
            <a:spLocks noGrp="1"/>
          </p:cNvSpPr>
          <p:nvPr>
            <p:ph type="title"/>
          </p:nvPr>
        </p:nvSpPr>
        <p:spPr/>
        <p:txBody>
          <a:bodyPr/>
          <a:lstStyle/>
          <a:p>
            <a:r>
              <a:rPr lang="mr-IN" b="1" dirty="0">
                <a:solidFill>
                  <a:schemeClr val="tx1"/>
                </a:solidFill>
              </a:rPr>
              <a:t>निरीक्षण</a:t>
            </a:r>
            <a:r>
              <a:rPr lang="mr-IN" dirty="0"/>
              <a:t> </a:t>
            </a:r>
            <a:endParaRPr lang="en-IN" dirty="0"/>
          </a:p>
        </p:txBody>
      </p:sp>
      <p:sp>
        <p:nvSpPr>
          <p:cNvPr id="3" name="Content Placeholder 2">
            <a:extLst>
              <a:ext uri="{FF2B5EF4-FFF2-40B4-BE49-F238E27FC236}">
                <a16:creationId xmlns:a16="http://schemas.microsoft.com/office/drawing/2014/main" id="{F9CC46DD-4352-4E1D-9011-729CBD4C6EE4}"/>
              </a:ext>
            </a:extLst>
          </p:cNvPr>
          <p:cNvSpPr>
            <a:spLocks noGrp="1"/>
          </p:cNvSpPr>
          <p:nvPr>
            <p:ph idx="1"/>
          </p:nvPr>
        </p:nvSpPr>
        <p:spPr>
          <a:xfrm>
            <a:off x="447869" y="2425959"/>
            <a:ext cx="10860833" cy="4058817"/>
          </a:xfrm>
        </p:spPr>
        <p:txBody>
          <a:bodyPr/>
          <a:lstStyle/>
          <a:p>
            <a:r>
              <a:rPr lang="mr-IN" sz="2400" b="1" dirty="0">
                <a:solidFill>
                  <a:schemeClr val="tx1"/>
                </a:solidFill>
              </a:rPr>
              <a:t>कोरोना परीस्थिती गंभीर असताना मास्कचा वापर लोकांकडून केला जात नव्हता.</a:t>
            </a:r>
          </a:p>
          <a:p>
            <a:r>
              <a:rPr lang="mr-IN" sz="2400" b="1" dirty="0">
                <a:solidFill>
                  <a:schemeClr val="tx1"/>
                </a:solidFill>
              </a:rPr>
              <a:t>याठिकाणी जास्त करून महिलांचे अर्ज जास्त आल्याचे दिसून येतात. </a:t>
            </a:r>
          </a:p>
          <a:p>
            <a:r>
              <a:rPr lang="mr-IN" sz="2400" b="1" dirty="0">
                <a:solidFill>
                  <a:schemeClr val="tx1"/>
                </a:solidFill>
              </a:rPr>
              <a:t>गुन्हा दाखल पत्र खूप कमी प्रमाणात याठीकानाहून दिले जातात.</a:t>
            </a:r>
          </a:p>
          <a:p>
            <a:r>
              <a:rPr lang="mr-IN" sz="2400" b="1" dirty="0">
                <a:solidFill>
                  <a:schemeClr val="tx1"/>
                </a:solidFill>
              </a:rPr>
              <a:t>काही महिलांची परिस्थिती खूप भयावक असल्याचे सजमते. </a:t>
            </a:r>
          </a:p>
          <a:p>
            <a:r>
              <a:rPr lang="mr-IN" sz="2400" b="1" dirty="0">
                <a:solidFill>
                  <a:schemeClr val="tx1"/>
                </a:solidFill>
              </a:rPr>
              <a:t>काही महिला खोटे बोलल्याचे दिसून येतात. </a:t>
            </a:r>
          </a:p>
          <a:p>
            <a:endParaRPr lang="mr-IN" sz="2400" b="1" dirty="0">
              <a:solidFill>
                <a:schemeClr val="tx1"/>
              </a:solidFill>
            </a:endParaRPr>
          </a:p>
          <a:p>
            <a:endParaRPr lang="en-IN" dirty="0"/>
          </a:p>
        </p:txBody>
      </p:sp>
    </p:spTree>
    <p:extLst>
      <p:ext uri="{BB962C8B-B14F-4D97-AF65-F5344CB8AC3E}">
        <p14:creationId xmlns:p14="http://schemas.microsoft.com/office/powerpoint/2010/main" val="2388385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20BFA43-1BCF-473F-A6A7-F743C5083C3B}"/>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5576" b="15576"/>
          <a:stretch/>
        </p:blipFill>
        <p:spPr/>
      </p:pic>
      <p:sp>
        <p:nvSpPr>
          <p:cNvPr id="4" name="Text Placeholder 3">
            <a:extLst>
              <a:ext uri="{FF2B5EF4-FFF2-40B4-BE49-F238E27FC236}">
                <a16:creationId xmlns:a16="http://schemas.microsoft.com/office/drawing/2014/main" id="{B643F231-10C7-48F8-8502-A2DE8C8C6F47}"/>
              </a:ext>
            </a:extLst>
          </p:cNvPr>
          <p:cNvSpPr>
            <a:spLocks noGrp="1"/>
          </p:cNvSpPr>
          <p:nvPr>
            <p:ph type="body" sz="half" idx="2"/>
          </p:nvPr>
        </p:nvSpPr>
        <p:spPr>
          <a:xfrm>
            <a:off x="-1" y="-561975"/>
            <a:ext cx="5047861" cy="7718555"/>
          </a:xfrm>
          <a:solidFill>
            <a:schemeClr val="tx1"/>
          </a:solidFill>
        </p:spPr>
        <p:txBody>
          <a:bodyPr>
            <a:normAutofit/>
          </a:bodyPr>
          <a:lstStyle/>
          <a:p>
            <a:r>
              <a:rPr lang="mr-IN" sz="8800" dirty="0"/>
              <a:t>   </a:t>
            </a:r>
            <a:r>
              <a:rPr lang="mr-IN" sz="8800" dirty="0">
                <a:solidFill>
                  <a:schemeClr val="bg1"/>
                </a:solidFill>
              </a:rPr>
              <a:t>समुपदेशन कक्ष </a:t>
            </a:r>
            <a:endParaRPr lang="en-IN" sz="8800" dirty="0">
              <a:solidFill>
                <a:schemeClr val="bg1"/>
              </a:solidFill>
            </a:endParaRPr>
          </a:p>
        </p:txBody>
      </p:sp>
    </p:spTree>
    <p:extLst>
      <p:ext uri="{BB962C8B-B14F-4D97-AF65-F5344CB8AC3E}">
        <p14:creationId xmlns:p14="http://schemas.microsoft.com/office/powerpoint/2010/main" val="2185128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B7A7-6AB2-43AD-9D84-B72AFD08C384}"/>
              </a:ext>
            </a:extLst>
          </p:cNvPr>
          <p:cNvSpPr>
            <a:spLocks noGrp="1"/>
          </p:cNvSpPr>
          <p:nvPr>
            <p:ph type="title"/>
          </p:nvPr>
        </p:nvSpPr>
        <p:spPr>
          <a:xfrm>
            <a:off x="0" y="0"/>
            <a:ext cx="12192000" cy="876300"/>
          </a:xfrm>
          <a:solidFill>
            <a:schemeClr val="tx1"/>
          </a:solidFill>
        </p:spPr>
        <p:txBody>
          <a:bodyPr/>
          <a:lstStyle/>
          <a:p>
            <a:r>
              <a:rPr lang="mr-IN" dirty="0">
                <a:solidFill>
                  <a:srgbClr val="FF0000"/>
                </a:solidFill>
              </a:rPr>
              <a:t>वैशिष्टे</a:t>
            </a:r>
            <a:r>
              <a:rPr lang="mr-IN" dirty="0"/>
              <a:t> </a:t>
            </a:r>
            <a:endParaRPr lang="en-IN" dirty="0"/>
          </a:p>
        </p:txBody>
      </p:sp>
      <p:sp>
        <p:nvSpPr>
          <p:cNvPr id="3" name="Content Placeholder 2">
            <a:extLst>
              <a:ext uri="{FF2B5EF4-FFF2-40B4-BE49-F238E27FC236}">
                <a16:creationId xmlns:a16="http://schemas.microsoft.com/office/drawing/2014/main" id="{FD2570D2-21E9-4E79-A97D-BADDE0BB2347}"/>
              </a:ext>
            </a:extLst>
          </p:cNvPr>
          <p:cNvSpPr>
            <a:spLocks noGrp="1"/>
          </p:cNvSpPr>
          <p:nvPr>
            <p:ph idx="1"/>
          </p:nvPr>
        </p:nvSpPr>
        <p:spPr>
          <a:xfrm>
            <a:off x="-1" y="876300"/>
            <a:ext cx="12191999" cy="5981700"/>
          </a:xfrm>
          <a:solidFill>
            <a:schemeClr val="tx1"/>
          </a:solidFill>
        </p:spPr>
        <p:txBody>
          <a:bodyPr>
            <a:normAutofit/>
          </a:bodyPr>
          <a:lstStyle/>
          <a:p>
            <a:pPr>
              <a:buFont typeface="Wingdings" panose="05000000000000000000" pitchFamily="2" charset="2"/>
              <a:buChar char="q"/>
            </a:pPr>
            <a:r>
              <a:rPr lang="mr-IN" sz="4800" dirty="0">
                <a:solidFill>
                  <a:schemeClr val="bg1">
                    <a:lumMod val="95000"/>
                  </a:schemeClr>
                </a:solidFill>
              </a:rPr>
              <a:t>विश्वासनिय व तत्पर सेवा.</a:t>
            </a:r>
          </a:p>
          <a:p>
            <a:pPr>
              <a:buFont typeface="Wingdings" panose="05000000000000000000" pitchFamily="2" charset="2"/>
              <a:buChar char="q"/>
            </a:pPr>
            <a:r>
              <a:rPr lang="mr-IN" sz="4800" dirty="0">
                <a:solidFill>
                  <a:schemeClr val="bg1">
                    <a:lumMod val="95000"/>
                  </a:schemeClr>
                </a:solidFill>
              </a:rPr>
              <a:t>पुरुष तक्रारदारांना सुद्धा मदत. </a:t>
            </a:r>
          </a:p>
          <a:p>
            <a:pPr>
              <a:buFont typeface="Wingdings" panose="05000000000000000000" pitchFamily="2" charset="2"/>
              <a:buChar char="q"/>
            </a:pPr>
            <a:r>
              <a:rPr lang="mr-IN" sz="4800" dirty="0">
                <a:solidFill>
                  <a:schemeClr val="bg1">
                    <a:lumMod val="95000"/>
                  </a:schemeClr>
                </a:solidFill>
              </a:rPr>
              <a:t>एकतर्फी निर्णय नाही. </a:t>
            </a:r>
          </a:p>
          <a:p>
            <a:pPr>
              <a:buFont typeface="Wingdings" panose="05000000000000000000" pitchFamily="2" charset="2"/>
              <a:buChar char="q"/>
            </a:pPr>
            <a:r>
              <a:rPr lang="mr-IN" sz="4800" dirty="0">
                <a:solidFill>
                  <a:schemeClr val="bg1">
                    <a:lumMod val="95000"/>
                  </a:schemeClr>
                </a:solidFill>
              </a:rPr>
              <a:t>निराकरण होईपर्यंत प्रकरण बंद नाही.</a:t>
            </a:r>
          </a:p>
          <a:p>
            <a:pPr>
              <a:buFont typeface="Wingdings" panose="05000000000000000000" pitchFamily="2" charset="2"/>
              <a:buChar char="q"/>
            </a:pPr>
            <a:r>
              <a:rPr lang="mr-IN" sz="4800" dirty="0">
                <a:solidFill>
                  <a:schemeClr val="bg1">
                    <a:lumMod val="95000"/>
                  </a:schemeClr>
                </a:solidFill>
              </a:rPr>
              <a:t>प्रकरणाचा पाठपुरावा.  </a:t>
            </a:r>
            <a:endParaRPr lang="en-IN" sz="4800" dirty="0">
              <a:solidFill>
                <a:schemeClr val="bg1">
                  <a:lumMod val="95000"/>
                </a:schemeClr>
              </a:solidFill>
            </a:endParaRPr>
          </a:p>
        </p:txBody>
      </p:sp>
    </p:spTree>
    <p:extLst>
      <p:ext uri="{BB962C8B-B14F-4D97-AF65-F5344CB8AC3E}">
        <p14:creationId xmlns:p14="http://schemas.microsoft.com/office/powerpoint/2010/main" val="1234274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5D2413-2498-4F66-A15E-259D49199084}"/>
              </a:ext>
            </a:extLst>
          </p:cNvPr>
          <p:cNvSpPr>
            <a:spLocks noGrp="1"/>
          </p:cNvSpPr>
          <p:nvPr>
            <p:ph idx="1"/>
          </p:nvPr>
        </p:nvSpPr>
        <p:spPr>
          <a:xfrm>
            <a:off x="0" y="0"/>
            <a:ext cx="12192000" cy="6858000"/>
          </a:xfrm>
          <a:solidFill>
            <a:schemeClr val="tx1"/>
          </a:solidFill>
        </p:spPr>
        <p:txBody>
          <a:bodyPr>
            <a:normAutofit/>
          </a:bodyPr>
          <a:lstStyle/>
          <a:p>
            <a:r>
              <a:rPr lang="en-IN" sz="7200" dirty="0">
                <a:solidFill>
                  <a:srgbClr val="FF0000"/>
                </a:solidFill>
              </a:rPr>
              <a:t>P</a:t>
            </a:r>
            <a:r>
              <a:rPr lang="mr-IN" sz="7200" dirty="0">
                <a:solidFill>
                  <a:srgbClr val="FF0000"/>
                </a:solidFill>
              </a:rPr>
              <a:t>resent  by-: </a:t>
            </a:r>
          </a:p>
          <a:p>
            <a:pPr marL="0" indent="0">
              <a:buNone/>
            </a:pPr>
            <a:r>
              <a:rPr lang="mr-IN" sz="7200" dirty="0">
                <a:solidFill>
                  <a:schemeClr val="bg1"/>
                </a:solidFill>
              </a:rPr>
              <a:t>समाज कार्य प्रशिक्षणार्थी </a:t>
            </a:r>
          </a:p>
          <a:p>
            <a:pPr>
              <a:buFont typeface="Wingdings" panose="05000000000000000000" pitchFamily="2" charset="2"/>
              <a:buChar char="Ø"/>
            </a:pPr>
            <a:r>
              <a:rPr lang="en-IN" sz="6600" dirty="0">
                <a:solidFill>
                  <a:schemeClr val="bg1"/>
                </a:solidFill>
              </a:rPr>
              <a:t>J</a:t>
            </a:r>
            <a:r>
              <a:rPr lang="mr-IN" sz="6600" dirty="0">
                <a:solidFill>
                  <a:schemeClr val="bg1"/>
                </a:solidFill>
              </a:rPr>
              <a:t>aved mahebub shaikh  </a:t>
            </a:r>
          </a:p>
          <a:p>
            <a:pPr marL="0" indent="0" algn="ctr">
              <a:buNone/>
            </a:pPr>
            <a:r>
              <a:rPr lang="en-IN" sz="6600" dirty="0">
                <a:solidFill>
                  <a:schemeClr val="bg1"/>
                </a:solidFill>
              </a:rPr>
              <a:t>T</a:t>
            </a:r>
            <a:r>
              <a:rPr lang="mr-IN" sz="6600" dirty="0">
                <a:solidFill>
                  <a:schemeClr val="bg1"/>
                </a:solidFill>
              </a:rPr>
              <a:t>hank you </a:t>
            </a:r>
            <a:endParaRPr lang="en-IN" sz="6600" dirty="0">
              <a:solidFill>
                <a:schemeClr val="bg1"/>
              </a:solidFill>
            </a:endParaRPr>
          </a:p>
        </p:txBody>
      </p:sp>
      <p:sp>
        <p:nvSpPr>
          <p:cNvPr id="4" name="Oval 3">
            <a:extLst>
              <a:ext uri="{FF2B5EF4-FFF2-40B4-BE49-F238E27FC236}">
                <a16:creationId xmlns:a16="http://schemas.microsoft.com/office/drawing/2014/main" id="{42EE7A8C-3DE1-4DE6-AD27-706FF8F63C9E}"/>
              </a:ext>
            </a:extLst>
          </p:cNvPr>
          <p:cNvSpPr/>
          <p:nvPr/>
        </p:nvSpPr>
        <p:spPr>
          <a:xfrm>
            <a:off x="3733800" y="4581525"/>
            <a:ext cx="561975" cy="447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a:extLst>
              <a:ext uri="{FF2B5EF4-FFF2-40B4-BE49-F238E27FC236}">
                <a16:creationId xmlns:a16="http://schemas.microsoft.com/office/drawing/2014/main" id="{077F63A4-0949-42EF-8BCE-0C750A7F5C0D}"/>
              </a:ext>
            </a:extLst>
          </p:cNvPr>
          <p:cNvSpPr/>
          <p:nvPr/>
        </p:nvSpPr>
        <p:spPr>
          <a:xfrm>
            <a:off x="7991475" y="4581525"/>
            <a:ext cx="561975" cy="447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734470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203</TotalTime>
  <Words>475</Words>
  <Application>Microsoft Office PowerPoint</Application>
  <PresentationFormat>Widescreen</PresentationFormat>
  <Paragraphs>77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 Boardroom</vt:lpstr>
      <vt:lpstr>PowerPoint Presentation</vt:lpstr>
      <vt:lpstr>भरोसा सेल साथीच्या काळात कुटुंबातील मानसिक आरोग्याच्या समस्या दूर करण्यासाठी भरोसा सेल च्या माध्यमातून समाज कार्याचा हस्तक्षेप.  </vt:lpstr>
      <vt:lpstr>PowerPoint Presentation</vt:lpstr>
      <vt:lpstr>PowerPoint Presentation</vt:lpstr>
      <vt:lpstr>प्रकरणे </vt:lpstr>
      <vt:lpstr>PowerPoint Presentation</vt:lpstr>
      <vt:lpstr>PowerPoint Presentation</vt:lpstr>
      <vt:lpstr>PowerPoint Presentation</vt:lpstr>
      <vt:lpstr>क्षेत्रकार्यात घेतलेले क्रियाकलाप </vt:lpstr>
      <vt:lpstr>निरीक्षण </vt:lpstr>
      <vt:lpstr>PowerPoint Presentation</vt:lpstr>
      <vt:lpstr>वैशिष्टे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भरोसा सेल</dc:title>
  <dc:creator>HP</dc:creator>
  <cp:lastModifiedBy>917020444298</cp:lastModifiedBy>
  <cp:revision>20</cp:revision>
  <dcterms:created xsi:type="dcterms:W3CDTF">2020-12-12T13:15:47Z</dcterms:created>
  <dcterms:modified xsi:type="dcterms:W3CDTF">2021-08-03T07:12:35Z</dcterms:modified>
</cp:coreProperties>
</file>