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  <p:sldId id="259" r:id="rId3"/>
    <p:sldId id="260" r:id="rId4"/>
    <p:sldId id="261" r:id="rId5"/>
    <p:sldId id="263" r:id="rId6"/>
    <p:sldId id="268" r:id="rId7"/>
    <p:sldId id="265" r:id="rId8"/>
    <p:sldId id="271" r:id="rId9"/>
    <p:sldId id="270" r:id="rId10"/>
    <p:sldId id="272" r:id="rId11"/>
    <p:sldId id="264" r:id="rId12"/>
    <p:sldId id="269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681277-D25D-42CB-9D8A-B30E6640E5A3}" v="289" dt="2020-07-04T04:28:47.221"/>
    <p1510:client id="{AE52BB2F-9284-41CF-A85B-A1B0A27E35AB}" v="501" dt="2021-04-06T10:44:42.864"/>
    <p1510:client id="{C0844427-4EB9-4C5F-A899-07EB6E2BFA66}" v="364" dt="2021-04-06T16:31:17.898"/>
    <p1510:client id="{CA5F568D-3756-4C33-8924-8A86C93EF068}" v="3" dt="2021-04-06T16:34:23.206"/>
    <p1510:client id="{E079E638-DC9F-49E4-92F1-67697B8EFAEC}" v="851" dt="2021-04-06T18:09:21.455"/>
    <p1510:client id="{EFBE5650-7CE5-48EC-8192-745826257B13}" v="591" dt="2021-04-06T10:05:15.149"/>
    <p1510:client id="{F915E584-0E1B-49A0-8EBA-DA649DC4A55D}" v="2115" dt="2021-04-06T14:20:23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51" d="100"/>
          <a:sy n="51" d="100"/>
        </p:scale>
        <p:origin x="79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CB04FC-DD92-47A3-8DB7-2447B6286FA3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49E4C80-D901-4C9D-B9B4-5B580ADF3A0B}">
      <dgm:prSet/>
      <dgm:spPr/>
      <dgm:t>
        <a:bodyPr/>
        <a:lstStyle/>
        <a:p>
          <a:r>
            <a:rPr lang="en-US"/>
            <a:t>1.Sarpanch: Sanjay bajirao Markad</a:t>
          </a:r>
        </a:p>
      </dgm:t>
    </dgm:pt>
    <dgm:pt modelId="{90AE09A9-4156-4E85-BD3F-E74BA076E3D5}" type="parTrans" cxnId="{73BE1CC4-C159-44F5-B507-D4DFCA0E63C3}">
      <dgm:prSet/>
      <dgm:spPr/>
      <dgm:t>
        <a:bodyPr/>
        <a:lstStyle/>
        <a:p>
          <a:endParaRPr lang="en-US"/>
        </a:p>
      </dgm:t>
    </dgm:pt>
    <dgm:pt modelId="{682F4B08-3782-49DE-941B-1968D4F9EBA7}" type="sibTrans" cxnId="{73BE1CC4-C159-44F5-B507-D4DFCA0E63C3}">
      <dgm:prSet/>
      <dgm:spPr/>
      <dgm:t>
        <a:bodyPr/>
        <a:lstStyle/>
        <a:p>
          <a:endParaRPr lang="en-US"/>
        </a:p>
      </dgm:t>
    </dgm:pt>
    <dgm:pt modelId="{E8C1BF97-7059-451C-B995-28147EA1F895}">
      <dgm:prSet/>
      <dgm:spPr/>
      <dgm:t>
        <a:bodyPr/>
        <a:lstStyle/>
        <a:p>
          <a:r>
            <a:rPr lang="en-US"/>
            <a:t>2.Gramsevak:Shyam salve</a:t>
          </a:r>
        </a:p>
      </dgm:t>
    </dgm:pt>
    <dgm:pt modelId="{58EADDC8-11AF-4C6B-AF4B-39A73FDB729C}" type="parTrans" cxnId="{1C1E9FA2-E556-4E40-9FC0-F6C3A91D0716}">
      <dgm:prSet/>
      <dgm:spPr/>
      <dgm:t>
        <a:bodyPr/>
        <a:lstStyle/>
        <a:p>
          <a:endParaRPr lang="en-US"/>
        </a:p>
      </dgm:t>
    </dgm:pt>
    <dgm:pt modelId="{8827F315-6DE1-4880-906B-6D691891A396}" type="sibTrans" cxnId="{1C1E9FA2-E556-4E40-9FC0-F6C3A91D0716}">
      <dgm:prSet/>
      <dgm:spPr/>
      <dgm:t>
        <a:bodyPr/>
        <a:lstStyle/>
        <a:p>
          <a:endParaRPr lang="en-US"/>
        </a:p>
      </dgm:t>
    </dgm:pt>
    <dgm:pt modelId="{FB923005-2798-485B-B08C-B0E4853E08C1}">
      <dgm:prSet/>
      <dgm:spPr/>
      <dgm:t>
        <a:bodyPr/>
        <a:lstStyle/>
        <a:p>
          <a:r>
            <a:rPr lang="en-US"/>
            <a:t>3.MLA:Monikatai Rajale</a:t>
          </a:r>
        </a:p>
      </dgm:t>
    </dgm:pt>
    <dgm:pt modelId="{B91FBEF1-0513-4C63-A695-AF4055231E43}" type="parTrans" cxnId="{D5F590EA-523D-4426-B018-1D3BDF1C51B8}">
      <dgm:prSet/>
      <dgm:spPr/>
      <dgm:t>
        <a:bodyPr/>
        <a:lstStyle/>
        <a:p>
          <a:endParaRPr lang="en-US"/>
        </a:p>
      </dgm:t>
    </dgm:pt>
    <dgm:pt modelId="{5933A229-3698-4350-A6FD-328246B98DDC}" type="sibTrans" cxnId="{D5F590EA-523D-4426-B018-1D3BDF1C51B8}">
      <dgm:prSet/>
      <dgm:spPr/>
      <dgm:t>
        <a:bodyPr/>
        <a:lstStyle/>
        <a:p>
          <a:endParaRPr lang="en-US"/>
        </a:p>
      </dgm:t>
    </dgm:pt>
    <dgm:pt modelId="{9A99DFE5-0B25-48C2-B317-F74370C6B744}">
      <dgm:prSet/>
      <dgm:spPr/>
      <dgm:t>
        <a:bodyPr/>
        <a:lstStyle/>
        <a:p>
          <a:r>
            <a:rPr lang="en-US"/>
            <a:t>4.MP:Sujay vikhe patil</a:t>
          </a:r>
        </a:p>
      </dgm:t>
    </dgm:pt>
    <dgm:pt modelId="{068C6FE7-11C9-4461-AF94-C5BAB9965351}" type="parTrans" cxnId="{459BCE9E-C26E-45B7-B951-0C4E8601EDB7}">
      <dgm:prSet/>
      <dgm:spPr/>
      <dgm:t>
        <a:bodyPr/>
        <a:lstStyle/>
        <a:p>
          <a:endParaRPr lang="en-US"/>
        </a:p>
      </dgm:t>
    </dgm:pt>
    <dgm:pt modelId="{B86D57DB-997D-4438-91A6-CE3874CC7BB6}" type="sibTrans" cxnId="{459BCE9E-C26E-45B7-B951-0C4E8601EDB7}">
      <dgm:prSet/>
      <dgm:spPr/>
      <dgm:t>
        <a:bodyPr/>
        <a:lstStyle/>
        <a:p>
          <a:endParaRPr lang="en-US"/>
        </a:p>
      </dgm:t>
    </dgm:pt>
    <dgm:pt modelId="{F70CB809-4769-48BA-B1EE-AFD678AAC39D}">
      <dgm:prSet/>
      <dgm:spPr/>
      <dgm:t>
        <a:bodyPr/>
        <a:lstStyle/>
        <a:p>
          <a:r>
            <a:rPr lang="en-US"/>
            <a:t>5.Adminitration:Grampanchayat madhi</a:t>
          </a:r>
        </a:p>
      </dgm:t>
    </dgm:pt>
    <dgm:pt modelId="{E7C85E11-A875-4D73-82FE-54CA15CA6230}" type="parTrans" cxnId="{13DD2E1C-DC98-4B24-8205-14AA16DD3DAE}">
      <dgm:prSet/>
      <dgm:spPr/>
      <dgm:t>
        <a:bodyPr/>
        <a:lstStyle/>
        <a:p>
          <a:endParaRPr lang="en-US"/>
        </a:p>
      </dgm:t>
    </dgm:pt>
    <dgm:pt modelId="{BE27C7A2-E4C9-45D5-89B6-7ECD1F0D36F2}" type="sibTrans" cxnId="{13DD2E1C-DC98-4B24-8205-14AA16DD3DAE}">
      <dgm:prSet/>
      <dgm:spPr/>
      <dgm:t>
        <a:bodyPr/>
        <a:lstStyle/>
        <a:p>
          <a:endParaRPr lang="en-US"/>
        </a:p>
      </dgm:t>
    </dgm:pt>
    <dgm:pt modelId="{E0889BCF-118F-48F7-B36F-1CD6A29B84D9}">
      <dgm:prSet/>
      <dgm:spPr/>
      <dgm:t>
        <a:bodyPr/>
        <a:lstStyle/>
        <a:p>
          <a:r>
            <a:rPr lang="en-US"/>
            <a:t>6.Main party:BJP,Congress,Shivsena..etc</a:t>
          </a:r>
        </a:p>
      </dgm:t>
    </dgm:pt>
    <dgm:pt modelId="{098702F2-123B-4A05-9595-0A301515575E}" type="parTrans" cxnId="{DB60E1BC-8BB4-4E2C-859D-3694360445E7}">
      <dgm:prSet/>
      <dgm:spPr/>
      <dgm:t>
        <a:bodyPr/>
        <a:lstStyle/>
        <a:p>
          <a:endParaRPr lang="en-US"/>
        </a:p>
      </dgm:t>
    </dgm:pt>
    <dgm:pt modelId="{53594A7A-4C8D-4E6B-9169-9AC3A5B4D099}" type="sibTrans" cxnId="{DB60E1BC-8BB4-4E2C-859D-3694360445E7}">
      <dgm:prSet/>
      <dgm:spPr/>
      <dgm:t>
        <a:bodyPr/>
        <a:lstStyle/>
        <a:p>
          <a:endParaRPr lang="en-US"/>
        </a:p>
      </dgm:t>
    </dgm:pt>
    <dgm:pt modelId="{DF2A8C02-7017-49BA-8574-FB469250BF44}" type="pres">
      <dgm:prSet presAssocID="{10CB04FC-DD92-47A3-8DB7-2447B6286FA3}" presName="vert0" presStyleCnt="0">
        <dgm:presLayoutVars>
          <dgm:dir/>
          <dgm:animOne val="branch"/>
          <dgm:animLvl val="lvl"/>
        </dgm:presLayoutVars>
      </dgm:prSet>
      <dgm:spPr/>
    </dgm:pt>
    <dgm:pt modelId="{B367DA29-B444-4E7F-8F66-98113DB3A3A2}" type="pres">
      <dgm:prSet presAssocID="{449E4C80-D901-4C9D-B9B4-5B580ADF3A0B}" presName="thickLine" presStyleLbl="alignNode1" presStyleIdx="0" presStyleCnt="6"/>
      <dgm:spPr/>
    </dgm:pt>
    <dgm:pt modelId="{430F11DB-042B-462C-8D73-85ECA7E608EB}" type="pres">
      <dgm:prSet presAssocID="{449E4C80-D901-4C9D-B9B4-5B580ADF3A0B}" presName="horz1" presStyleCnt="0"/>
      <dgm:spPr/>
    </dgm:pt>
    <dgm:pt modelId="{F27067D3-ADD4-46F0-9013-5891C78E5CCF}" type="pres">
      <dgm:prSet presAssocID="{449E4C80-D901-4C9D-B9B4-5B580ADF3A0B}" presName="tx1" presStyleLbl="revTx" presStyleIdx="0" presStyleCnt="6"/>
      <dgm:spPr/>
    </dgm:pt>
    <dgm:pt modelId="{11EBD2C5-2088-4D61-9206-B3C9CD4CCBEA}" type="pres">
      <dgm:prSet presAssocID="{449E4C80-D901-4C9D-B9B4-5B580ADF3A0B}" presName="vert1" presStyleCnt="0"/>
      <dgm:spPr/>
    </dgm:pt>
    <dgm:pt modelId="{EC48C953-E213-4765-B881-275705B44F05}" type="pres">
      <dgm:prSet presAssocID="{E8C1BF97-7059-451C-B995-28147EA1F895}" presName="thickLine" presStyleLbl="alignNode1" presStyleIdx="1" presStyleCnt="6"/>
      <dgm:spPr/>
    </dgm:pt>
    <dgm:pt modelId="{0FE15A40-604B-4EBD-96FB-82CB99C7E692}" type="pres">
      <dgm:prSet presAssocID="{E8C1BF97-7059-451C-B995-28147EA1F895}" presName="horz1" presStyleCnt="0"/>
      <dgm:spPr/>
    </dgm:pt>
    <dgm:pt modelId="{D5F2CD55-399B-4D30-84CA-C0B4ABDCE225}" type="pres">
      <dgm:prSet presAssocID="{E8C1BF97-7059-451C-B995-28147EA1F895}" presName="tx1" presStyleLbl="revTx" presStyleIdx="1" presStyleCnt="6"/>
      <dgm:spPr/>
    </dgm:pt>
    <dgm:pt modelId="{C03C76B7-A480-4C4A-BD73-32B5550DDC2F}" type="pres">
      <dgm:prSet presAssocID="{E8C1BF97-7059-451C-B995-28147EA1F895}" presName="vert1" presStyleCnt="0"/>
      <dgm:spPr/>
    </dgm:pt>
    <dgm:pt modelId="{98DFE739-62C3-432A-B30C-69C87871FB9F}" type="pres">
      <dgm:prSet presAssocID="{FB923005-2798-485B-B08C-B0E4853E08C1}" presName="thickLine" presStyleLbl="alignNode1" presStyleIdx="2" presStyleCnt="6"/>
      <dgm:spPr/>
    </dgm:pt>
    <dgm:pt modelId="{85EF6A4F-DD19-447C-9FF4-86DDCA671E1D}" type="pres">
      <dgm:prSet presAssocID="{FB923005-2798-485B-B08C-B0E4853E08C1}" presName="horz1" presStyleCnt="0"/>
      <dgm:spPr/>
    </dgm:pt>
    <dgm:pt modelId="{557BFE06-84E1-4B37-BEBE-7D6643BAD981}" type="pres">
      <dgm:prSet presAssocID="{FB923005-2798-485B-B08C-B0E4853E08C1}" presName="tx1" presStyleLbl="revTx" presStyleIdx="2" presStyleCnt="6"/>
      <dgm:spPr/>
    </dgm:pt>
    <dgm:pt modelId="{4658B748-D74D-478D-B0BD-C1E63474BF11}" type="pres">
      <dgm:prSet presAssocID="{FB923005-2798-485B-B08C-B0E4853E08C1}" presName="vert1" presStyleCnt="0"/>
      <dgm:spPr/>
    </dgm:pt>
    <dgm:pt modelId="{CFA82817-5F62-4158-B84F-D091F49CD101}" type="pres">
      <dgm:prSet presAssocID="{9A99DFE5-0B25-48C2-B317-F74370C6B744}" presName="thickLine" presStyleLbl="alignNode1" presStyleIdx="3" presStyleCnt="6"/>
      <dgm:spPr/>
    </dgm:pt>
    <dgm:pt modelId="{2FB3A0A1-2BF0-45BA-9343-F2C91EBF77FE}" type="pres">
      <dgm:prSet presAssocID="{9A99DFE5-0B25-48C2-B317-F74370C6B744}" presName="horz1" presStyleCnt="0"/>
      <dgm:spPr/>
    </dgm:pt>
    <dgm:pt modelId="{DDC80DAB-FCBE-4162-B00D-627729F2AB32}" type="pres">
      <dgm:prSet presAssocID="{9A99DFE5-0B25-48C2-B317-F74370C6B744}" presName="tx1" presStyleLbl="revTx" presStyleIdx="3" presStyleCnt="6"/>
      <dgm:spPr/>
    </dgm:pt>
    <dgm:pt modelId="{3801E94B-80E5-4D61-BE83-230555C1C5E5}" type="pres">
      <dgm:prSet presAssocID="{9A99DFE5-0B25-48C2-B317-F74370C6B744}" presName="vert1" presStyleCnt="0"/>
      <dgm:spPr/>
    </dgm:pt>
    <dgm:pt modelId="{4277013F-0EEF-4126-A1F0-F507A0EA6AC1}" type="pres">
      <dgm:prSet presAssocID="{F70CB809-4769-48BA-B1EE-AFD678AAC39D}" presName="thickLine" presStyleLbl="alignNode1" presStyleIdx="4" presStyleCnt="6"/>
      <dgm:spPr/>
    </dgm:pt>
    <dgm:pt modelId="{6FA9C6C9-147A-4658-8DAE-F43CB0E00CC7}" type="pres">
      <dgm:prSet presAssocID="{F70CB809-4769-48BA-B1EE-AFD678AAC39D}" presName="horz1" presStyleCnt="0"/>
      <dgm:spPr/>
    </dgm:pt>
    <dgm:pt modelId="{2426DE97-130A-45EB-A247-6D10E7CC4770}" type="pres">
      <dgm:prSet presAssocID="{F70CB809-4769-48BA-B1EE-AFD678AAC39D}" presName="tx1" presStyleLbl="revTx" presStyleIdx="4" presStyleCnt="6"/>
      <dgm:spPr/>
    </dgm:pt>
    <dgm:pt modelId="{8E373FE1-9835-4412-B1FA-0273C3B41DA0}" type="pres">
      <dgm:prSet presAssocID="{F70CB809-4769-48BA-B1EE-AFD678AAC39D}" presName="vert1" presStyleCnt="0"/>
      <dgm:spPr/>
    </dgm:pt>
    <dgm:pt modelId="{1D1ECE23-4A41-4C0D-A80D-94F1AEFD6B2D}" type="pres">
      <dgm:prSet presAssocID="{E0889BCF-118F-48F7-B36F-1CD6A29B84D9}" presName="thickLine" presStyleLbl="alignNode1" presStyleIdx="5" presStyleCnt="6"/>
      <dgm:spPr/>
    </dgm:pt>
    <dgm:pt modelId="{0E3EC5CA-62F1-4DCD-8C25-E811CEC6FA7A}" type="pres">
      <dgm:prSet presAssocID="{E0889BCF-118F-48F7-B36F-1CD6A29B84D9}" presName="horz1" presStyleCnt="0"/>
      <dgm:spPr/>
    </dgm:pt>
    <dgm:pt modelId="{16DA22C3-BAFE-401A-AFD0-689ACA9098C6}" type="pres">
      <dgm:prSet presAssocID="{E0889BCF-118F-48F7-B36F-1CD6A29B84D9}" presName="tx1" presStyleLbl="revTx" presStyleIdx="5" presStyleCnt="6"/>
      <dgm:spPr/>
    </dgm:pt>
    <dgm:pt modelId="{2E21134C-43EF-4D22-915B-707EA1DB79E1}" type="pres">
      <dgm:prSet presAssocID="{E0889BCF-118F-48F7-B36F-1CD6A29B84D9}" presName="vert1" presStyleCnt="0"/>
      <dgm:spPr/>
    </dgm:pt>
  </dgm:ptLst>
  <dgm:cxnLst>
    <dgm:cxn modelId="{13DD2E1C-DC98-4B24-8205-14AA16DD3DAE}" srcId="{10CB04FC-DD92-47A3-8DB7-2447B6286FA3}" destId="{F70CB809-4769-48BA-B1EE-AFD678AAC39D}" srcOrd="4" destOrd="0" parTransId="{E7C85E11-A875-4D73-82FE-54CA15CA6230}" sibTransId="{BE27C7A2-E4C9-45D5-89B6-7ECD1F0D36F2}"/>
    <dgm:cxn modelId="{FA8C4F25-0091-4126-B394-081B23AE4002}" type="presOf" srcId="{E0889BCF-118F-48F7-B36F-1CD6A29B84D9}" destId="{16DA22C3-BAFE-401A-AFD0-689ACA9098C6}" srcOrd="0" destOrd="0" presId="urn:microsoft.com/office/officeart/2008/layout/LinedList"/>
    <dgm:cxn modelId="{72EB9370-EAAA-4E94-AED8-31A5DCFB2E45}" type="presOf" srcId="{10CB04FC-DD92-47A3-8DB7-2447B6286FA3}" destId="{DF2A8C02-7017-49BA-8574-FB469250BF44}" srcOrd="0" destOrd="0" presId="urn:microsoft.com/office/officeart/2008/layout/LinedList"/>
    <dgm:cxn modelId="{41370B56-3C00-4140-8A18-36F1932D0B26}" type="presOf" srcId="{F70CB809-4769-48BA-B1EE-AFD678AAC39D}" destId="{2426DE97-130A-45EB-A247-6D10E7CC4770}" srcOrd="0" destOrd="0" presId="urn:microsoft.com/office/officeart/2008/layout/LinedList"/>
    <dgm:cxn modelId="{24BF1994-C957-48FC-A431-FDF7BF6D88CD}" type="presOf" srcId="{E8C1BF97-7059-451C-B995-28147EA1F895}" destId="{D5F2CD55-399B-4D30-84CA-C0B4ABDCE225}" srcOrd="0" destOrd="0" presId="urn:microsoft.com/office/officeart/2008/layout/LinedList"/>
    <dgm:cxn modelId="{459BCE9E-C26E-45B7-B951-0C4E8601EDB7}" srcId="{10CB04FC-DD92-47A3-8DB7-2447B6286FA3}" destId="{9A99DFE5-0B25-48C2-B317-F74370C6B744}" srcOrd="3" destOrd="0" parTransId="{068C6FE7-11C9-4461-AF94-C5BAB9965351}" sibTransId="{B86D57DB-997D-4438-91A6-CE3874CC7BB6}"/>
    <dgm:cxn modelId="{1C1E9FA2-E556-4E40-9FC0-F6C3A91D0716}" srcId="{10CB04FC-DD92-47A3-8DB7-2447B6286FA3}" destId="{E8C1BF97-7059-451C-B995-28147EA1F895}" srcOrd="1" destOrd="0" parTransId="{58EADDC8-11AF-4C6B-AF4B-39A73FDB729C}" sibTransId="{8827F315-6DE1-4880-906B-6D691891A396}"/>
    <dgm:cxn modelId="{052E70BB-FA29-40F4-B47B-DF75638913A0}" type="presOf" srcId="{449E4C80-D901-4C9D-B9B4-5B580ADF3A0B}" destId="{F27067D3-ADD4-46F0-9013-5891C78E5CCF}" srcOrd="0" destOrd="0" presId="urn:microsoft.com/office/officeart/2008/layout/LinedList"/>
    <dgm:cxn modelId="{DB60E1BC-8BB4-4E2C-859D-3694360445E7}" srcId="{10CB04FC-DD92-47A3-8DB7-2447B6286FA3}" destId="{E0889BCF-118F-48F7-B36F-1CD6A29B84D9}" srcOrd="5" destOrd="0" parTransId="{098702F2-123B-4A05-9595-0A301515575E}" sibTransId="{53594A7A-4C8D-4E6B-9169-9AC3A5B4D099}"/>
    <dgm:cxn modelId="{73BE1CC4-C159-44F5-B507-D4DFCA0E63C3}" srcId="{10CB04FC-DD92-47A3-8DB7-2447B6286FA3}" destId="{449E4C80-D901-4C9D-B9B4-5B580ADF3A0B}" srcOrd="0" destOrd="0" parTransId="{90AE09A9-4156-4E85-BD3F-E74BA076E3D5}" sibTransId="{682F4B08-3782-49DE-941B-1968D4F9EBA7}"/>
    <dgm:cxn modelId="{6555C5CD-1DD1-4782-A5F9-3B805BF4568C}" type="presOf" srcId="{9A99DFE5-0B25-48C2-B317-F74370C6B744}" destId="{DDC80DAB-FCBE-4162-B00D-627729F2AB32}" srcOrd="0" destOrd="0" presId="urn:microsoft.com/office/officeart/2008/layout/LinedList"/>
    <dgm:cxn modelId="{E80FDFE6-3055-426C-922B-9FFDA2F1D9F6}" type="presOf" srcId="{FB923005-2798-485B-B08C-B0E4853E08C1}" destId="{557BFE06-84E1-4B37-BEBE-7D6643BAD981}" srcOrd="0" destOrd="0" presId="urn:microsoft.com/office/officeart/2008/layout/LinedList"/>
    <dgm:cxn modelId="{D5F590EA-523D-4426-B018-1D3BDF1C51B8}" srcId="{10CB04FC-DD92-47A3-8DB7-2447B6286FA3}" destId="{FB923005-2798-485B-B08C-B0E4853E08C1}" srcOrd="2" destOrd="0" parTransId="{B91FBEF1-0513-4C63-A695-AF4055231E43}" sibTransId="{5933A229-3698-4350-A6FD-328246B98DDC}"/>
    <dgm:cxn modelId="{DE6FA1D1-94ED-437F-AA0E-E1DF3D687776}" type="presParOf" srcId="{DF2A8C02-7017-49BA-8574-FB469250BF44}" destId="{B367DA29-B444-4E7F-8F66-98113DB3A3A2}" srcOrd="0" destOrd="0" presId="urn:microsoft.com/office/officeart/2008/layout/LinedList"/>
    <dgm:cxn modelId="{A6E6F7A8-FE61-44CF-950B-54FAE43E40F4}" type="presParOf" srcId="{DF2A8C02-7017-49BA-8574-FB469250BF44}" destId="{430F11DB-042B-462C-8D73-85ECA7E608EB}" srcOrd="1" destOrd="0" presId="urn:microsoft.com/office/officeart/2008/layout/LinedList"/>
    <dgm:cxn modelId="{536DC567-5F46-44D4-8707-730B1729B5A9}" type="presParOf" srcId="{430F11DB-042B-462C-8D73-85ECA7E608EB}" destId="{F27067D3-ADD4-46F0-9013-5891C78E5CCF}" srcOrd="0" destOrd="0" presId="urn:microsoft.com/office/officeart/2008/layout/LinedList"/>
    <dgm:cxn modelId="{C10EF52C-EED1-4F02-8A4F-ED34085B4D4D}" type="presParOf" srcId="{430F11DB-042B-462C-8D73-85ECA7E608EB}" destId="{11EBD2C5-2088-4D61-9206-B3C9CD4CCBEA}" srcOrd="1" destOrd="0" presId="urn:microsoft.com/office/officeart/2008/layout/LinedList"/>
    <dgm:cxn modelId="{3844E4E9-8B55-4A16-8281-67298FC0E577}" type="presParOf" srcId="{DF2A8C02-7017-49BA-8574-FB469250BF44}" destId="{EC48C953-E213-4765-B881-275705B44F05}" srcOrd="2" destOrd="0" presId="urn:microsoft.com/office/officeart/2008/layout/LinedList"/>
    <dgm:cxn modelId="{686F67CF-BED7-4280-A9D1-A098728ED0EA}" type="presParOf" srcId="{DF2A8C02-7017-49BA-8574-FB469250BF44}" destId="{0FE15A40-604B-4EBD-96FB-82CB99C7E692}" srcOrd="3" destOrd="0" presId="urn:microsoft.com/office/officeart/2008/layout/LinedList"/>
    <dgm:cxn modelId="{5D1CDD31-2A27-440D-AE98-25700CD246E0}" type="presParOf" srcId="{0FE15A40-604B-4EBD-96FB-82CB99C7E692}" destId="{D5F2CD55-399B-4D30-84CA-C0B4ABDCE225}" srcOrd="0" destOrd="0" presId="urn:microsoft.com/office/officeart/2008/layout/LinedList"/>
    <dgm:cxn modelId="{E4C04ABD-1914-4AF0-9A17-FD031A73DF96}" type="presParOf" srcId="{0FE15A40-604B-4EBD-96FB-82CB99C7E692}" destId="{C03C76B7-A480-4C4A-BD73-32B5550DDC2F}" srcOrd="1" destOrd="0" presId="urn:microsoft.com/office/officeart/2008/layout/LinedList"/>
    <dgm:cxn modelId="{DE1D26BD-FBDF-49C2-8EEE-1726A7C911A7}" type="presParOf" srcId="{DF2A8C02-7017-49BA-8574-FB469250BF44}" destId="{98DFE739-62C3-432A-B30C-69C87871FB9F}" srcOrd="4" destOrd="0" presId="urn:microsoft.com/office/officeart/2008/layout/LinedList"/>
    <dgm:cxn modelId="{E0E5EB29-2275-466D-A70F-4BF64E5263E4}" type="presParOf" srcId="{DF2A8C02-7017-49BA-8574-FB469250BF44}" destId="{85EF6A4F-DD19-447C-9FF4-86DDCA671E1D}" srcOrd="5" destOrd="0" presId="urn:microsoft.com/office/officeart/2008/layout/LinedList"/>
    <dgm:cxn modelId="{E8F3053E-3C69-4013-A5FA-BD4827E23C6D}" type="presParOf" srcId="{85EF6A4F-DD19-447C-9FF4-86DDCA671E1D}" destId="{557BFE06-84E1-4B37-BEBE-7D6643BAD981}" srcOrd="0" destOrd="0" presId="urn:microsoft.com/office/officeart/2008/layout/LinedList"/>
    <dgm:cxn modelId="{0CE9B6A3-525D-4481-BD55-4D5DFA7EB0DA}" type="presParOf" srcId="{85EF6A4F-DD19-447C-9FF4-86DDCA671E1D}" destId="{4658B748-D74D-478D-B0BD-C1E63474BF11}" srcOrd="1" destOrd="0" presId="urn:microsoft.com/office/officeart/2008/layout/LinedList"/>
    <dgm:cxn modelId="{1A6B2795-6539-4CAE-976C-59408A7F45FC}" type="presParOf" srcId="{DF2A8C02-7017-49BA-8574-FB469250BF44}" destId="{CFA82817-5F62-4158-B84F-D091F49CD101}" srcOrd="6" destOrd="0" presId="urn:microsoft.com/office/officeart/2008/layout/LinedList"/>
    <dgm:cxn modelId="{7FD188D6-9EF3-4314-BAE0-E3260960FCAF}" type="presParOf" srcId="{DF2A8C02-7017-49BA-8574-FB469250BF44}" destId="{2FB3A0A1-2BF0-45BA-9343-F2C91EBF77FE}" srcOrd="7" destOrd="0" presId="urn:microsoft.com/office/officeart/2008/layout/LinedList"/>
    <dgm:cxn modelId="{452995C6-159F-448B-AC63-6B6AE301AD00}" type="presParOf" srcId="{2FB3A0A1-2BF0-45BA-9343-F2C91EBF77FE}" destId="{DDC80DAB-FCBE-4162-B00D-627729F2AB32}" srcOrd="0" destOrd="0" presId="urn:microsoft.com/office/officeart/2008/layout/LinedList"/>
    <dgm:cxn modelId="{6D7D7DAB-1DDE-437C-9A00-2F2A119E86BF}" type="presParOf" srcId="{2FB3A0A1-2BF0-45BA-9343-F2C91EBF77FE}" destId="{3801E94B-80E5-4D61-BE83-230555C1C5E5}" srcOrd="1" destOrd="0" presId="urn:microsoft.com/office/officeart/2008/layout/LinedList"/>
    <dgm:cxn modelId="{69E49959-2B9D-44C5-9916-9D308DF6E570}" type="presParOf" srcId="{DF2A8C02-7017-49BA-8574-FB469250BF44}" destId="{4277013F-0EEF-4126-A1F0-F507A0EA6AC1}" srcOrd="8" destOrd="0" presId="urn:microsoft.com/office/officeart/2008/layout/LinedList"/>
    <dgm:cxn modelId="{BFCDAE11-14E5-42CC-A1F7-FEC367603EA1}" type="presParOf" srcId="{DF2A8C02-7017-49BA-8574-FB469250BF44}" destId="{6FA9C6C9-147A-4658-8DAE-F43CB0E00CC7}" srcOrd="9" destOrd="0" presId="urn:microsoft.com/office/officeart/2008/layout/LinedList"/>
    <dgm:cxn modelId="{A370E00B-6CA4-49F2-8729-59887D2E92D9}" type="presParOf" srcId="{6FA9C6C9-147A-4658-8DAE-F43CB0E00CC7}" destId="{2426DE97-130A-45EB-A247-6D10E7CC4770}" srcOrd="0" destOrd="0" presId="urn:microsoft.com/office/officeart/2008/layout/LinedList"/>
    <dgm:cxn modelId="{CC618E32-90FD-474D-9F64-8CE520367FCA}" type="presParOf" srcId="{6FA9C6C9-147A-4658-8DAE-F43CB0E00CC7}" destId="{8E373FE1-9835-4412-B1FA-0273C3B41DA0}" srcOrd="1" destOrd="0" presId="urn:microsoft.com/office/officeart/2008/layout/LinedList"/>
    <dgm:cxn modelId="{41A53355-0917-482A-B000-68EA8F6424C8}" type="presParOf" srcId="{DF2A8C02-7017-49BA-8574-FB469250BF44}" destId="{1D1ECE23-4A41-4C0D-A80D-94F1AEFD6B2D}" srcOrd="10" destOrd="0" presId="urn:microsoft.com/office/officeart/2008/layout/LinedList"/>
    <dgm:cxn modelId="{E573750F-7613-4AB7-828F-492250DEAFB7}" type="presParOf" srcId="{DF2A8C02-7017-49BA-8574-FB469250BF44}" destId="{0E3EC5CA-62F1-4DCD-8C25-E811CEC6FA7A}" srcOrd="11" destOrd="0" presId="urn:microsoft.com/office/officeart/2008/layout/LinedList"/>
    <dgm:cxn modelId="{AD43CE87-B216-4615-A6DA-06A6D3434A5F}" type="presParOf" srcId="{0E3EC5CA-62F1-4DCD-8C25-E811CEC6FA7A}" destId="{16DA22C3-BAFE-401A-AFD0-689ACA9098C6}" srcOrd="0" destOrd="0" presId="urn:microsoft.com/office/officeart/2008/layout/LinedList"/>
    <dgm:cxn modelId="{34C7B600-7DD4-4011-8ACB-3F8867FA2182}" type="presParOf" srcId="{0E3EC5CA-62F1-4DCD-8C25-E811CEC6FA7A}" destId="{2E21134C-43EF-4D22-915B-707EA1DB79E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7DA29-B444-4E7F-8F66-98113DB3A3A2}">
      <dsp:nvSpPr>
        <dsp:cNvPr id="0" name=""/>
        <dsp:cNvSpPr/>
      </dsp:nvSpPr>
      <dsp:spPr>
        <a:xfrm>
          <a:off x="0" y="1652"/>
          <a:ext cx="1013142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067D3-ADD4-46F0-9013-5891C78E5CCF}">
      <dsp:nvSpPr>
        <dsp:cNvPr id="0" name=""/>
        <dsp:cNvSpPr/>
      </dsp:nvSpPr>
      <dsp:spPr>
        <a:xfrm>
          <a:off x="0" y="1652"/>
          <a:ext cx="10131425" cy="563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1.Sarpanch: Sanjay bajirao Markad</a:t>
          </a:r>
        </a:p>
      </dsp:txBody>
      <dsp:txXfrm>
        <a:off x="0" y="1652"/>
        <a:ext cx="10131425" cy="563582"/>
      </dsp:txXfrm>
    </dsp:sp>
    <dsp:sp modelId="{EC48C953-E213-4765-B881-275705B44F05}">
      <dsp:nvSpPr>
        <dsp:cNvPr id="0" name=""/>
        <dsp:cNvSpPr/>
      </dsp:nvSpPr>
      <dsp:spPr>
        <a:xfrm>
          <a:off x="0" y="565234"/>
          <a:ext cx="10131425" cy="0"/>
        </a:xfrm>
        <a:prstGeom prst="line">
          <a:avLst/>
        </a:prstGeom>
        <a:solidFill>
          <a:schemeClr val="accent5">
            <a:hueOff val="-400987"/>
            <a:satOff val="220"/>
            <a:lumOff val="1059"/>
            <a:alphaOff val="0"/>
          </a:schemeClr>
        </a:solidFill>
        <a:ln w="19050" cap="rnd" cmpd="sng" algn="ctr">
          <a:solidFill>
            <a:schemeClr val="accent5">
              <a:hueOff val="-400987"/>
              <a:satOff val="220"/>
              <a:lumOff val="1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2CD55-399B-4D30-84CA-C0B4ABDCE225}">
      <dsp:nvSpPr>
        <dsp:cNvPr id="0" name=""/>
        <dsp:cNvSpPr/>
      </dsp:nvSpPr>
      <dsp:spPr>
        <a:xfrm>
          <a:off x="0" y="565234"/>
          <a:ext cx="10131425" cy="563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2.Gramsevak:Shyam salve</a:t>
          </a:r>
        </a:p>
      </dsp:txBody>
      <dsp:txXfrm>
        <a:off x="0" y="565234"/>
        <a:ext cx="10131425" cy="563582"/>
      </dsp:txXfrm>
    </dsp:sp>
    <dsp:sp modelId="{98DFE739-62C3-432A-B30C-69C87871FB9F}">
      <dsp:nvSpPr>
        <dsp:cNvPr id="0" name=""/>
        <dsp:cNvSpPr/>
      </dsp:nvSpPr>
      <dsp:spPr>
        <a:xfrm>
          <a:off x="0" y="1128817"/>
          <a:ext cx="10131425" cy="0"/>
        </a:xfrm>
        <a:prstGeom prst="line">
          <a:avLst/>
        </a:prstGeom>
        <a:solidFill>
          <a:schemeClr val="accent5">
            <a:hueOff val="-801975"/>
            <a:satOff val="441"/>
            <a:lumOff val="2118"/>
            <a:alphaOff val="0"/>
          </a:schemeClr>
        </a:solidFill>
        <a:ln w="19050" cap="rnd" cmpd="sng" algn="ctr">
          <a:solidFill>
            <a:schemeClr val="accent5">
              <a:hueOff val="-801975"/>
              <a:satOff val="441"/>
              <a:lumOff val="2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BFE06-84E1-4B37-BEBE-7D6643BAD981}">
      <dsp:nvSpPr>
        <dsp:cNvPr id="0" name=""/>
        <dsp:cNvSpPr/>
      </dsp:nvSpPr>
      <dsp:spPr>
        <a:xfrm>
          <a:off x="0" y="1128817"/>
          <a:ext cx="10131425" cy="563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3.MLA:Monikatai Rajale</a:t>
          </a:r>
        </a:p>
      </dsp:txBody>
      <dsp:txXfrm>
        <a:off x="0" y="1128817"/>
        <a:ext cx="10131425" cy="563582"/>
      </dsp:txXfrm>
    </dsp:sp>
    <dsp:sp modelId="{CFA82817-5F62-4158-B84F-D091F49CD101}">
      <dsp:nvSpPr>
        <dsp:cNvPr id="0" name=""/>
        <dsp:cNvSpPr/>
      </dsp:nvSpPr>
      <dsp:spPr>
        <a:xfrm>
          <a:off x="0" y="1692399"/>
          <a:ext cx="10131425" cy="0"/>
        </a:xfrm>
        <a:prstGeom prst="line">
          <a:avLst/>
        </a:prstGeom>
        <a:solidFill>
          <a:schemeClr val="accent5">
            <a:hueOff val="-1202962"/>
            <a:satOff val="661"/>
            <a:lumOff val="3176"/>
            <a:alphaOff val="0"/>
          </a:schemeClr>
        </a:solidFill>
        <a:ln w="19050" cap="rnd" cmpd="sng" algn="ctr">
          <a:solidFill>
            <a:schemeClr val="accent5">
              <a:hueOff val="-1202962"/>
              <a:satOff val="661"/>
              <a:lumOff val="3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80DAB-FCBE-4162-B00D-627729F2AB32}">
      <dsp:nvSpPr>
        <dsp:cNvPr id="0" name=""/>
        <dsp:cNvSpPr/>
      </dsp:nvSpPr>
      <dsp:spPr>
        <a:xfrm>
          <a:off x="0" y="1692399"/>
          <a:ext cx="10131425" cy="563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4.MP:Sujay vikhe patil</a:t>
          </a:r>
        </a:p>
      </dsp:txBody>
      <dsp:txXfrm>
        <a:off x="0" y="1692399"/>
        <a:ext cx="10131425" cy="563582"/>
      </dsp:txXfrm>
    </dsp:sp>
    <dsp:sp modelId="{4277013F-0EEF-4126-A1F0-F507A0EA6AC1}">
      <dsp:nvSpPr>
        <dsp:cNvPr id="0" name=""/>
        <dsp:cNvSpPr/>
      </dsp:nvSpPr>
      <dsp:spPr>
        <a:xfrm>
          <a:off x="0" y="2255981"/>
          <a:ext cx="10131425" cy="0"/>
        </a:xfrm>
        <a:prstGeom prst="line">
          <a:avLst/>
        </a:prstGeom>
        <a:solidFill>
          <a:schemeClr val="accent5">
            <a:hueOff val="-1603950"/>
            <a:satOff val="882"/>
            <a:lumOff val="4235"/>
            <a:alphaOff val="0"/>
          </a:schemeClr>
        </a:solidFill>
        <a:ln w="19050" cap="rnd" cmpd="sng" algn="ctr">
          <a:solidFill>
            <a:schemeClr val="accent5">
              <a:hueOff val="-1603950"/>
              <a:satOff val="882"/>
              <a:lumOff val="4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6DE97-130A-45EB-A247-6D10E7CC4770}">
      <dsp:nvSpPr>
        <dsp:cNvPr id="0" name=""/>
        <dsp:cNvSpPr/>
      </dsp:nvSpPr>
      <dsp:spPr>
        <a:xfrm>
          <a:off x="0" y="2255981"/>
          <a:ext cx="10131425" cy="563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5.Adminitration:Grampanchayat madhi</a:t>
          </a:r>
        </a:p>
      </dsp:txBody>
      <dsp:txXfrm>
        <a:off x="0" y="2255981"/>
        <a:ext cx="10131425" cy="563582"/>
      </dsp:txXfrm>
    </dsp:sp>
    <dsp:sp modelId="{1D1ECE23-4A41-4C0D-A80D-94F1AEFD6B2D}">
      <dsp:nvSpPr>
        <dsp:cNvPr id="0" name=""/>
        <dsp:cNvSpPr/>
      </dsp:nvSpPr>
      <dsp:spPr>
        <a:xfrm>
          <a:off x="0" y="2819564"/>
          <a:ext cx="10131425" cy="0"/>
        </a:xfrm>
        <a:prstGeom prst="line">
          <a:avLst/>
        </a:prstGeom>
        <a:solidFill>
          <a:schemeClr val="accent5">
            <a:hueOff val="-2004937"/>
            <a:satOff val="1102"/>
            <a:lumOff val="5294"/>
            <a:alphaOff val="0"/>
          </a:schemeClr>
        </a:solidFill>
        <a:ln w="19050" cap="rnd" cmpd="sng" algn="ctr">
          <a:solidFill>
            <a:schemeClr val="accent5">
              <a:hueOff val="-2004937"/>
              <a:satOff val="1102"/>
              <a:lumOff val="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DA22C3-BAFE-401A-AFD0-689ACA9098C6}">
      <dsp:nvSpPr>
        <dsp:cNvPr id="0" name=""/>
        <dsp:cNvSpPr/>
      </dsp:nvSpPr>
      <dsp:spPr>
        <a:xfrm>
          <a:off x="0" y="2819564"/>
          <a:ext cx="10131425" cy="563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6.Main party:BJP,Congress,Shivsena..etc</a:t>
          </a:r>
        </a:p>
      </dsp:txBody>
      <dsp:txXfrm>
        <a:off x="0" y="2819564"/>
        <a:ext cx="10131425" cy="563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96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1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351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5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98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6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46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21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0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7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193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4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47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4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370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401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6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7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3805" y="1354668"/>
            <a:ext cx="8204391" cy="234647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CSRD-</a:t>
            </a:r>
            <a:r>
              <a:rPr 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ea typeface="+mj-lt"/>
                <a:cs typeface="+mj-lt"/>
              </a:rPr>
              <a:t>Institute of Social Work and Research,Ahmednagar.</a:t>
            </a:r>
            <a:endParaRPr lang="en-US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7137" y="3940629"/>
            <a:ext cx="7197726" cy="124097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Name : Kute Sonali  Pandurang</a:t>
            </a:r>
            <a:endParaRPr lang="en-US" dirty="0"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en-US" dirty="0"/>
              <a:t>Name of the fieldwork community: </a:t>
            </a:r>
            <a:r>
              <a:rPr lang="en-US" dirty="0" err="1"/>
              <a:t>Madhi,Tal:Pathardi,Dist:A.nagar</a:t>
            </a:r>
            <a:endParaRPr lang="en-US" dirty="0"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en-US" dirty="0">
                <a:cs typeface="Calibri"/>
              </a:rPr>
              <a:t>Name of The fieldwork supervisor: Prof. Vijay </a:t>
            </a:r>
            <a:r>
              <a:rPr lang="en-US" dirty="0" err="1">
                <a:cs typeface="Calibri"/>
              </a:rPr>
              <a:t>Sansare</a:t>
            </a:r>
            <a:r>
              <a:rPr lang="en-US" dirty="0">
                <a:cs typeface="Calibri"/>
              </a:rPr>
              <a:t> sir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cs typeface="Calibri"/>
              </a:rPr>
              <a:t>Duration of fieldwork: 22 </a:t>
            </a:r>
            <a:r>
              <a:rPr lang="en-US" dirty="0" err="1">
                <a:cs typeface="Calibri"/>
              </a:rPr>
              <a:t>feb</a:t>
            </a:r>
            <a:r>
              <a:rPr lang="en-US" dirty="0">
                <a:cs typeface="Calibri"/>
              </a:rPr>
              <a:t> to 31 march 2021</a:t>
            </a:r>
          </a:p>
          <a:p>
            <a:pPr algn="ctr">
              <a:lnSpc>
                <a:spcPct val="90000"/>
              </a:lnSpc>
            </a:pPr>
            <a:endParaRPr lang="en-US" dirty="0">
              <a:cs typeface="Calibri"/>
            </a:endParaRPr>
          </a:p>
          <a:p>
            <a:pPr algn="ctr">
              <a:lnSpc>
                <a:spcPct val="90000"/>
              </a:lnSpc>
            </a:pPr>
            <a:endParaRPr lang="en-US" dirty="0">
              <a:cs typeface="Calibri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205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532" y="261715"/>
            <a:ext cx="3979205" cy="1453363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Fieldwork place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78" y="2261420"/>
            <a:ext cx="4002936" cy="363793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cs typeface="Calibri"/>
              </a:rPr>
              <a:t>The fieldwork place that I have </a:t>
            </a:r>
            <a:r>
              <a:rPr lang="en-US" sz="1700" err="1">
                <a:cs typeface="Calibri"/>
              </a:rPr>
              <a:t>choosed</a:t>
            </a:r>
            <a:r>
              <a:rPr lang="en-US" sz="1700">
                <a:cs typeface="Calibri"/>
              </a:rPr>
              <a:t> is from Ahmednagar District.</a:t>
            </a:r>
          </a:p>
          <a:p>
            <a:pPr>
              <a:lnSpc>
                <a:spcPct val="90000"/>
              </a:lnSpc>
            </a:pPr>
            <a:r>
              <a:rPr lang="en-US" sz="1700" err="1"/>
              <a:t>Tal:Pathardi</a:t>
            </a:r>
            <a:r>
              <a:rPr lang="en-US" sz="1700"/>
              <a:t> ,village :Madhi</a:t>
            </a:r>
            <a:endParaRPr lang="en-US" sz="1700"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Total population:3559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Male:1864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Female:1695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Child:429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Total worker:1996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Total no. Of houses:672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en-US" sz="1700">
                <a:cs typeface="Calibri"/>
              </a:rPr>
              <a:t>Total Literacy rate:80.19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en-US" sz="1700"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en-US" sz="1700"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en-US" sz="1700"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en-US" sz="1700"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en-US" sz="170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36EB663-3ED3-4400-A806-008E4E90F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752" y="1062037"/>
            <a:ext cx="6095593" cy="457169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01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B17E10-069C-4B92-A89F-D36731A1DD34}"/>
              </a:ext>
            </a:extLst>
          </p:cNvPr>
          <p:cNvSpPr txBox="1"/>
          <p:nvPr/>
        </p:nvSpPr>
        <p:spPr>
          <a:xfrm>
            <a:off x="2179608" y="497457"/>
            <a:ext cx="27432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Assignment 1</a:t>
            </a:r>
            <a:endParaRPr lang="en-US" sz="3200" dirty="0">
              <a:solidFill>
                <a:srgbClr val="FF0000"/>
              </a:solidFill>
              <a:cs typeface="Calibri"/>
            </a:endParaRPr>
          </a:p>
          <a:p>
            <a:endParaRPr lang="en-US" sz="3200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AC0FC6-3796-4D4F-98B3-72C4E40B843A}"/>
              </a:ext>
            </a:extLst>
          </p:cNvPr>
          <p:cNvSpPr txBox="1"/>
          <p:nvPr/>
        </p:nvSpPr>
        <p:spPr>
          <a:xfrm>
            <a:off x="180257" y="1201049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/>
              <a:t>Madhi:</a:t>
            </a:r>
            <a:endParaRPr lang="en-US" sz="2400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22D71A-9CAC-4489-BD4E-2EE3BB14BA62}"/>
              </a:ext>
            </a:extLst>
          </p:cNvPr>
          <p:cNvSpPr txBox="1"/>
          <p:nvPr/>
        </p:nvSpPr>
        <p:spPr>
          <a:xfrm>
            <a:off x="1473320" y="1343923"/>
            <a:ext cx="87241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Madhi is the very beautiful village with surrounding with the hill. Famous </a:t>
            </a:r>
            <a:r>
              <a:rPr lang="en-US" dirty="0" err="1"/>
              <a:t>kanifnath</a:t>
            </a:r>
            <a:r>
              <a:rPr lang="en-US" dirty="0"/>
              <a:t> </a:t>
            </a:r>
            <a:r>
              <a:rPr lang="en-US" dirty="0" err="1"/>
              <a:t>maharaj</a:t>
            </a:r>
            <a:r>
              <a:rPr lang="en-US" dirty="0"/>
              <a:t> temple is here.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BD27D0-75EF-496A-A07E-DABA1BDC28B9}"/>
              </a:ext>
            </a:extLst>
          </p:cNvPr>
          <p:cNvSpPr txBox="1"/>
          <p:nvPr/>
        </p:nvSpPr>
        <p:spPr>
          <a:xfrm>
            <a:off x="178459" y="2363817"/>
            <a:ext cx="385025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Calibri"/>
              </a:rPr>
              <a:t>Covid19 situation in Madhi: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4F310-136B-48C2-A65D-CB1AD92A0E9A}"/>
              </a:ext>
            </a:extLst>
          </p:cNvPr>
          <p:cNvSpPr txBox="1"/>
          <p:nvPr/>
        </p:nvSpPr>
        <p:spPr>
          <a:xfrm>
            <a:off x="1471523" y="2837372"/>
            <a:ext cx="343331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1.Covid active patient:35</a:t>
            </a:r>
          </a:p>
          <a:p>
            <a:r>
              <a:rPr lang="en-US" dirty="0">
                <a:cs typeface="Calibri"/>
              </a:rPr>
              <a:t>2.Total covid infected patient:90</a:t>
            </a:r>
          </a:p>
          <a:p>
            <a:r>
              <a:rPr lang="en-US" dirty="0">
                <a:cs typeface="Calibri"/>
              </a:rPr>
              <a:t>3.covid cured patient:53</a:t>
            </a:r>
          </a:p>
          <a:p>
            <a:r>
              <a:rPr lang="en-US" dirty="0">
                <a:cs typeface="Calibri"/>
              </a:rPr>
              <a:t>4.Death due to covid:02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886993-A059-4F28-86AD-4CA678A64F93}"/>
              </a:ext>
            </a:extLst>
          </p:cNvPr>
          <p:cNvSpPr txBox="1"/>
          <p:nvPr/>
        </p:nvSpPr>
        <p:spPr>
          <a:xfrm>
            <a:off x="5438775" y="39147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3984F0-285E-4A72-9930-541FD382BE3E}"/>
              </a:ext>
            </a:extLst>
          </p:cNvPr>
          <p:cNvSpPr txBox="1"/>
          <p:nvPr/>
        </p:nvSpPr>
        <p:spPr>
          <a:xfrm>
            <a:off x="187445" y="4313747"/>
            <a:ext cx="604999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Problems occurred due to </a:t>
            </a:r>
            <a:r>
              <a:rPr lang="en-US" sz="2400"/>
              <a:t>covid19:</a:t>
            </a:r>
            <a:endParaRPr lang="en-US" sz="240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12BCB-6EFA-4021-ADDF-07B6962AF299}"/>
              </a:ext>
            </a:extLst>
          </p:cNvPr>
          <p:cNvSpPr txBox="1"/>
          <p:nvPr/>
        </p:nvSpPr>
        <p:spPr>
          <a:xfrm>
            <a:off x="1466131" y="4772924"/>
            <a:ext cx="452599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1.Student educational loss</a:t>
            </a:r>
          </a:p>
          <a:p>
            <a:r>
              <a:rPr lang="en-US">
                <a:cs typeface="Calibri"/>
              </a:rPr>
              <a:t>2.lot of poor people have food problem</a:t>
            </a:r>
          </a:p>
          <a:p>
            <a:r>
              <a:rPr lang="en-US">
                <a:cs typeface="Calibri"/>
              </a:rPr>
              <a:t>3.Many people lost their job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844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DDA0B-292E-4D0C-B68B-4497A245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Political view</a:t>
            </a:r>
            <a:endParaRPr lang="en-US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E12D4CE3-E724-4F4F-9304-3203024C68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506887"/>
              </p:ext>
            </p:extLst>
          </p:nvPr>
        </p:nvGraphicFramePr>
        <p:xfrm>
          <a:off x="685800" y="2406400"/>
          <a:ext cx="10131425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780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555DE5BA-0C28-4AE3-85ED-14FD872D2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495" y="1233068"/>
            <a:ext cx="7300821" cy="41474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15DA09-0A42-4C60-B940-83C3A7DDDA41}"/>
              </a:ext>
            </a:extLst>
          </p:cNvPr>
          <p:cNvSpPr txBox="1"/>
          <p:nvPr/>
        </p:nvSpPr>
        <p:spPr>
          <a:xfrm>
            <a:off x="396815" y="396815"/>
            <a:ext cx="366335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Social &amp; Resource map</a:t>
            </a:r>
            <a:endParaRPr lang="en-US" sz="2800">
              <a:solidFill>
                <a:srgbClr val="FF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3959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FD59AB-F5E4-4E09-808E-56F15B611AFD}"/>
              </a:ext>
            </a:extLst>
          </p:cNvPr>
          <p:cNvSpPr txBox="1"/>
          <p:nvPr/>
        </p:nvSpPr>
        <p:spPr>
          <a:xfrm>
            <a:off x="382438" y="209909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solidFill>
                  <a:srgbClr val="FF0000"/>
                </a:solidFill>
              </a:rPr>
              <a:t>Genogram:</a:t>
            </a:r>
            <a:endParaRPr lang="en-US" sz="3200">
              <a:solidFill>
                <a:srgbClr val="FF000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C4F454-2D0E-4C38-8527-06D0FF131763}"/>
              </a:ext>
            </a:extLst>
          </p:cNvPr>
          <p:cNvSpPr txBox="1"/>
          <p:nvPr/>
        </p:nvSpPr>
        <p:spPr>
          <a:xfrm>
            <a:off x="2092445" y="784105"/>
            <a:ext cx="581995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It is graphical </a:t>
            </a:r>
            <a:r>
              <a:rPr lang="en-US" sz="2000"/>
              <a:t>representation of family tree</a:t>
            </a:r>
            <a:endParaRPr lang="en-US" sz="2000" dirty="0">
              <a:cs typeface="Calibri"/>
            </a:endParaRPr>
          </a:p>
        </p:txBody>
      </p:sp>
      <p:pic>
        <p:nvPicPr>
          <p:cNvPr id="6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013AB8B-A96A-4270-918F-8546394543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20" r="621" b="52447"/>
          <a:stretch/>
        </p:blipFill>
        <p:spPr>
          <a:xfrm>
            <a:off x="3731585" y="1998546"/>
            <a:ext cx="3260288" cy="229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4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95DF7F-B1D3-48CF-A990-7EEDC63D0F93}"/>
              </a:ext>
            </a:extLst>
          </p:cNvPr>
          <p:cNvSpPr txBox="1"/>
          <p:nvPr/>
        </p:nvSpPr>
        <p:spPr>
          <a:xfrm>
            <a:off x="181155" y="339305"/>
            <a:ext cx="712829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Covid 19 affected peoples case study:</a:t>
            </a:r>
            <a:r>
              <a:rPr lang="en-US" sz="2800">
                <a:solidFill>
                  <a:srgbClr val="FF0000"/>
                </a:solidFill>
                <a:cs typeface="Calibri"/>
              </a:rPr>
              <a:t> 1.Student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92C13-408A-426C-A733-2D527438EB2A}"/>
              </a:ext>
            </a:extLst>
          </p:cNvPr>
          <p:cNvSpPr txBox="1"/>
          <p:nvPr/>
        </p:nvSpPr>
        <p:spPr>
          <a:xfrm>
            <a:off x="50860" y="855992"/>
            <a:ext cx="339018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Name:Mukund Sudhakar </a:t>
            </a:r>
            <a:r>
              <a:rPr lang="en-US"/>
              <a:t>markad</a:t>
            </a:r>
          </a:p>
          <a:p>
            <a:r>
              <a:rPr lang="en-US">
                <a:cs typeface="Calibri"/>
              </a:rPr>
              <a:t>Age:22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57E35307-922F-45AE-A2EE-F6C0D74386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1" b="23776"/>
          <a:stretch/>
        </p:blipFill>
        <p:spPr>
          <a:xfrm>
            <a:off x="6002638" y="1213449"/>
            <a:ext cx="4025483" cy="4904873"/>
          </a:xfrm>
          <a:prstGeom prst="rect">
            <a:avLst/>
          </a:prstGeo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F657AC90-BFC7-4041-A3CC-5ABF5E4CE6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92" r="621" b="13636"/>
          <a:stretch/>
        </p:blipFill>
        <p:spPr>
          <a:xfrm>
            <a:off x="1734169" y="1213449"/>
            <a:ext cx="3821005" cy="4904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5E0583-CB21-44A3-B6DD-A979AE32EEB6}"/>
              </a:ext>
            </a:extLst>
          </p:cNvPr>
          <p:cNvSpPr txBox="1"/>
          <p:nvPr/>
        </p:nvSpPr>
        <p:spPr>
          <a:xfrm>
            <a:off x="2594754" y="6246603"/>
            <a:ext cx="836474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Problem tree                                                         flow of solution</a:t>
            </a:r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1767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338F6F-42E4-4270-A411-F1EB28D1E6BC}"/>
              </a:ext>
            </a:extLst>
          </p:cNvPr>
          <p:cNvSpPr txBox="1"/>
          <p:nvPr/>
        </p:nvSpPr>
        <p:spPr>
          <a:xfrm>
            <a:off x="396815" y="238664"/>
            <a:ext cx="377836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Plan of intervention:</a:t>
            </a:r>
            <a:endParaRPr lang="en-US" sz="3200" dirty="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3" name="Picture 3" descr="Text, letter&#10;&#10;Description automatically generated">
            <a:extLst>
              <a:ext uri="{FF2B5EF4-FFF2-40B4-BE49-F238E27FC236}">
                <a16:creationId xmlns:a16="http://schemas.microsoft.com/office/drawing/2014/main" id="{77CC722B-3CFE-4CFB-83A5-7548CB268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8" t="9790" r="-3727" b="45455"/>
          <a:stretch/>
        </p:blipFill>
        <p:spPr>
          <a:xfrm>
            <a:off x="3633013" y="1613281"/>
            <a:ext cx="3493521" cy="327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40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2AC7D7-F9C8-408B-A000-03730D6E52FA}"/>
              </a:ext>
            </a:extLst>
          </p:cNvPr>
          <p:cNvSpPr txBox="1"/>
          <p:nvPr/>
        </p:nvSpPr>
        <p:spPr>
          <a:xfrm>
            <a:off x="253042" y="152400"/>
            <a:ext cx="610750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During covid19 affected families:</a:t>
            </a:r>
            <a:endParaRPr lang="en-US" sz="3200">
              <a:solidFill>
                <a:srgbClr val="FF000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100FA-D26A-4DA9-956B-DF0EF11C563B}"/>
              </a:ext>
            </a:extLst>
          </p:cNvPr>
          <p:cNvSpPr txBox="1"/>
          <p:nvPr/>
        </p:nvSpPr>
        <p:spPr>
          <a:xfrm>
            <a:off x="569343" y="900023"/>
            <a:ext cx="454036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cs typeface="Calibri"/>
              </a:rPr>
              <a:t>Family 1:</a:t>
            </a:r>
          </a:p>
          <a:p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Name:Navnath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tatyaba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pakhare</a:t>
            </a:r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Total member :05</a:t>
            </a:r>
          </a:p>
          <a:p>
            <a:r>
              <a:rPr lang="en-US" sz="2400" dirty="0">
                <a:cs typeface="Calibri"/>
              </a:rPr>
              <a:t>Total male:02</a:t>
            </a:r>
          </a:p>
          <a:p>
            <a:r>
              <a:rPr lang="en-US" sz="2400" dirty="0">
                <a:cs typeface="Calibri"/>
              </a:rPr>
              <a:t>Total female:02</a:t>
            </a:r>
          </a:p>
          <a:p>
            <a:r>
              <a:rPr lang="en-US" sz="2400" dirty="0">
                <a:cs typeface="Calibri"/>
              </a:rPr>
              <a:t>Total income:15000</a:t>
            </a:r>
          </a:p>
          <a:p>
            <a:r>
              <a:rPr lang="en-US" sz="2400" dirty="0">
                <a:cs typeface="Calibri"/>
              </a:rPr>
              <a:t>During covid 19 income:10000</a:t>
            </a:r>
          </a:p>
          <a:p>
            <a:r>
              <a:rPr lang="en-US" sz="2400" dirty="0">
                <a:cs typeface="Calibri"/>
              </a:rPr>
              <a:t>Occupation: farming</a:t>
            </a:r>
          </a:p>
          <a:p>
            <a:r>
              <a:rPr lang="en-US" sz="2400" dirty="0" err="1">
                <a:cs typeface="Calibri"/>
              </a:rPr>
              <a:t>Village:Madhi</a:t>
            </a:r>
            <a:endParaRPr lang="en-US" sz="240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896E38-3EAD-4A3C-8284-66D196ADCE1E}"/>
              </a:ext>
            </a:extLst>
          </p:cNvPr>
          <p:cNvSpPr txBox="1"/>
          <p:nvPr/>
        </p:nvSpPr>
        <p:spPr>
          <a:xfrm>
            <a:off x="7106548" y="838021"/>
            <a:ext cx="4597878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Family 2:</a:t>
            </a:r>
          </a:p>
          <a:p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Name:Santosh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raosaheb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misal</a:t>
            </a:r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Total member :07</a:t>
            </a:r>
          </a:p>
          <a:p>
            <a:r>
              <a:rPr lang="en-US" sz="2400" dirty="0">
                <a:ea typeface="+mn-lt"/>
                <a:cs typeface="+mn-lt"/>
              </a:rPr>
              <a:t>Total male:03</a:t>
            </a:r>
          </a:p>
          <a:p>
            <a:r>
              <a:rPr lang="en-US" sz="2400" dirty="0">
                <a:ea typeface="+mn-lt"/>
                <a:cs typeface="+mn-lt"/>
              </a:rPr>
              <a:t>Total female:03</a:t>
            </a:r>
          </a:p>
          <a:p>
            <a:r>
              <a:rPr lang="en-US" sz="2400" dirty="0">
                <a:ea typeface="+mn-lt"/>
                <a:cs typeface="+mn-lt"/>
              </a:rPr>
              <a:t>Total income:19000</a:t>
            </a:r>
          </a:p>
          <a:p>
            <a:r>
              <a:rPr lang="en-US" sz="2400" dirty="0">
                <a:ea typeface="+mn-lt"/>
                <a:cs typeface="+mn-lt"/>
              </a:rPr>
              <a:t>During covid 19 income:12000</a:t>
            </a:r>
          </a:p>
          <a:p>
            <a:r>
              <a:rPr lang="en-US" sz="2400" dirty="0">
                <a:ea typeface="+mn-lt"/>
                <a:cs typeface="+mn-lt"/>
              </a:rPr>
              <a:t>Occupation job</a:t>
            </a:r>
          </a:p>
          <a:p>
            <a:r>
              <a:rPr lang="en-US" sz="2400" dirty="0" err="1">
                <a:ea typeface="+mn-lt"/>
                <a:cs typeface="+mn-lt"/>
              </a:rPr>
              <a:t>Village:Madhi</a:t>
            </a:r>
            <a:endParaRPr lang="en-US" sz="2400" dirty="0">
              <a:ea typeface="+mn-lt"/>
              <a:cs typeface="+mn-lt"/>
            </a:endParaRPr>
          </a:p>
          <a:p>
            <a:pPr algn="l"/>
            <a:endParaRPr lang="en-US" sz="2400" dirty="0">
              <a:cs typeface="Calibri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211FEBE7-AAF8-4769-BC85-EEEA8FF1D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21" y="4522950"/>
            <a:ext cx="5446143" cy="229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9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6480EB-3B8B-48C1-B6E5-7D754183578D}"/>
              </a:ext>
            </a:extLst>
          </p:cNvPr>
          <p:cNvSpPr txBox="1"/>
          <p:nvPr/>
        </p:nvSpPr>
        <p:spPr>
          <a:xfrm>
            <a:off x="813758" y="425570"/>
            <a:ext cx="4626633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Family 3:</a:t>
            </a:r>
          </a:p>
          <a:p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Name:Sadhna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machindra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kute</a:t>
            </a:r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Total member :06</a:t>
            </a:r>
          </a:p>
          <a:p>
            <a:r>
              <a:rPr lang="en-US" sz="2400" dirty="0">
                <a:ea typeface="+mn-lt"/>
                <a:cs typeface="+mn-lt"/>
              </a:rPr>
              <a:t>Total male:02</a:t>
            </a:r>
          </a:p>
          <a:p>
            <a:r>
              <a:rPr lang="en-US" sz="2400" dirty="0">
                <a:ea typeface="+mn-lt"/>
                <a:cs typeface="+mn-lt"/>
              </a:rPr>
              <a:t>Total female:02</a:t>
            </a:r>
          </a:p>
          <a:p>
            <a:r>
              <a:rPr lang="en-US" sz="2400" dirty="0">
                <a:ea typeface="+mn-lt"/>
                <a:cs typeface="+mn-lt"/>
              </a:rPr>
              <a:t>Total income:17000</a:t>
            </a:r>
          </a:p>
          <a:p>
            <a:r>
              <a:rPr lang="en-US" sz="2400" dirty="0">
                <a:ea typeface="+mn-lt"/>
                <a:cs typeface="+mn-lt"/>
              </a:rPr>
              <a:t>During covid 19 income:13000</a:t>
            </a:r>
          </a:p>
          <a:p>
            <a:r>
              <a:rPr lang="en-US" sz="2400" dirty="0" err="1">
                <a:ea typeface="+mn-lt"/>
                <a:cs typeface="+mn-lt"/>
              </a:rPr>
              <a:t>Occupation:Aganwadi</a:t>
            </a:r>
            <a:r>
              <a:rPr lang="en-US" sz="2400" dirty="0">
                <a:ea typeface="+mn-lt"/>
                <a:cs typeface="+mn-lt"/>
              </a:rPr>
              <a:t> worker</a:t>
            </a:r>
          </a:p>
          <a:p>
            <a:r>
              <a:rPr lang="en-US" sz="2400" dirty="0" err="1">
                <a:ea typeface="+mn-lt"/>
                <a:cs typeface="+mn-lt"/>
              </a:rPr>
              <a:t>Village:Madhi</a:t>
            </a:r>
            <a:endParaRPr lang="en-US" sz="2400" dirty="0">
              <a:ea typeface="+mn-lt"/>
              <a:cs typeface="+mn-lt"/>
            </a:endParaRPr>
          </a:p>
          <a:p>
            <a:pPr algn="l"/>
            <a:endParaRPr lang="en-US" sz="2400" dirty="0">
              <a:cs typeface="Calibri"/>
            </a:endParaRPr>
          </a:p>
        </p:txBody>
      </p:sp>
      <p:pic>
        <p:nvPicPr>
          <p:cNvPr id="3" name="Picture 3" descr="A picture containing person, child, indoor, group&#10;&#10;Description automatically generated">
            <a:extLst>
              <a:ext uri="{FF2B5EF4-FFF2-40B4-BE49-F238E27FC236}">
                <a16:creationId xmlns:a16="http://schemas.microsoft.com/office/drawing/2014/main" id="{91C1396D-58C8-4266-85EA-3A94F819A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212" y="818791"/>
            <a:ext cx="4295954" cy="319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51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87B6CC8-3E14-493D-A78F-075CD2E86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A2A75E-1A28-4D5A-B042-F2748E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" y="0"/>
            <a:ext cx="12188825" cy="68562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B03610-6AF0-47CE-94CE-F222F387A38E}"/>
              </a:ext>
            </a:extLst>
          </p:cNvPr>
          <p:cNvSpPr txBox="1"/>
          <p:nvPr/>
        </p:nvSpPr>
        <p:spPr>
          <a:xfrm>
            <a:off x="7553459" y="1964267"/>
            <a:ext cx="3606665" cy="242146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800" cap="all">
                <a:ln w="3175" cmpd="sng">
                  <a:noFill/>
                </a:ln>
                <a:latin typeface="+mj-lt"/>
                <a:ea typeface="+mj-ea"/>
                <a:cs typeface="+mj-cs"/>
              </a:rPr>
              <a:t>Covid 19 Awareness program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18B7D82-6683-46DD-8B3C-DD1173956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590" y="3426338"/>
            <a:ext cx="6087381" cy="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BEF312B-E042-4CC1-AF02-16B3A3A8A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9318" y="0"/>
            <a:ext cx="27512" cy="685800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2D4349-8936-4F21-8E26-82CA4EB9E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28648" y="0"/>
            <a:ext cx="680" cy="685800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Picture 8" descr="A picture containing text, indoor, wall, person&#10;&#10;Description automatically generated">
            <a:extLst>
              <a:ext uri="{FF2B5EF4-FFF2-40B4-BE49-F238E27FC236}">
                <a16:creationId xmlns:a16="http://schemas.microsoft.com/office/drawing/2014/main" id="{55F7E66B-8255-4B62-9A75-58B5FFE63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" y="3427562"/>
            <a:ext cx="3334477" cy="3424687"/>
          </a:xfrm>
          <a:prstGeom prst="rect">
            <a:avLst/>
          </a:prstGeom>
        </p:spPr>
      </p:pic>
      <p:pic>
        <p:nvPicPr>
          <p:cNvPr id="9" name="Picture 9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726A3E1-E2F1-4D02-B021-65E1AA853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157" y="5751"/>
            <a:ext cx="3090062" cy="33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10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F7527-5AC0-479A-B79F-9CF463410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0E53EDA-3B94-4F6B-9E86-D3BB9EBB9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B23B85-71C3-4D33-AD76-93D2C7E6088E}"/>
              </a:ext>
            </a:extLst>
          </p:cNvPr>
          <p:cNvSpPr txBox="1"/>
          <p:nvPr/>
        </p:nvSpPr>
        <p:spPr>
          <a:xfrm>
            <a:off x="685799" y="1150076"/>
            <a:ext cx="3659389" cy="455784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600" cap="all">
                <a:ln w="3175" cmpd="sng">
                  <a:noFill/>
                </a:ln>
                <a:latin typeface="+mj-lt"/>
                <a:ea typeface="+mj-ea"/>
                <a:cs typeface="+mj-cs"/>
              </a:rPr>
              <a:t>Observation and learning: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EFD79F-7790-479B-B7DB-BD0D8C101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6923" y="1668780"/>
            <a:ext cx="0" cy="35204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56F0A66-8E5C-47C6-9D0E-01AE18C0EEB8}"/>
              </a:ext>
            </a:extLst>
          </p:cNvPr>
          <p:cNvSpPr txBox="1"/>
          <p:nvPr/>
        </p:nvSpPr>
        <p:spPr>
          <a:xfrm>
            <a:off x="4988658" y="1150076"/>
            <a:ext cx="6517543" cy="455784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dirty="0"/>
              <a:t>Improved communication skill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dirty="0"/>
              <a:t>Analysis and observation skill improved</a:t>
            </a:r>
            <a:endParaRPr lang="en-US" dirty="0">
              <a:cs typeface="Calibri"/>
            </a:endParaRP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dirty="0"/>
              <a:t>Improved problem solving skill</a:t>
            </a:r>
            <a:endParaRPr lang="en-US" dirty="0">
              <a:cs typeface="Calibri"/>
            </a:endParaRP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dirty="0"/>
              <a:t>Improved personal knowledge</a:t>
            </a:r>
            <a:endParaRPr lang="en-US" dirty="0">
              <a:cs typeface="Calibri"/>
            </a:endParaRP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dirty="0"/>
              <a:t>Improved data collection skill</a:t>
            </a:r>
            <a:endParaRPr lang="en-US" dirty="0">
              <a:cs typeface="Calibri"/>
            </a:endParaRP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15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BD78ED-75E1-4879-B369-BC61F7C45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F43132E-D4DF-4A83-9344-A782D0F5D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ABAAF-E969-44D8-A25F-89C6EBA972A5}"/>
              </a:ext>
            </a:extLst>
          </p:cNvPr>
          <p:cNvSpPr txBox="1"/>
          <p:nvPr/>
        </p:nvSpPr>
        <p:spPr>
          <a:xfrm>
            <a:off x="1031875" y="1212935"/>
            <a:ext cx="6020177" cy="443213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6600" cap="all">
                <a:ln w="3175" cmpd="sng">
                  <a:noFill/>
                </a:ln>
                <a:latin typeface="+mj-lt"/>
                <a:ea typeface="+mj-ea"/>
                <a:cs typeface="+mj-cs"/>
              </a:rPr>
              <a:t>THANK YOU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A24BC1-1577-4586-AD7A-417660E37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68780"/>
            <a:ext cx="0" cy="35204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450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247</TotalTime>
  <Words>418</Words>
  <Application>Microsoft Office PowerPoint</Application>
  <PresentationFormat>Widescreen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Celestial</vt:lpstr>
      <vt:lpstr>CSRD-Institute of Social Work and Research,Ahmednagar.</vt:lpstr>
      <vt:lpstr>Fieldwork place</vt:lpstr>
      <vt:lpstr>PowerPoint Presentation</vt:lpstr>
      <vt:lpstr>Political 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RISING DISPUTE BETWEEN INDIA &amp; CHINA</dc:title>
  <dc:creator>Pratik</dc:creator>
  <cp:lastModifiedBy>Jaimon Varghese</cp:lastModifiedBy>
  <cp:revision>919</cp:revision>
  <dcterms:created xsi:type="dcterms:W3CDTF">2020-07-02T12:11:34Z</dcterms:created>
  <dcterms:modified xsi:type="dcterms:W3CDTF">2022-10-31T08:52:49Z</dcterms:modified>
</cp:coreProperties>
</file>