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61" r:id="rId5"/>
    <p:sldId id="262" r:id="rId6"/>
    <p:sldId id="263" r:id="rId7"/>
    <p:sldId id="264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384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tableStyles" Target="tableStyle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theme" Target="theme/theme1.xml" /><Relationship Id="rId5" Type="http://schemas.openxmlformats.org/officeDocument/2006/relationships/slide" Target="slides/slide4.xml" /><Relationship Id="rId10" Type="http://schemas.openxmlformats.org/officeDocument/2006/relationships/viewProps" Target="viewProps.xml" /><Relationship Id="rId4" Type="http://schemas.openxmlformats.org/officeDocument/2006/relationships/slide" Target="slides/slide3.xml" /><Relationship Id="rId9" Type="http://schemas.openxmlformats.org/officeDocument/2006/relationships/presProps" Target="presProps.xml" 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8/3/2021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8/3/2021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8/3/2021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8/3/2021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8/3/2021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8/3/2021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8/3/2021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8/3/2021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8/3/2021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8/3/2021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8/3/2021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8/3/2021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8/3/2021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8/3/2021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8/3/2021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8/3/2021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8/3/2021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8/3/2021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30E598-2153-2648-9ECD-20E6F4493B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360" y="178594"/>
            <a:ext cx="11392646" cy="3232547"/>
          </a:xfrm>
        </p:spPr>
        <p:txBody>
          <a:bodyPr/>
          <a:lstStyle/>
          <a:p>
            <a:r>
              <a:rPr lang="en-IN">
                <a:solidFill>
                  <a:srgbClr val="0070C0"/>
                </a:solidFill>
              </a:rPr>
              <a:t>सावित्रीबाई फुले पुणे विद्यापीठ पुणे.</a:t>
            </a:r>
            <a:br>
              <a:rPr lang="en-IN">
                <a:solidFill>
                  <a:srgbClr val="0070C0"/>
                </a:solidFill>
              </a:rPr>
            </a:br>
            <a:r>
              <a:rPr lang="en-IN">
                <a:solidFill>
                  <a:srgbClr val="0070C0"/>
                </a:solidFill>
              </a:rPr>
              <a:t>भा.पा. हिवाळे शिक्षण संस्थेचे</a:t>
            </a:r>
            <a:br>
              <a:rPr lang="en-IN">
                <a:solidFill>
                  <a:srgbClr val="0070C0"/>
                </a:solidFill>
              </a:rPr>
            </a:br>
            <a:r>
              <a:rPr lang="en-IN">
                <a:solidFill>
                  <a:srgbClr val="0070C0"/>
                </a:solidFill>
              </a:rPr>
              <a:t>ग्रामीण विकास अध्ययन केंद्र समाजकार्य व संशोधन संस्था अहमदनगर</a:t>
            </a:r>
            <a:endParaRPr lang="en-US">
              <a:solidFill>
                <a:srgbClr val="0070C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40E108-ED2D-374C-BF5B-AB893AE2E5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518421"/>
            <a:ext cx="11322844" cy="2143125"/>
          </a:xfrm>
        </p:spPr>
        <p:txBody>
          <a:bodyPr>
            <a:normAutofit/>
          </a:bodyPr>
          <a:lstStyle/>
          <a:p>
            <a:r>
              <a:rPr lang="en-IN" sz="5400">
                <a:solidFill>
                  <a:schemeClr val="bg1"/>
                </a:solidFill>
              </a:rPr>
              <a:t>विषय:-</a:t>
            </a:r>
            <a:r>
              <a:rPr lang="en-IN" sz="5400"/>
              <a:t> </a:t>
            </a:r>
            <a:r>
              <a:rPr lang="en-IN" sz="5400">
                <a:solidFill>
                  <a:srgbClr val="00B050"/>
                </a:solidFill>
              </a:rPr>
              <a:t>ग्रामीण समुदाय विकासामध्ये समाजकार्य कर्त्याची भुमिका</a:t>
            </a:r>
            <a:r>
              <a:rPr lang="en-IN" sz="5400"/>
              <a:t>.</a:t>
            </a:r>
          </a:p>
          <a:p>
            <a:endParaRPr lang="en-US" sz="5400"/>
          </a:p>
        </p:txBody>
      </p:sp>
    </p:spTree>
    <p:extLst>
      <p:ext uri="{BB962C8B-B14F-4D97-AF65-F5344CB8AC3E}">
        <p14:creationId xmlns:p14="http://schemas.microsoft.com/office/powerpoint/2010/main" val="41933914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E8AB48-BBB2-3341-A1AC-8F884A752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0916" y="696513"/>
            <a:ext cx="9574222" cy="2446735"/>
          </a:xfrm>
        </p:spPr>
        <p:txBody>
          <a:bodyPr>
            <a:normAutofit/>
          </a:bodyPr>
          <a:lstStyle/>
          <a:p>
            <a:r>
              <a:rPr lang="en-IN"/>
              <a:t>                          क्षेत्रकार्य संस्था</a:t>
            </a:r>
            <a:br>
              <a:rPr lang="en-IN"/>
            </a:br>
            <a:br>
              <a:rPr lang="en-IN"/>
            </a:br>
            <a:r>
              <a:rPr lang="en-IN"/>
              <a:t>  </a:t>
            </a:r>
            <a:br>
              <a:rPr lang="en-IN"/>
            </a:br>
            <a:r>
              <a:rPr lang="en-IN"/>
              <a:t>  पंचायत समिती जळगाव जामोद. जि. बुलढाणा.(सत्र४)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50058D-4C9D-C040-834F-DB9BE53F4B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7033" y="3268265"/>
            <a:ext cx="10785398" cy="3018238"/>
          </a:xfrm>
        </p:spPr>
        <p:txBody>
          <a:bodyPr/>
          <a:lstStyle/>
          <a:p>
            <a:pPr marL="0" indent="0">
              <a:buNone/>
            </a:pPr>
            <a:r>
              <a:rPr lang="en-IN">
                <a:solidFill>
                  <a:srgbClr val="7030A0"/>
                </a:solidFill>
              </a:rPr>
              <a:t>प्रशिक्षणार्थी</a:t>
            </a:r>
            <a:r>
              <a:rPr lang="en-IN"/>
              <a:t>                                                                </a:t>
            </a:r>
            <a:r>
              <a:rPr lang="en-IN">
                <a:solidFill>
                  <a:srgbClr val="7030A0"/>
                </a:solidFill>
              </a:rPr>
              <a:t>मार्गदर्शक</a:t>
            </a:r>
            <a:r>
              <a:rPr lang="en-IN"/>
              <a:t>           </a:t>
            </a:r>
          </a:p>
          <a:p>
            <a:pPr marL="0" indent="0">
              <a:buNone/>
            </a:pPr>
            <a:r>
              <a:rPr lang="en-IN">
                <a:solidFill>
                  <a:schemeClr val="bg1"/>
                </a:solidFill>
              </a:rPr>
              <a:t>प्रविण गजानन राखोंडे</a:t>
            </a:r>
            <a:r>
              <a:rPr lang="en-IN"/>
              <a:t>                                          </a:t>
            </a:r>
            <a:r>
              <a:rPr lang="en-IN">
                <a:solidFill>
                  <a:schemeClr val="bg1"/>
                </a:solidFill>
              </a:rPr>
              <a:t>डॉ. जयमोन वर्गीस</a:t>
            </a:r>
          </a:p>
          <a:p>
            <a:pPr marL="0" indent="0">
              <a:buNone/>
            </a:pPr>
            <a:r>
              <a:rPr lang="en-IN">
                <a:solidFill>
                  <a:schemeClr val="bg1"/>
                </a:solidFill>
              </a:rPr>
              <a:t>एम. एस. डब्ल्यू. भाग२</a:t>
            </a:r>
            <a:r>
              <a:rPr lang="en-IN"/>
              <a:t>                                       </a:t>
            </a:r>
            <a:r>
              <a:rPr lang="en-IN">
                <a:solidFill>
                  <a:schemeClr val="bg1"/>
                </a:solidFill>
              </a:rPr>
              <a:t>  सी. एस. आर. डी.  </a:t>
            </a:r>
          </a:p>
          <a:p>
            <a:pPr marL="0" indent="0">
              <a:buNone/>
            </a:pPr>
            <a:r>
              <a:rPr lang="en-IN"/>
              <a:t>                                                                            </a:t>
            </a:r>
            <a:r>
              <a:rPr lang="en-IN">
                <a:solidFill>
                  <a:schemeClr val="bg1"/>
                </a:solidFill>
              </a:rPr>
              <a:t>आय. एस. डब्ल्यू .आर.</a:t>
            </a:r>
          </a:p>
          <a:p>
            <a:pPr marL="0" indent="0">
              <a:buNone/>
            </a:pPr>
            <a:r>
              <a:rPr lang="en-IN"/>
              <a:t>                                                                              </a:t>
            </a:r>
            <a:r>
              <a:rPr lang="en-IN">
                <a:solidFill>
                  <a:schemeClr val="bg1"/>
                </a:solidFill>
              </a:rPr>
              <a:t>अहमदनगर.</a:t>
            </a:r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5535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EAF9FE-D82D-8247-924B-FC72E9A40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8C278F-675D-8048-8B7C-D6D18F99DA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>
                <a:solidFill>
                  <a:srgbClr val="7030A0"/>
                </a:solidFill>
              </a:rPr>
              <a:t>पंचायत समिती जळगाव जामोद</a:t>
            </a:r>
          </a:p>
          <a:p>
            <a:r>
              <a:rPr lang="en-IN">
                <a:solidFill>
                  <a:srgbClr val="00B0F0"/>
                </a:solidFill>
              </a:rPr>
              <a:t>बुलढाणा जिल्हा अंतर्गत ही समिती कार्य करते.</a:t>
            </a:r>
          </a:p>
          <a:p>
            <a:r>
              <a:rPr lang="en-IN">
                <a:solidFill>
                  <a:srgbClr val="00B0F0"/>
                </a:solidFill>
              </a:rPr>
              <a:t>पंचायत समिती येथील स्वच्छ भारत मिशन या विभाग अंतर्गत क्षेत्रकार्य पूर्ण केले.</a:t>
            </a:r>
          </a:p>
          <a:p>
            <a:r>
              <a:rPr lang="en-IN">
                <a:solidFill>
                  <a:srgbClr val="00B0F0"/>
                </a:solidFill>
              </a:rPr>
              <a:t>या विभाग मार्फत सांडपाणी व घनकचरा व्यवस्थापनाची कामे केली जातात.</a:t>
            </a:r>
          </a:p>
          <a:p>
            <a:r>
              <a:rPr lang="en-IN">
                <a:solidFill>
                  <a:srgbClr val="00B0F0"/>
                </a:solidFill>
              </a:rPr>
              <a:t>पंचायत समिती अंतर्गत येणाऱ्या प्रत्येक ग्रामपंचायत ला स्वच्छता मोहीम राबविण्यात मदत व मार्गदर्शन या विभागा मार्फत केल्या जाते.</a:t>
            </a:r>
          </a:p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768013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27A2D4-13AF-1F4B-8034-66F03E33D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008" y="1128275"/>
            <a:ext cx="9613861" cy="1080938"/>
          </a:xfrm>
        </p:spPr>
        <p:txBody>
          <a:bodyPr>
            <a:normAutofit fontScale="90000"/>
          </a:bodyPr>
          <a:lstStyle/>
          <a:p>
            <a:r>
              <a:rPr lang="en-IN"/>
              <a:t>पंचायत समिती जळगाव जामोद अंतर्गत ११ ग्रामपंचायतींना भेटी देऊन कोविड-१९बद्दल जनजागृती केली तसेच सांडपाणी व घनकचरा व्यवस्थापन कृती आराखडा तयार करण्यात आला.</a:t>
            </a:r>
            <a:br>
              <a:rPr lang="en-IN"/>
            </a:b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E63463-CB73-8448-9953-62D3A9D394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IN">
                <a:solidFill>
                  <a:srgbClr val="002060"/>
                </a:solidFill>
              </a:rPr>
              <a:t>भेटी दिल्या ११गावांची नावे:-</a:t>
            </a:r>
          </a:p>
          <a:p>
            <a:pPr marL="457200" indent="-457200">
              <a:buFont typeface="+mj-lt"/>
              <a:buAutoNum type="arabicPeriod"/>
            </a:pPr>
            <a:r>
              <a:rPr lang="en-IN">
                <a:solidFill>
                  <a:schemeClr val="bg1">
                    <a:lumMod val="90000"/>
                    <a:lumOff val="10000"/>
                  </a:schemeClr>
                </a:solidFill>
              </a:rPr>
              <a:t>कुरणगाड</a:t>
            </a:r>
          </a:p>
          <a:p>
            <a:pPr marL="457200" indent="-457200">
              <a:buFont typeface="+mj-lt"/>
              <a:buAutoNum type="arabicPeriod"/>
            </a:pPr>
            <a:r>
              <a:rPr lang="en-IN">
                <a:solidFill>
                  <a:schemeClr val="bg1">
                    <a:lumMod val="90000"/>
                    <a:lumOff val="10000"/>
                  </a:schemeClr>
                </a:solidFill>
              </a:rPr>
              <a:t>बोराळा</a:t>
            </a:r>
          </a:p>
          <a:p>
            <a:pPr marL="457200" indent="-457200">
              <a:buFont typeface="+mj-lt"/>
              <a:buAutoNum type="arabicPeriod"/>
            </a:pPr>
            <a:r>
              <a:rPr lang="en-IN">
                <a:solidFill>
                  <a:schemeClr val="bg1">
                    <a:lumMod val="90000"/>
                    <a:lumOff val="10000"/>
                  </a:schemeClr>
                </a:solidFill>
              </a:rPr>
              <a:t>येनगाव</a:t>
            </a:r>
          </a:p>
          <a:p>
            <a:pPr marL="457200" indent="-457200">
              <a:buFont typeface="+mj-lt"/>
              <a:buAutoNum type="arabicPeriod"/>
            </a:pPr>
            <a:r>
              <a:rPr lang="en-IN">
                <a:solidFill>
                  <a:schemeClr val="bg1">
                    <a:lumMod val="90000"/>
                    <a:lumOff val="10000"/>
                  </a:schemeClr>
                </a:solidFill>
              </a:rPr>
              <a:t>चवरा</a:t>
            </a:r>
          </a:p>
          <a:p>
            <a:pPr marL="457200" indent="-457200">
              <a:buFont typeface="+mj-lt"/>
              <a:buAutoNum type="arabicPeriod"/>
            </a:pPr>
            <a:r>
              <a:rPr lang="en-IN">
                <a:solidFill>
                  <a:schemeClr val="bg1">
                    <a:lumMod val="90000"/>
                    <a:lumOff val="10000"/>
                  </a:schemeClr>
                </a:solidFill>
              </a:rPr>
              <a:t>मराखेड</a:t>
            </a:r>
          </a:p>
          <a:p>
            <a:pPr marL="457200" indent="-457200">
              <a:buFont typeface="+mj-lt"/>
              <a:buAutoNum type="arabicPeriod"/>
            </a:pPr>
            <a:r>
              <a:rPr lang="en-IN">
                <a:solidFill>
                  <a:schemeClr val="bg1">
                    <a:lumMod val="90000"/>
                    <a:lumOff val="10000"/>
                  </a:schemeClr>
                </a:solidFill>
              </a:rPr>
              <a:t>निंभोरा</a:t>
            </a:r>
          </a:p>
          <a:p>
            <a:pPr marL="457200" indent="-457200">
              <a:buFont typeface="+mj-lt"/>
              <a:buAutoNum type="arabicPeriod"/>
            </a:pPr>
            <a:r>
              <a:rPr lang="en-IN">
                <a:solidFill>
                  <a:schemeClr val="bg1">
                    <a:lumMod val="90000"/>
                    <a:lumOff val="10000"/>
                  </a:schemeClr>
                </a:solidFill>
              </a:rPr>
              <a:t>भेंडवड</a:t>
            </a:r>
          </a:p>
          <a:p>
            <a:pPr marL="457200" indent="-457200">
              <a:buFont typeface="+mj-lt"/>
              <a:buAutoNum type="arabicPeriod"/>
            </a:pPr>
            <a:r>
              <a:rPr lang="en-IN">
                <a:solidFill>
                  <a:schemeClr val="bg1">
                    <a:lumMod val="90000"/>
                    <a:lumOff val="10000"/>
                  </a:schemeClr>
                </a:solidFill>
              </a:rPr>
              <a:t>गाडेगाव</a:t>
            </a:r>
          </a:p>
          <a:p>
            <a:pPr marL="457200" indent="-457200">
              <a:buFont typeface="+mj-lt"/>
              <a:buAutoNum type="arabicPeriod"/>
            </a:pPr>
            <a:r>
              <a:rPr lang="en-IN">
                <a:solidFill>
                  <a:schemeClr val="bg1">
                    <a:lumMod val="90000"/>
                    <a:lumOff val="10000"/>
                  </a:schemeClr>
                </a:solidFill>
              </a:rPr>
              <a:t>टाकळी खाती</a:t>
            </a:r>
          </a:p>
          <a:p>
            <a:pPr marL="457200" indent="-457200">
              <a:buFont typeface="+mj-lt"/>
              <a:buAutoNum type="arabicPeriod"/>
            </a:pPr>
            <a:r>
              <a:rPr lang="en-IN">
                <a:solidFill>
                  <a:schemeClr val="bg1">
                    <a:lumMod val="90000"/>
                    <a:lumOff val="10000"/>
                  </a:schemeClr>
                </a:solidFill>
              </a:rPr>
              <a:t>टाकळी पारस्कर</a:t>
            </a:r>
          </a:p>
          <a:p>
            <a:pPr marL="457200" indent="-457200">
              <a:buFont typeface="+mj-lt"/>
              <a:buAutoNum type="arabicPeriod"/>
            </a:pPr>
            <a:r>
              <a:rPr lang="en-IN">
                <a:solidFill>
                  <a:schemeClr val="bg1">
                    <a:lumMod val="90000"/>
                    <a:lumOff val="10000"/>
                  </a:schemeClr>
                </a:solidFill>
              </a:rPr>
              <a:t>इस्लामपूर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3436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947D58-6FEC-D141-9D3B-C0A76FCD0F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/>
              <a:t>क्षेत्रकार्य दरम्यान वापरण्यात आलेल्या तंत्र व समाजकार्याच्या पद्धती पुढीलप्रमाणे:-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B35771-612A-9A45-BAD0-847C3C28D5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IN">
                <a:solidFill>
                  <a:schemeClr val="accent5">
                    <a:lumMod val="75000"/>
                  </a:schemeClr>
                </a:solidFill>
              </a:rPr>
              <a:t>समाजकार्याच्याव् पद्धती</a:t>
            </a:r>
          </a:p>
          <a:p>
            <a:pPr marL="457200" indent="-457200">
              <a:buFont typeface="+mj-lt"/>
              <a:buAutoNum type="arabicPeriod"/>
            </a:pPr>
            <a:r>
              <a:rPr lang="en-IN">
                <a:solidFill>
                  <a:schemeClr val="bg1"/>
                </a:solidFill>
              </a:rPr>
              <a:t>व्यक्ती अध्ययन</a:t>
            </a:r>
          </a:p>
          <a:p>
            <a:pPr marL="457200" indent="-457200">
              <a:buFont typeface="+mj-lt"/>
              <a:buAutoNum type="arabicPeriod"/>
            </a:pPr>
            <a:r>
              <a:rPr lang="en-IN">
                <a:solidFill>
                  <a:schemeClr val="bg1"/>
                </a:solidFill>
              </a:rPr>
              <a:t>गटकार्य</a:t>
            </a:r>
          </a:p>
          <a:p>
            <a:pPr marL="457200" indent="-457200">
              <a:buFont typeface="+mj-lt"/>
              <a:buAutoNum type="arabicPeriod"/>
            </a:pPr>
            <a:r>
              <a:rPr lang="en-IN">
                <a:solidFill>
                  <a:schemeClr val="bg1"/>
                </a:solidFill>
              </a:rPr>
              <a:t>समुदाय संघटन</a:t>
            </a:r>
          </a:p>
          <a:p>
            <a:pPr marL="457200" indent="-457200">
              <a:buFont typeface="+mj-lt"/>
              <a:buAutoNum type="arabicPeriod"/>
            </a:pPr>
            <a:r>
              <a:rPr lang="en-IN">
                <a:solidFill>
                  <a:schemeClr val="bg1"/>
                </a:solidFill>
              </a:rPr>
              <a:t>समाजकल्याण प्रशासन</a:t>
            </a:r>
          </a:p>
          <a:p>
            <a:r>
              <a:rPr lang="en-IN">
                <a:solidFill>
                  <a:schemeClr val="accent5">
                    <a:lumMod val="75000"/>
                  </a:schemeClr>
                </a:solidFill>
              </a:rPr>
              <a:t>तंत्र</a:t>
            </a:r>
          </a:p>
          <a:p>
            <a:pPr marL="457200" indent="-457200">
              <a:buFont typeface="+mj-lt"/>
              <a:buAutoNum type="arabicPeriod"/>
            </a:pPr>
            <a:r>
              <a:rPr lang="en-IN">
                <a:solidFill>
                  <a:schemeClr val="bg1"/>
                </a:solidFill>
              </a:rPr>
              <a:t>गृहभेटी</a:t>
            </a:r>
          </a:p>
          <a:p>
            <a:pPr marL="457200" indent="-457200">
              <a:buFont typeface="+mj-lt"/>
              <a:buAutoNum type="arabicPeriod"/>
            </a:pPr>
            <a:r>
              <a:rPr lang="en-IN">
                <a:solidFill>
                  <a:schemeClr val="bg1"/>
                </a:solidFill>
              </a:rPr>
              <a:t>गटचर्चा</a:t>
            </a:r>
          </a:p>
          <a:p>
            <a:pPr marL="457200" indent="-457200">
              <a:buFont typeface="+mj-lt"/>
              <a:buAutoNum type="arabicPeriod"/>
            </a:pPr>
            <a:r>
              <a:rPr lang="en-IN">
                <a:solidFill>
                  <a:schemeClr val="bg1"/>
                </a:solidFill>
              </a:rPr>
              <a:t>संबंध</a:t>
            </a:r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93443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DA079-D8F9-7D47-8641-AFEDAD96DB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439" y="1285876"/>
            <a:ext cx="5811561" cy="4679156"/>
          </a:xfrm>
        </p:spPr>
        <p:txBody>
          <a:bodyPr>
            <a:normAutofit/>
          </a:bodyPr>
          <a:lstStyle/>
          <a:p>
            <a:br>
              <a:rPr lang="en-IN">
                <a:solidFill>
                  <a:schemeClr val="bg1"/>
                </a:solidFill>
              </a:rPr>
            </a:br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AFE267-7A8E-8F4B-AC50-8DE8589EE4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628" y="1571625"/>
            <a:ext cx="11127700" cy="4000500"/>
          </a:xfrm>
        </p:spPr>
        <p:txBody>
          <a:bodyPr/>
          <a:lstStyle/>
          <a:p>
            <a:pPr marL="0" indent="0">
              <a:buNone/>
            </a:pPr>
            <a:r>
              <a:rPr lang="en-IN" sz="2800"/>
              <a:t>1)क्षेत्रकार्य दरम्यान केलेले निरीक्षण:-</a:t>
            </a:r>
          </a:p>
          <a:p>
            <a:pPr marL="457200" indent="-457200">
              <a:buFont typeface="+mj-lt"/>
              <a:buAutoNum type="arabicPeriod"/>
            </a:pPr>
            <a:r>
              <a:rPr lang="en-IN" sz="2800">
                <a:solidFill>
                  <a:schemeClr val="bg1"/>
                </a:solidFill>
              </a:rPr>
              <a:t>नागरिकांची मानसिकता</a:t>
            </a:r>
          </a:p>
          <a:p>
            <a:pPr marL="457200" indent="-457200">
              <a:buFont typeface="+mj-lt"/>
              <a:buAutoNum type="arabicPeriod"/>
            </a:pPr>
            <a:r>
              <a:rPr lang="en-IN" sz="2800">
                <a:solidFill>
                  <a:schemeClr val="bg1"/>
                </a:solidFill>
              </a:rPr>
              <a:t>स्वच्छतेच्या बाबतीत गावांचा विकास व उपाययोजना</a:t>
            </a:r>
          </a:p>
          <a:p>
            <a:pPr marL="457200" indent="-457200">
              <a:buFont typeface="+mj-lt"/>
              <a:buAutoNum type="arabicPeriod"/>
            </a:pPr>
            <a:r>
              <a:rPr lang="en-IN" sz="2800">
                <a:solidFill>
                  <a:schemeClr val="bg1"/>
                </a:solidFill>
              </a:rPr>
              <a:t>भ्रष्टाचार</a:t>
            </a:r>
          </a:p>
          <a:p>
            <a:pPr marL="457200" indent="-457200">
              <a:buFont typeface="+mj-lt"/>
              <a:buAutoNum type="arabicPeriod"/>
            </a:pPr>
            <a:r>
              <a:rPr lang="en-IN" sz="2800">
                <a:solidFill>
                  <a:schemeClr val="bg1"/>
                </a:solidFill>
              </a:rPr>
              <a:t>कामाची तत्परता</a:t>
            </a:r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1116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F2D32-5A01-9C47-A7DE-41CED5148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क्षेत्रकार्य दरम्यान शिकण्यास मिळालेल्या बाबी:-</a:t>
            </a:r>
            <a:br>
              <a:rPr lang="en-IN"/>
            </a:b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D52CDE-2347-C74C-AD0F-66351B5464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>
                <a:solidFill>
                  <a:schemeClr val="bg1"/>
                </a:solidFill>
              </a:rPr>
              <a:t>मुलाखत प्रक्रिया</a:t>
            </a:r>
          </a:p>
          <a:p>
            <a:r>
              <a:rPr lang="en-IN">
                <a:solidFill>
                  <a:schemeClr val="bg1"/>
                </a:solidFill>
              </a:rPr>
              <a:t>संवाद कौशल्य</a:t>
            </a:r>
          </a:p>
          <a:p>
            <a:r>
              <a:rPr lang="en-IN">
                <a:solidFill>
                  <a:schemeClr val="bg1"/>
                </a:solidFill>
              </a:rPr>
              <a:t>निरीक्षण कौशल्य </a:t>
            </a:r>
          </a:p>
          <a:p>
            <a:r>
              <a:rPr lang="en-IN">
                <a:solidFill>
                  <a:schemeClr val="bg1"/>
                </a:solidFill>
              </a:rPr>
              <a:t>अहवाल लेखन</a:t>
            </a:r>
          </a:p>
          <a:p>
            <a:r>
              <a:rPr lang="en-IN">
                <a:solidFill>
                  <a:schemeClr val="bg1"/>
                </a:solidFill>
              </a:rPr>
              <a:t>विकासात्मक योजना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668303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04033917[[fn=Berlin]]_novariants" id="{309C13C0-3BE0-4E8F-8916-1D5516B3B5DD}" vid="{18E1BE87-7240-45DF-8788-3CAEB7F17AB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7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Berlin</vt:lpstr>
      <vt:lpstr>सावित्रीबाई फुले पुणे विद्यापीठ पुणे. भा.पा. हिवाळे शिक्षण संस्थेचे ग्रामीण विकास अध्ययन केंद्र समाजकार्य व संशोधन संस्था अहमदनगर</vt:lpstr>
      <vt:lpstr>                          क्षेत्रकार्य संस्था       पंचायत समिती जळगाव जामोद. जि. बुलढाणा.(सत्र४)</vt:lpstr>
      <vt:lpstr>PowerPoint Presentation</vt:lpstr>
      <vt:lpstr>पंचायत समिती जळगाव जामोद अंतर्गत ११ ग्रामपंचायतींना भेटी देऊन कोविड-१९बद्दल जनजागृती केली तसेच सांडपाणी व घनकचरा व्यवस्थापन कृती आराखडा तयार करण्यात आला. </vt:lpstr>
      <vt:lpstr>क्षेत्रकार्य दरम्यान वापरण्यात आलेल्या तंत्र व समाजकार्याच्या पद्धती पुढीलप्रमाणे:-</vt:lpstr>
      <vt:lpstr> </vt:lpstr>
      <vt:lpstr>क्षेत्रकार्य दरम्यान शिकण्यास मिळालेल्या बाबी:-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सावित्रीबाई फुले पुणे विद्यापीठ पुणे. भा.पा. हिवाळे शिक्षण संस्थेचे ग्रामीण विकास अध्ययन केंद्र समाजकार्य व संशोधन संस्था अहमदनगर</dc:title>
  <dc:creator>Unknown User</dc:creator>
  <cp:lastModifiedBy>Unknown User</cp:lastModifiedBy>
  <cp:revision>2</cp:revision>
  <dcterms:created xsi:type="dcterms:W3CDTF">2021-08-01T15:27:35Z</dcterms:created>
  <dcterms:modified xsi:type="dcterms:W3CDTF">2021-08-03T00:57:14Z</dcterms:modified>
</cp:coreProperties>
</file>