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7" r:id="rId4"/>
    <p:sldId id="261" r:id="rId5"/>
    <p:sldId id="262" r:id="rId6"/>
    <p:sldId id="263" r:id="rId7"/>
    <p:sldId id="264" r:id="rId8"/>
    <p:sldId id="265" r:id="rId9"/>
    <p:sldId id="259"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1CDC06B-A1AD-4CB2-89BF-3636B00778E7}">
          <p14:sldIdLst>
            <p14:sldId id="256"/>
            <p14:sldId id="260"/>
            <p14:sldId id="257"/>
            <p14:sldId id="261"/>
            <p14:sldId id="262"/>
            <p14:sldId id="263"/>
            <p14:sldId id="264"/>
            <p14:sldId id="265"/>
            <p14:sldId id="259"/>
            <p14:sldId id="266"/>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8/3/2021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8/3/2021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8/3/2021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8/3/2021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8/3/2021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8/3/2021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8/3/2021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8/3/2021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8/3/2021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8/3/2021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8/3/2021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8/3/2021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731" y="1094705"/>
            <a:ext cx="10161431" cy="1777284"/>
          </a:xfrm>
        </p:spPr>
        <p:txBody>
          <a:bodyPr/>
          <a:lstStyle/>
          <a:p>
            <a:r>
              <a:rPr lang="mr-IN" sz="4000" b="1" dirty="0" smtClean="0"/>
              <a:t>“</a:t>
            </a:r>
            <a:r>
              <a:rPr lang="en-IN" sz="4000" b="1" dirty="0" err="1" smtClean="0"/>
              <a:t>महामारीच्या</a:t>
            </a:r>
            <a:r>
              <a:rPr lang="en-IN" sz="4000" b="1" dirty="0" smtClean="0"/>
              <a:t> </a:t>
            </a:r>
            <a:r>
              <a:rPr lang="en-IN" sz="4000" b="1" dirty="0" err="1"/>
              <a:t>काळातील</a:t>
            </a:r>
            <a:r>
              <a:rPr lang="en-IN" sz="4000" b="1" dirty="0"/>
              <a:t> </a:t>
            </a:r>
            <a:r>
              <a:rPr lang="en-IN" sz="4000" b="1" dirty="0" err="1"/>
              <a:t>प्रतिबंधात्मक</a:t>
            </a:r>
            <a:r>
              <a:rPr lang="en-IN" sz="4000" b="1" dirty="0"/>
              <a:t> </a:t>
            </a:r>
            <a:r>
              <a:rPr lang="en-IN" sz="4000" b="1" dirty="0" err="1"/>
              <a:t>उपाययोजना</a:t>
            </a:r>
            <a:r>
              <a:rPr lang="en-IN" sz="4000" b="1" dirty="0"/>
              <a:t> </a:t>
            </a:r>
            <a:r>
              <a:rPr lang="en-IN" sz="4000" b="1" dirty="0" err="1"/>
              <a:t>आणि</a:t>
            </a:r>
            <a:r>
              <a:rPr lang="en-IN" sz="4000" b="1" dirty="0"/>
              <a:t> </a:t>
            </a:r>
            <a:r>
              <a:rPr lang="en-IN" sz="4000" b="1" dirty="0" err="1"/>
              <a:t>सामाजिक</a:t>
            </a:r>
            <a:r>
              <a:rPr lang="en-IN" sz="4000" b="1" dirty="0"/>
              <a:t> </a:t>
            </a:r>
            <a:r>
              <a:rPr lang="en-IN" sz="4000" b="1" dirty="0" err="1"/>
              <a:t>कार्यकर्ता</a:t>
            </a:r>
            <a:r>
              <a:rPr lang="en-IN" sz="4000" b="1" dirty="0"/>
              <a:t> </a:t>
            </a:r>
            <a:r>
              <a:rPr lang="en-IN" sz="4000" b="1" dirty="0" err="1"/>
              <a:t>यांची</a:t>
            </a:r>
            <a:r>
              <a:rPr lang="en-IN" sz="4000" b="1" dirty="0"/>
              <a:t> </a:t>
            </a:r>
            <a:r>
              <a:rPr lang="en-IN" sz="4000" b="1" dirty="0" err="1" smtClean="0"/>
              <a:t>भूमिका</a:t>
            </a:r>
            <a:r>
              <a:rPr lang="mr-IN" sz="4000" b="1" dirty="0" smtClean="0"/>
              <a:t>”</a:t>
            </a:r>
            <a:endParaRPr lang="en-IN" sz="4000" dirty="0"/>
          </a:p>
        </p:txBody>
      </p:sp>
      <p:sp>
        <p:nvSpPr>
          <p:cNvPr id="3" name="Subtitle 2"/>
          <p:cNvSpPr>
            <a:spLocks noGrp="1"/>
          </p:cNvSpPr>
          <p:nvPr>
            <p:ph type="subTitle" idx="1"/>
          </p:nvPr>
        </p:nvSpPr>
        <p:spPr>
          <a:xfrm rot="10800000" flipH="1" flipV="1">
            <a:off x="2446985" y="3979472"/>
            <a:ext cx="6568226" cy="1816021"/>
          </a:xfrm>
        </p:spPr>
        <p:txBody>
          <a:bodyPr>
            <a:noAutofit/>
          </a:bodyPr>
          <a:lstStyle/>
          <a:p>
            <a:r>
              <a:rPr lang="mr-IN" sz="2800" dirty="0" smtClean="0">
                <a:solidFill>
                  <a:schemeClr val="accent3"/>
                </a:solidFill>
              </a:rPr>
              <a:t>सादरकर्त्याचे नाव</a:t>
            </a:r>
            <a:r>
              <a:rPr lang="en-IN" sz="2800" dirty="0" smtClean="0">
                <a:solidFill>
                  <a:schemeClr val="accent3"/>
                </a:solidFill>
              </a:rPr>
              <a:t> </a:t>
            </a:r>
            <a:r>
              <a:rPr lang="en-IN" sz="2800" dirty="0">
                <a:solidFill>
                  <a:schemeClr val="accent3"/>
                </a:solidFill>
              </a:rPr>
              <a:t>:- </a:t>
            </a:r>
            <a:r>
              <a:rPr lang="mr-IN" sz="2800" dirty="0">
                <a:solidFill>
                  <a:schemeClr val="accent3"/>
                </a:solidFill>
              </a:rPr>
              <a:t>भालेराव </a:t>
            </a:r>
            <a:r>
              <a:rPr lang="mr-IN" sz="2800" dirty="0" smtClean="0">
                <a:solidFill>
                  <a:schemeClr val="accent3"/>
                </a:solidFill>
              </a:rPr>
              <a:t>राहुल गौतम</a:t>
            </a:r>
            <a:r>
              <a:rPr lang="mr-IN" sz="2000" dirty="0" smtClean="0">
                <a:solidFill>
                  <a:schemeClr val="accent3"/>
                </a:solidFill>
              </a:rPr>
              <a:t> </a:t>
            </a:r>
          </a:p>
          <a:p>
            <a:r>
              <a:rPr lang="mr-IN" sz="2000" dirty="0">
                <a:solidFill>
                  <a:schemeClr val="accent3"/>
                </a:solidFill>
              </a:rPr>
              <a:t> </a:t>
            </a:r>
            <a:r>
              <a:rPr lang="mr-IN" sz="2000" dirty="0" smtClean="0">
                <a:solidFill>
                  <a:schemeClr val="accent3"/>
                </a:solidFill>
              </a:rPr>
              <a:t>              ग्रामीण विकास अध्ययन केंद्र –                                                             				समाजकार्य संशोधन संस्था, अहमदनगर.    </a:t>
            </a:r>
            <a:r>
              <a:rPr lang="en-IN" sz="2000" dirty="0" smtClean="0"/>
              <a:t/>
            </a:r>
            <a:br>
              <a:rPr lang="en-IN" sz="2000" dirty="0" smtClean="0"/>
            </a:br>
            <a:endParaRPr lang="en-IN" sz="2000" dirty="0"/>
          </a:p>
        </p:txBody>
      </p:sp>
    </p:spTree>
    <p:extLst>
      <p:ext uri="{BB962C8B-B14F-4D97-AF65-F5344CB8AC3E}">
        <p14:creationId xmlns:p14="http://schemas.microsoft.com/office/powerpoint/2010/main" val="2745837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737" y="548426"/>
            <a:ext cx="5361755" cy="1600200"/>
          </a:xfrm>
        </p:spPr>
        <p:txBody>
          <a:bodyPr/>
          <a:lstStyle/>
          <a:p>
            <a:r>
              <a:rPr lang="mr-IN" dirty="0" smtClean="0"/>
              <a:t>प्राथमिक आरोग्य केंद्राचे कार्यक्षेत्र</a:t>
            </a:r>
            <a:endParaRPr lang="en-IN"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5201" y="1123183"/>
            <a:ext cx="4657860" cy="5097313"/>
          </a:xfrm>
        </p:spPr>
      </p:pic>
      <p:sp>
        <p:nvSpPr>
          <p:cNvPr id="4" name="Text Placeholder 3"/>
          <p:cNvSpPr>
            <a:spLocks noGrp="1"/>
          </p:cNvSpPr>
          <p:nvPr>
            <p:ph type="body" sz="half" idx="2"/>
          </p:nvPr>
        </p:nvSpPr>
        <p:spPr>
          <a:xfrm>
            <a:off x="7189630" y="4743718"/>
            <a:ext cx="5002370" cy="2114282"/>
          </a:xfrm>
        </p:spPr>
        <p:txBody>
          <a:bodyPr>
            <a:normAutofit fontScale="92500"/>
          </a:bodyPr>
          <a:lstStyle/>
          <a:p>
            <a:r>
              <a:rPr lang="mr-IN" sz="2800" dirty="0" smtClean="0">
                <a:solidFill>
                  <a:schemeClr val="tx1">
                    <a:lumMod val="95000"/>
                    <a:lumOff val="5000"/>
                  </a:schemeClr>
                </a:solidFill>
              </a:rPr>
              <a:t>ग्रामसेवक यांना </a:t>
            </a:r>
            <a:r>
              <a:rPr lang="mr-IN" sz="2800" dirty="0" smtClean="0">
                <a:solidFill>
                  <a:schemeClr val="tx1">
                    <a:lumMod val="95000"/>
                    <a:lumOff val="5000"/>
                  </a:schemeClr>
                </a:solidFill>
              </a:rPr>
              <a:t>क्षेत्रकार्यत करण्यात येणारे कार्य,उपक्रम आणि क्षेत्रकार्याचा कालावधी याची माहिती असणारे महाविद्यालयाचे </a:t>
            </a:r>
            <a:r>
              <a:rPr lang="mr-IN" sz="2800" dirty="0" smtClean="0">
                <a:solidFill>
                  <a:schemeClr val="tx1">
                    <a:lumMod val="95000"/>
                    <a:lumOff val="5000"/>
                  </a:schemeClr>
                </a:solidFill>
              </a:rPr>
              <a:t>पत्र देतांना प्रशिक्षणार्थी समाजकार्यकर्ता.</a:t>
            </a:r>
            <a:endParaRPr lang="en-IN" sz="2800" dirty="0">
              <a:solidFill>
                <a:schemeClr val="tx1">
                  <a:lumMod val="95000"/>
                  <a:lumOff val="5000"/>
                </a:scheme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692" y="2279561"/>
            <a:ext cx="5257800" cy="3940935"/>
          </a:xfrm>
          <a:prstGeom prst="rect">
            <a:avLst/>
          </a:prstGeom>
        </p:spPr>
      </p:pic>
    </p:spTree>
    <p:extLst>
      <p:ext uri="{BB962C8B-B14F-4D97-AF65-F5344CB8AC3E}">
        <p14:creationId xmlns:p14="http://schemas.microsoft.com/office/powerpoint/2010/main" val="3622285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r-IN" sz="4400" b="1" dirty="0" smtClean="0"/>
              <a:t>क्षेत्रकार्याची ओळख :-</a:t>
            </a:r>
            <a:endParaRPr lang="en-IN" sz="4400" b="1" dirty="0"/>
          </a:p>
        </p:txBody>
      </p:sp>
      <p:sp>
        <p:nvSpPr>
          <p:cNvPr id="3" name="Content Placeholder 2"/>
          <p:cNvSpPr>
            <a:spLocks noGrp="1"/>
          </p:cNvSpPr>
          <p:nvPr>
            <p:ph idx="1"/>
          </p:nvPr>
        </p:nvSpPr>
        <p:spPr/>
        <p:txBody>
          <a:bodyPr/>
          <a:lstStyle/>
          <a:p>
            <a:r>
              <a:rPr lang="mr-IN" dirty="0" smtClean="0"/>
              <a:t>प्रशिक्षणार्थी समाजकार्यकर्ता यांनी आपल्या स्वतःच्याच गावात क्षेत्रकार्य केले. आडूळ बु. हे गाव पैठण तालुक्यात आणि औरंगाबाद जिल्ह्यात असून गावची लोकसंख्या २०११ च्या जनगणनेनुसार ६१०१ असून सद्य स्थितीत गावाची लोकसंख्या २५००० च्या पुढे गेली आहे.</a:t>
            </a:r>
          </a:p>
          <a:p>
            <a:r>
              <a:rPr lang="mr-IN" dirty="0" smtClean="0"/>
              <a:t>कोरोनाच्या या गंभीर परिस्थितीत गावात भीतीचे वातावरण दिसून येत होते. नागरिक घाबरलेली होती त्यामुळे कोणी अनोळखी व्यक्ती गावात आल्यास त्या व्यक्तीकडे संशयाने पाहत असत. तसेच कोणी त्यांची माहिती घेण्यास आले तर त्यांना माहिती देण्यास टाळाटाळ करीत होते. तसेच कोरोनाची चाचणी करणे, लस घेणे यासाठी ते तयार नव्हते. </a:t>
            </a:r>
          </a:p>
          <a:p>
            <a:r>
              <a:rPr lang="mr-IN" dirty="0" smtClean="0"/>
              <a:t>समुदायात कोरोना आणि लसीकरणाबाबत जनजागृती केल्यानंतर समुदायातील कोरोनाची लस घेणाऱ्यांची संख्या वाढली आहे. </a:t>
            </a:r>
            <a:r>
              <a:rPr lang="mr-IN" smtClean="0"/>
              <a:t>तसेच काही लक्षणे वाटत असले तर स्वतः जाऊन RTCPR/ Antigen चाचणी करीत आहे. </a:t>
            </a:r>
            <a:endParaRPr lang="mr-IN" dirty="0" smtClean="0"/>
          </a:p>
        </p:txBody>
      </p:sp>
    </p:spTree>
    <p:extLst>
      <p:ext uri="{BB962C8B-B14F-4D97-AF65-F5344CB8AC3E}">
        <p14:creationId xmlns:p14="http://schemas.microsoft.com/office/powerpoint/2010/main" val="3265192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0" y="618186"/>
            <a:ext cx="3206839" cy="2859110"/>
          </a:xfrm>
        </p:spPr>
        <p:txBody>
          <a:bodyPr/>
          <a:lstStyle/>
          <a:p>
            <a:r>
              <a:rPr lang="mr-IN" dirty="0"/>
              <a:t>कोरोना आजाराबद्दल आणि कोरोना लसीकरणाबाबत समुदायात जनजागृती केली.</a:t>
            </a:r>
            <a:r>
              <a:rPr lang="en-IN" dirty="0"/>
              <a:t/>
            </a:r>
            <a:br>
              <a:rPr lang="en-IN" dirty="0"/>
            </a:br>
            <a:endParaRPr lang="en-IN"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93228" y="1151586"/>
            <a:ext cx="4095481" cy="4978758"/>
          </a:xfrm>
        </p:spPr>
      </p:pic>
      <p:sp>
        <p:nvSpPr>
          <p:cNvPr id="4" name="Text Placeholder 3"/>
          <p:cNvSpPr>
            <a:spLocks noGrp="1"/>
          </p:cNvSpPr>
          <p:nvPr>
            <p:ph type="body" sz="half" idx="2"/>
          </p:nvPr>
        </p:nvSpPr>
        <p:spPr>
          <a:xfrm>
            <a:off x="798490" y="4005044"/>
            <a:ext cx="3342805" cy="1764691"/>
          </a:xfrm>
        </p:spPr>
        <p:txBody>
          <a:bodyPr>
            <a:normAutofit/>
          </a:bodyPr>
          <a:lstStyle/>
          <a:p>
            <a:r>
              <a:rPr lang="mr-IN" sz="2000" dirty="0">
                <a:solidFill>
                  <a:srgbClr val="FFFF00"/>
                </a:solidFill>
              </a:rPr>
              <a:t>भेटी दिलेले कुटुंब संख्या</a:t>
            </a:r>
            <a:r>
              <a:rPr lang="en-IN" sz="2000" dirty="0">
                <a:solidFill>
                  <a:srgbClr val="FFFF00"/>
                </a:solidFill>
              </a:rPr>
              <a:t> :- </a:t>
            </a:r>
            <a:r>
              <a:rPr lang="en-IN" sz="2000" dirty="0" smtClean="0">
                <a:solidFill>
                  <a:srgbClr val="FFFF00"/>
                </a:solidFill>
              </a:rPr>
              <a:t>130</a:t>
            </a:r>
            <a:endParaRPr lang="mr-IN" sz="2000" dirty="0" smtClean="0">
              <a:solidFill>
                <a:srgbClr val="FFFF00"/>
              </a:solidFill>
            </a:endParaRPr>
          </a:p>
          <a:p>
            <a:r>
              <a:rPr lang="mr-IN" sz="2000" dirty="0" smtClean="0">
                <a:solidFill>
                  <a:srgbClr val="FFFF00"/>
                </a:solidFill>
              </a:rPr>
              <a:t>कोरोना प्रतिबंध लस घेतलेल्या कुटुंबाची संख्या :- 110</a:t>
            </a:r>
            <a:endParaRPr lang="mr-IN" sz="2000" dirty="0">
              <a:solidFill>
                <a:srgbClr val="FFFF00"/>
              </a:solidFill>
            </a:endParaRPr>
          </a:p>
          <a:p>
            <a:endParaRPr lang="en-IN" dirty="0"/>
          </a:p>
        </p:txBody>
      </p:sp>
      <p:sp>
        <p:nvSpPr>
          <p:cNvPr id="3" name="TextBox 2"/>
          <p:cNvSpPr txBox="1"/>
          <p:nvPr/>
        </p:nvSpPr>
        <p:spPr>
          <a:xfrm>
            <a:off x="5651500" y="6130344"/>
            <a:ext cx="5854700" cy="707886"/>
          </a:xfrm>
          <a:prstGeom prst="rect">
            <a:avLst/>
          </a:prstGeom>
          <a:noFill/>
        </p:spPr>
        <p:txBody>
          <a:bodyPr wrap="square" rtlCol="0">
            <a:spAutoFit/>
          </a:bodyPr>
          <a:lstStyle/>
          <a:p>
            <a:r>
              <a:rPr lang="mr-IN" sz="2000" dirty="0" smtClean="0">
                <a:solidFill>
                  <a:schemeClr val="accent5">
                    <a:lumMod val="50000"/>
                  </a:schemeClr>
                </a:solidFill>
              </a:rPr>
              <a:t>गृहभेट आणि लसीकरणाबाबत माहिती देतांना प्रशिक्षणार्थी सामाजिक कार्यकर्ता.</a:t>
            </a:r>
            <a:endParaRPr lang="en-IN" sz="2000" dirty="0">
              <a:solidFill>
                <a:schemeClr val="accent5">
                  <a:lumMod val="50000"/>
                </a:schemeClr>
              </a:solidFill>
            </a:endParaRPr>
          </a:p>
        </p:txBody>
      </p:sp>
    </p:spTree>
    <p:extLst>
      <p:ext uri="{BB962C8B-B14F-4D97-AF65-F5344CB8AC3E}">
        <p14:creationId xmlns:p14="http://schemas.microsoft.com/office/powerpoint/2010/main" val="3184896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004551"/>
            <a:ext cx="8937573" cy="1268508"/>
          </a:xfrm>
        </p:spPr>
        <p:txBody>
          <a:bodyPr/>
          <a:lstStyle/>
          <a:p>
            <a:r>
              <a:rPr lang="mr-IN" sz="2800" dirty="0"/>
              <a:t>कोरोनाची लस घेण्यासाठी नागरिकांची नाव नोंदणी केली</a:t>
            </a:r>
            <a:r>
              <a:rPr lang="mr-IN" sz="2800" dirty="0" smtClean="0"/>
              <a:t>.</a:t>
            </a:r>
            <a:br>
              <a:rPr lang="mr-IN" sz="2800" dirty="0" smtClean="0"/>
            </a:br>
            <a:r>
              <a:rPr lang="mr-IN" sz="2400" dirty="0"/>
              <a:t>नाव नोंदणी </a:t>
            </a:r>
            <a:r>
              <a:rPr lang="mr-IN" sz="2400" dirty="0" smtClean="0"/>
              <a:t>नागरिकांची संख्या :- </a:t>
            </a:r>
            <a:r>
              <a:rPr lang="en-IN" sz="2400" dirty="0" smtClean="0"/>
              <a:t>1047</a:t>
            </a:r>
            <a:r>
              <a:rPr lang="mr-IN" sz="2400" dirty="0" smtClean="0"/>
              <a:t/>
            </a:r>
            <a:br>
              <a:rPr lang="mr-IN" sz="2400" dirty="0" smtClean="0"/>
            </a:br>
            <a:r>
              <a:rPr lang="mr-IN" sz="2400" dirty="0" smtClean="0"/>
              <a:t>कोरोनाची लस घेणाऱ्या नागरिकांची संख्या :- </a:t>
            </a:r>
            <a:r>
              <a:rPr lang="en-IN" sz="2400" dirty="0" smtClean="0"/>
              <a:t>971</a:t>
            </a:r>
            <a:r>
              <a:rPr lang="en-IN" dirty="0"/>
              <a:t/>
            </a:r>
            <a:br>
              <a:rPr lang="en-IN" dirty="0"/>
            </a:br>
            <a:r>
              <a:rPr lang="mr-IN" dirty="0"/>
              <a:t/>
            </a:r>
            <a:br>
              <a:rPr lang="mr-IN" dirty="0"/>
            </a:br>
            <a:endParaRPr lang="en-IN"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55700" y="2472744"/>
            <a:ext cx="4824413" cy="370911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08713" y="2472744"/>
            <a:ext cx="4824412" cy="3709115"/>
          </a:xfrm>
        </p:spPr>
      </p:pic>
      <p:sp>
        <p:nvSpPr>
          <p:cNvPr id="4" name="TextBox 3"/>
          <p:cNvSpPr txBox="1"/>
          <p:nvPr/>
        </p:nvSpPr>
        <p:spPr>
          <a:xfrm>
            <a:off x="889001" y="6381544"/>
            <a:ext cx="5287962" cy="400110"/>
          </a:xfrm>
          <a:prstGeom prst="rect">
            <a:avLst/>
          </a:prstGeom>
          <a:noFill/>
        </p:spPr>
        <p:txBody>
          <a:bodyPr wrap="square" rtlCol="0">
            <a:spAutoFit/>
          </a:bodyPr>
          <a:lstStyle/>
          <a:p>
            <a:r>
              <a:rPr lang="mr-IN" sz="2000" dirty="0" smtClean="0">
                <a:solidFill>
                  <a:srgbClr val="002060"/>
                </a:solidFill>
              </a:rPr>
              <a:t>लसीकरणासाठी नागरिकांची नाव नोंदणी करतांना.</a:t>
            </a:r>
            <a:endParaRPr lang="en-IN" sz="1600" dirty="0">
              <a:solidFill>
                <a:srgbClr val="002060"/>
              </a:solidFill>
            </a:endParaRPr>
          </a:p>
        </p:txBody>
      </p:sp>
      <p:sp>
        <p:nvSpPr>
          <p:cNvPr id="5" name="TextBox 4"/>
          <p:cNvSpPr txBox="1"/>
          <p:nvPr/>
        </p:nvSpPr>
        <p:spPr>
          <a:xfrm>
            <a:off x="6373812" y="6381544"/>
            <a:ext cx="5424487" cy="400110"/>
          </a:xfrm>
          <a:prstGeom prst="rect">
            <a:avLst/>
          </a:prstGeom>
          <a:noFill/>
        </p:spPr>
        <p:txBody>
          <a:bodyPr wrap="square" rtlCol="0">
            <a:spAutoFit/>
          </a:bodyPr>
          <a:lstStyle/>
          <a:p>
            <a:r>
              <a:rPr lang="mr-IN" sz="2000" dirty="0" smtClean="0">
                <a:solidFill>
                  <a:srgbClr val="002060"/>
                </a:solidFill>
              </a:rPr>
              <a:t>नागरिकांची RTPCR/Antigen चाचणी करतांना.</a:t>
            </a:r>
            <a:endParaRPr lang="en-IN" sz="2000" dirty="0">
              <a:solidFill>
                <a:srgbClr val="002060"/>
              </a:solidFill>
            </a:endParaRPr>
          </a:p>
        </p:txBody>
      </p:sp>
    </p:spTree>
    <p:extLst>
      <p:ext uri="{BB962C8B-B14F-4D97-AF65-F5344CB8AC3E}">
        <p14:creationId xmlns:p14="http://schemas.microsoft.com/office/powerpoint/2010/main" val="2915994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7" y="2133600"/>
            <a:ext cx="4121238" cy="1600200"/>
          </a:xfrm>
        </p:spPr>
        <p:txBody>
          <a:bodyPr/>
          <a:lstStyle/>
          <a:p>
            <a:r>
              <a:rPr lang="mr-IN" dirty="0"/>
              <a:t>गावातील दुकानदारांचा आणि त्यांच्या कामगारांचा सर्व्हे केला आणि त्यांना कोरोनाविषयी जनजागृती, कोरोना लसीकरण आणि RTPCR/ Antigen चाचणी याबद्दल माहिती दिली.</a:t>
            </a:r>
            <a:r>
              <a:rPr lang="en-IN" dirty="0"/>
              <a:t/>
            </a:r>
            <a:br>
              <a:rPr lang="en-IN" dirty="0"/>
            </a:br>
            <a:endParaRPr lang="en-IN"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1674" y="1236372"/>
            <a:ext cx="5487339" cy="4507605"/>
          </a:xfrm>
        </p:spPr>
      </p:pic>
      <p:sp>
        <p:nvSpPr>
          <p:cNvPr id="4" name="Text Placeholder 3"/>
          <p:cNvSpPr>
            <a:spLocks noGrp="1"/>
          </p:cNvSpPr>
          <p:nvPr>
            <p:ph type="body" sz="half" idx="2"/>
          </p:nvPr>
        </p:nvSpPr>
        <p:spPr>
          <a:xfrm>
            <a:off x="618187" y="3979572"/>
            <a:ext cx="3992450" cy="2228045"/>
          </a:xfrm>
        </p:spPr>
        <p:txBody>
          <a:bodyPr>
            <a:normAutofit/>
          </a:bodyPr>
          <a:lstStyle/>
          <a:p>
            <a:r>
              <a:rPr lang="mr-IN" sz="2000" dirty="0">
                <a:solidFill>
                  <a:srgbClr val="00B0F0"/>
                </a:solidFill>
              </a:rPr>
              <a:t>भेट दिलेल्या दुकानदारांची </a:t>
            </a:r>
            <a:r>
              <a:rPr lang="mr-IN" sz="2000" dirty="0" smtClean="0">
                <a:solidFill>
                  <a:srgbClr val="00B0F0"/>
                </a:solidFill>
              </a:rPr>
              <a:t>संख्या :- 173 आणि </a:t>
            </a:r>
            <a:r>
              <a:rPr lang="mr-IN" sz="2000" dirty="0">
                <a:solidFill>
                  <a:srgbClr val="00B0F0"/>
                </a:solidFill>
              </a:rPr>
              <a:t>कर्मचारी संख्या :-</a:t>
            </a:r>
            <a:r>
              <a:rPr lang="en-IN" sz="2000" dirty="0">
                <a:solidFill>
                  <a:srgbClr val="00B0F0"/>
                </a:solidFill>
              </a:rPr>
              <a:t>  </a:t>
            </a:r>
            <a:r>
              <a:rPr lang="mr-IN" sz="2000" dirty="0" smtClean="0">
                <a:solidFill>
                  <a:srgbClr val="00B0F0"/>
                </a:solidFill>
              </a:rPr>
              <a:t>132</a:t>
            </a:r>
          </a:p>
          <a:p>
            <a:r>
              <a:rPr lang="mr-IN" sz="2000" dirty="0" smtClean="0">
                <a:solidFill>
                  <a:srgbClr val="00B0F0"/>
                </a:solidFill>
              </a:rPr>
              <a:t>RTPCR/ Antigen चाचणी केलेल्यांची संख्या :- 300</a:t>
            </a:r>
            <a:endParaRPr lang="en-IN" sz="2000" dirty="0">
              <a:solidFill>
                <a:srgbClr val="00B0F0"/>
              </a:solidFill>
            </a:endParaRPr>
          </a:p>
          <a:p>
            <a:endParaRPr lang="en-IN" sz="2000" dirty="0"/>
          </a:p>
        </p:txBody>
      </p:sp>
      <p:sp>
        <p:nvSpPr>
          <p:cNvPr id="3" name="TextBox 2"/>
          <p:cNvSpPr txBox="1"/>
          <p:nvPr/>
        </p:nvSpPr>
        <p:spPr>
          <a:xfrm>
            <a:off x="5600700" y="5853674"/>
            <a:ext cx="6591300" cy="707886"/>
          </a:xfrm>
          <a:prstGeom prst="rect">
            <a:avLst/>
          </a:prstGeom>
          <a:noFill/>
        </p:spPr>
        <p:txBody>
          <a:bodyPr wrap="square" rtlCol="0">
            <a:spAutoFit/>
          </a:bodyPr>
          <a:lstStyle/>
          <a:p>
            <a:r>
              <a:rPr lang="mr-IN" sz="2000" b="1" dirty="0" smtClean="0">
                <a:solidFill>
                  <a:srgbClr val="00B050"/>
                </a:solidFill>
              </a:rPr>
              <a:t>व्यापारी वर्गाचे सर्वेक्षण करतांना प्रशिक्षणार्थी सामाजिक कार्यकर्ता. </a:t>
            </a:r>
            <a:endParaRPr lang="en-IN" sz="2000" b="1" dirty="0">
              <a:solidFill>
                <a:srgbClr val="00B050"/>
              </a:solidFill>
            </a:endParaRPr>
          </a:p>
        </p:txBody>
      </p:sp>
    </p:spTree>
    <p:extLst>
      <p:ext uri="{BB962C8B-B14F-4D97-AF65-F5344CB8AC3E}">
        <p14:creationId xmlns:p14="http://schemas.microsoft.com/office/powerpoint/2010/main" val="1888646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279" y="1231245"/>
            <a:ext cx="9414455" cy="706964"/>
          </a:xfrm>
        </p:spPr>
        <p:txBody>
          <a:bodyPr/>
          <a:lstStyle/>
          <a:p>
            <a:r>
              <a:rPr lang="mr-IN" sz="3200" dirty="0"/>
              <a:t>पत्रकार संघ आयोजित रक्तदान शिबिरात सहभाग घेतला.</a:t>
            </a:r>
            <a:br>
              <a:rPr lang="mr-IN" sz="3200" dirty="0"/>
            </a:br>
            <a:r>
              <a:rPr lang="mr-IN" sz="3200" dirty="0"/>
              <a:t>रक्तदान करण्याऱ्या व्यक्तींची संख्या :- </a:t>
            </a:r>
            <a:r>
              <a:rPr lang="en-IN" sz="3200" dirty="0"/>
              <a:t>29</a:t>
            </a:r>
            <a:r>
              <a:rPr lang="mr-IN" dirty="0"/>
              <a:t/>
            </a:r>
            <a:br>
              <a:rPr lang="mr-IN" dirty="0"/>
            </a:br>
            <a:endParaRPr lang="en-IN"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27280" y="2511380"/>
            <a:ext cx="5052834" cy="350842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08713" y="2511380"/>
            <a:ext cx="5343636" cy="3508419"/>
          </a:xfrm>
        </p:spPr>
      </p:pic>
      <p:sp>
        <p:nvSpPr>
          <p:cNvPr id="3" name="TextBox 2"/>
          <p:cNvSpPr txBox="1"/>
          <p:nvPr/>
        </p:nvSpPr>
        <p:spPr>
          <a:xfrm>
            <a:off x="6208713" y="6273800"/>
            <a:ext cx="5513387" cy="461665"/>
          </a:xfrm>
          <a:prstGeom prst="rect">
            <a:avLst/>
          </a:prstGeom>
          <a:noFill/>
        </p:spPr>
        <p:txBody>
          <a:bodyPr wrap="square" rtlCol="0">
            <a:spAutoFit/>
          </a:bodyPr>
          <a:lstStyle/>
          <a:p>
            <a:r>
              <a:rPr lang="mr-IN" sz="2400" dirty="0" smtClean="0">
                <a:solidFill>
                  <a:srgbClr val="002060"/>
                </a:solidFill>
              </a:rPr>
              <a:t>रक्तदान केलेल्यांना प्रमाणपत्र देतांना</a:t>
            </a:r>
            <a:endParaRPr lang="en-IN" sz="2400" dirty="0">
              <a:solidFill>
                <a:srgbClr val="002060"/>
              </a:solidFill>
            </a:endParaRPr>
          </a:p>
        </p:txBody>
      </p:sp>
    </p:spTree>
    <p:extLst>
      <p:ext uri="{BB962C8B-B14F-4D97-AF65-F5344CB8AC3E}">
        <p14:creationId xmlns:p14="http://schemas.microsoft.com/office/powerpoint/2010/main" val="4094882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6" y="1120462"/>
            <a:ext cx="3902299" cy="2200141"/>
          </a:xfrm>
        </p:spPr>
        <p:txBody>
          <a:bodyPr/>
          <a:lstStyle/>
          <a:p>
            <a:r>
              <a:rPr lang="mr-IN" sz="2800" dirty="0"/>
              <a:t>गरोदर महिला, स्तनदा माता आणि बालके यांच्या लसीकरणात सहभाग घेतला.</a:t>
            </a:r>
            <a:br>
              <a:rPr lang="mr-IN" sz="2800" dirty="0"/>
            </a:br>
            <a:endParaRPr lang="en-IN" sz="2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3674" y="1120461"/>
            <a:ext cx="6053070" cy="5228823"/>
          </a:xfrm>
        </p:spPr>
      </p:pic>
      <p:sp>
        <p:nvSpPr>
          <p:cNvPr id="4" name="Text Placeholder 3"/>
          <p:cNvSpPr>
            <a:spLocks noGrp="1"/>
          </p:cNvSpPr>
          <p:nvPr>
            <p:ph type="body" sz="half" idx="2"/>
          </p:nvPr>
        </p:nvSpPr>
        <p:spPr>
          <a:xfrm>
            <a:off x="605306" y="4040460"/>
            <a:ext cx="4005331" cy="2293799"/>
          </a:xfrm>
        </p:spPr>
        <p:txBody>
          <a:bodyPr/>
          <a:lstStyle/>
          <a:p>
            <a:r>
              <a:rPr lang="mr-IN" sz="2400" dirty="0">
                <a:solidFill>
                  <a:srgbClr val="00B050"/>
                </a:solidFill>
              </a:rPr>
              <a:t>गरोदर महिलांची संख्या :- </a:t>
            </a:r>
            <a:r>
              <a:rPr lang="en-IN" sz="2400" dirty="0">
                <a:solidFill>
                  <a:srgbClr val="00B050"/>
                </a:solidFill>
              </a:rPr>
              <a:t>10</a:t>
            </a:r>
            <a:endParaRPr lang="mr-IN" sz="2400" dirty="0">
              <a:solidFill>
                <a:srgbClr val="00B050"/>
              </a:solidFill>
            </a:endParaRPr>
          </a:p>
          <a:p>
            <a:r>
              <a:rPr lang="mr-IN" sz="2400" dirty="0">
                <a:solidFill>
                  <a:srgbClr val="00B050"/>
                </a:solidFill>
              </a:rPr>
              <a:t>स्तनदा मातांची संख्या :- </a:t>
            </a:r>
            <a:r>
              <a:rPr lang="en-IN" sz="2400" dirty="0">
                <a:solidFill>
                  <a:srgbClr val="00B050"/>
                </a:solidFill>
              </a:rPr>
              <a:t>26</a:t>
            </a:r>
            <a:endParaRPr lang="mr-IN" sz="2400" dirty="0">
              <a:solidFill>
                <a:srgbClr val="00B050"/>
              </a:solidFill>
            </a:endParaRPr>
          </a:p>
          <a:p>
            <a:r>
              <a:rPr lang="mr-IN" sz="2400" dirty="0">
                <a:solidFill>
                  <a:srgbClr val="00B050"/>
                </a:solidFill>
              </a:rPr>
              <a:t>बालकांची संख्या :- </a:t>
            </a:r>
            <a:r>
              <a:rPr lang="en-IN" sz="2400" dirty="0">
                <a:solidFill>
                  <a:srgbClr val="00B050"/>
                </a:solidFill>
              </a:rPr>
              <a:t>45</a:t>
            </a:r>
          </a:p>
          <a:p>
            <a:endParaRPr lang="en-IN" dirty="0"/>
          </a:p>
        </p:txBody>
      </p:sp>
    </p:spTree>
    <p:extLst>
      <p:ext uri="{BB962C8B-B14F-4D97-AF65-F5344CB8AC3E}">
        <p14:creationId xmlns:p14="http://schemas.microsoft.com/office/powerpoint/2010/main" val="3524648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r-IN" b="1" dirty="0" smtClean="0"/>
              <a:t>क्षेत्रकार्यात </a:t>
            </a:r>
            <a:r>
              <a:rPr lang="en-IN" b="1" dirty="0" err="1" smtClean="0"/>
              <a:t>केलेल्या</a:t>
            </a:r>
            <a:r>
              <a:rPr lang="en-IN" b="1" dirty="0" smtClean="0"/>
              <a:t> </a:t>
            </a:r>
            <a:r>
              <a:rPr lang="en-IN" b="1" dirty="0" err="1"/>
              <a:t>कार्यातील</a:t>
            </a:r>
            <a:r>
              <a:rPr lang="en-IN" b="1" dirty="0"/>
              <a:t> </a:t>
            </a:r>
            <a:r>
              <a:rPr lang="en-IN" b="1" dirty="0" err="1"/>
              <a:t>निष्पत्ती</a:t>
            </a:r>
            <a:r>
              <a:rPr lang="en-IN" b="1" dirty="0"/>
              <a:t> </a:t>
            </a:r>
            <a:r>
              <a:rPr lang="mr-IN" b="1" dirty="0" smtClean="0"/>
              <a:t>:-</a:t>
            </a:r>
            <a:endParaRPr lang="en-IN" dirty="0"/>
          </a:p>
        </p:txBody>
      </p:sp>
      <p:sp>
        <p:nvSpPr>
          <p:cNvPr id="3" name="Content Placeholder 2"/>
          <p:cNvSpPr>
            <a:spLocks noGrp="1"/>
          </p:cNvSpPr>
          <p:nvPr>
            <p:ph idx="1"/>
          </p:nvPr>
        </p:nvSpPr>
        <p:spPr>
          <a:xfrm>
            <a:off x="1154954" y="2603499"/>
            <a:ext cx="8825659" cy="3745785"/>
          </a:xfrm>
        </p:spPr>
        <p:txBody>
          <a:bodyPr>
            <a:normAutofit/>
          </a:bodyPr>
          <a:lstStyle/>
          <a:p>
            <a:r>
              <a:rPr lang="mr-IN" dirty="0" smtClean="0"/>
              <a:t>कोरोनाच्या प्रतिबंधात्मक उपाययोजनाच्या नियमाचे लोकं पालन करू लागले.</a:t>
            </a:r>
          </a:p>
          <a:p>
            <a:r>
              <a:rPr lang="mr-IN" dirty="0" smtClean="0"/>
              <a:t>मास्क वापरणाऱ्यांचे प्रमाण वाढले.</a:t>
            </a:r>
          </a:p>
          <a:p>
            <a:r>
              <a:rPr lang="mr-IN" dirty="0" smtClean="0"/>
              <a:t>कोरोना प्रतिबंध लस घेणाऱ्यांची संख्या वाढली.</a:t>
            </a:r>
          </a:p>
          <a:p>
            <a:pPr lvl="0"/>
            <a:r>
              <a:rPr lang="en-IN" dirty="0" err="1"/>
              <a:t>गावातील</a:t>
            </a:r>
            <a:r>
              <a:rPr lang="en-IN" dirty="0"/>
              <a:t> ५० </a:t>
            </a:r>
            <a:r>
              <a:rPr lang="en-IN" dirty="0" err="1"/>
              <a:t>ते</a:t>
            </a:r>
            <a:r>
              <a:rPr lang="en-IN" dirty="0"/>
              <a:t> </a:t>
            </a:r>
            <a:r>
              <a:rPr lang="en-IN" dirty="0" err="1"/>
              <a:t>पुढील</a:t>
            </a:r>
            <a:r>
              <a:rPr lang="en-IN" dirty="0"/>
              <a:t> </a:t>
            </a:r>
            <a:r>
              <a:rPr lang="en-IN" dirty="0" err="1"/>
              <a:t>वयोगटातील</a:t>
            </a:r>
            <a:r>
              <a:rPr lang="en-IN" dirty="0"/>
              <a:t> </a:t>
            </a:r>
            <a:r>
              <a:rPr lang="en-IN" dirty="0" err="1"/>
              <a:t>नागरिकांचे</a:t>
            </a:r>
            <a:r>
              <a:rPr lang="en-IN" dirty="0"/>
              <a:t> ९०% </a:t>
            </a:r>
            <a:r>
              <a:rPr lang="en-IN" dirty="0" err="1"/>
              <a:t>लसीकरण</a:t>
            </a:r>
            <a:r>
              <a:rPr lang="en-IN" dirty="0"/>
              <a:t> </a:t>
            </a:r>
            <a:r>
              <a:rPr lang="en-IN" dirty="0" err="1"/>
              <a:t>झाले</a:t>
            </a:r>
            <a:r>
              <a:rPr lang="en-IN" dirty="0"/>
              <a:t> </a:t>
            </a:r>
            <a:r>
              <a:rPr lang="en-IN" dirty="0" err="1"/>
              <a:t>आहे</a:t>
            </a:r>
            <a:r>
              <a:rPr lang="en-IN" dirty="0"/>
              <a:t>. </a:t>
            </a:r>
          </a:p>
          <a:p>
            <a:pPr lvl="0"/>
            <a:r>
              <a:rPr lang="en-IN" dirty="0"/>
              <a:t>१८ </a:t>
            </a:r>
            <a:r>
              <a:rPr lang="en-IN" dirty="0" err="1"/>
              <a:t>ते</a:t>
            </a:r>
            <a:r>
              <a:rPr lang="en-IN" dirty="0"/>
              <a:t> ५० </a:t>
            </a:r>
            <a:r>
              <a:rPr lang="en-IN" dirty="0" err="1"/>
              <a:t>च्या</a:t>
            </a:r>
            <a:r>
              <a:rPr lang="en-IN" dirty="0"/>
              <a:t> </a:t>
            </a:r>
            <a:r>
              <a:rPr lang="en-IN" dirty="0" err="1"/>
              <a:t>वयोगटातील</a:t>
            </a:r>
            <a:r>
              <a:rPr lang="en-IN" dirty="0"/>
              <a:t> </a:t>
            </a:r>
            <a:r>
              <a:rPr lang="en-IN" dirty="0" err="1"/>
              <a:t>नागरिकांचे</a:t>
            </a:r>
            <a:r>
              <a:rPr lang="en-IN" dirty="0"/>
              <a:t> </a:t>
            </a:r>
            <a:r>
              <a:rPr lang="en-IN" dirty="0" err="1"/>
              <a:t>पहिल्या</a:t>
            </a:r>
            <a:r>
              <a:rPr lang="en-IN" dirty="0"/>
              <a:t> </a:t>
            </a:r>
            <a:r>
              <a:rPr lang="en-IN" dirty="0" err="1"/>
              <a:t>डोस</a:t>
            </a:r>
            <a:r>
              <a:rPr lang="en-IN" dirty="0"/>
              <a:t> </a:t>
            </a:r>
            <a:r>
              <a:rPr lang="en-IN" dirty="0" err="1"/>
              <a:t>चे</a:t>
            </a:r>
            <a:r>
              <a:rPr lang="en-IN" dirty="0"/>
              <a:t> ७०% </a:t>
            </a:r>
            <a:r>
              <a:rPr lang="en-IN" dirty="0" err="1"/>
              <a:t>लसीकरण</a:t>
            </a:r>
            <a:r>
              <a:rPr lang="en-IN" dirty="0"/>
              <a:t> </a:t>
            </a:r>
            <a:r>
              <a:rPr lang="en-IN" dirty="0" err="1"/>
              <a:t>झाले</a:t>
            </a:r>
            <a:r>
              <a:rPr lang="en-IN" dirty="0"/>
              <a:t> </a:t>
            </a:r>
            <a:r>
              <a:rPr lang="en-IN" dirty="0" err="1"/>
              <a:t>आहे</a:t>
            </a:r>
            <a:r>
              <a:rPr lang="en-IN" dirty="0" smtClean="0"/>
              <a:t>.</a:t>
            </a:r>
            <a:endParaRPr lang="mr-IN" dirty="0" smtClean="0"/>
          </a:p>
          <a:p>
            <a:r>
              <a:rPr lang="mr-IN" dirty="0" smtClean="0"/>
              <a:t>स्वतःची आणि आपल्या कर्मचाऱ्यांची RTPCR/Antigen चाचणी करणाऱ्या व्यापाऱ्यांची संख्या वाढली.</a:t>
            </a:r>
          </a:p>
          <a:p>
            <a:r>
              <a:rPr lang="mr-IN" dirty="0" smtClean="0"/>
              <a:t>कोरोना आणि लसीकरणाबाबतच्या शंका, गैरसमज आणि अफवा दूर झाल्या.</a:t>
            </a:r>
          </a:p>
          <a:p>
            <a:endParaRPr lang="mr-IN" dirty="0" smtClean="0"/>
          </a:p>
        </p:txBody>
      </p:sp>
    </p:spTree>
    <p:extLst>
      <p:ext uri="{BB962C8B-B14F-4D97-AF65-F5344CB8AC3E}">
        <p14:creationId xmlns:p14="http://schemas.microsoft.com/office/powerpoint/2010/main" val="2523011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559" y="2266682"/>
            <a:ext cx="8761413" cy="3567446"/>
          </a:xfrm>
        </p:spPr>
        <p:txBody>
          <a:bodyPr/>
          <a:lstStyle/>
          <a:p>
            <a:pPr lvl="0"/>
            <a:r>
              <a:rPr lang="mr-IN" sz="4000" b="1" dirty="0" smtClean="0">
                <a:solidFill>
                  <a:srgbClr val="00B050"/>
                </a:solidFill>
              </a:rPr>
              <a:t>निरीक्षण :-</a:t>
            </a:r>
            <a:r>
              <a:rPr lang="mr-IN" dirty="0" smtClean="0">
                <a:solidFill>
                  <a:srgbClr val="00B050"/>
                </a:solidFill>
              </a:rPr>
              <a:t/>
            </a:r>
            <a:br>
              <a:rPr lang="mr-IN" dirty="0" smtClean="0">
                <a:solidFill>
                  <a:srgbClr val="00B050"/>
                </a:solidFill>
              </a:rPr>
            </a:br>
            <a:r>
              <a:rPr lang="mr-IN" dirty="0">
                <a:solidFill>
                  <a:srgbClr val="00B050"/>
                </a:solidFill>
              </a:rPr>
              <a:t/>
            </a:r>
            <a:br>
              <a:rPr lang="mr-IN" dirty="0">
                <a:solidFill>
                  <a:srgbClr val="00B050"/>
                </a:solidFill>
              </a:rPr>
            </a:br>
            <a:r>
              <a:rPr lang="mr-IN" dirty="0" smtClean="0">
                <a:solidFill>
                  <a:srgbClr val="00B050"/>
                </a:solidFill>
              </a:rPr>
              <a:t/>
            </a:r>
            <a:br>
              <a:rPr lang="mr-IN" dirty="0" smtClean="0">
                <a:solidFill>
                  <a:srgbClr val="00B050"/>
                </a:solidFill>
              </a:rPr>
            </a:br>
            <a:r>
              <a:rPr lang="mr-IN" sz="2800" dirty="0" smtClean="0">
                <a:solidFill>
                  <a:schemeClr val="tx1"/>
                </a:solidFill>
                <a:cs typeface="+mn-cs"/>
              </a:rPr>
              <a:t>१) समुदायात अनेक अफवा आणि गैरसमज पसरलेले होते.</a:t>
            </a:r>
            <a:br>
              <a:rPr lang="mr-IN" sz="2800" dirty="0" smtClean="0">
                <a:solidFill>
                  <a:schemeClr val="tx1"/>
                </a:solidFill>
                <a:cs typeface="+mn-cs"/>
              </a:rPr>
            </a:br>
            <a:r>
              <a:rPr lang="mr-IN" sz="2800" dirty="0" smtClean="0">
                <a:solidFill>
                  <a:schemeClr val="tx1"/>
                </a:solidFill>
                <a:cs typeface="+mn-cs"/>
              </a:rPr>
              <a:t>२) कोरोना चाचणी आणि लसीकरणासाठी नागरिकांचा अल्प प्रतिसाद होता.</a:t>
            </a:r>
            <a:br>
              <a:rPr lang="mr-IN" sz="2800" dirty="0" smtClean="0">
                <a:solidFill>
                  <a:schemeClr val="tx1"/>
                </a:solidFill>
                <a:cs typeface="+mn-cs"/>
              </a:rPr>
            </a:br>
            <a:r>
              <a:rPr lang="mr-IN" sz="2800" dirty="0" smtClean="0">
                <a:solidFill>
                  <a:schemeClr val="tx1"/>
                </a:solidFill>
                <a:cs typeface="+mn-cs"/>
              </a:rPr>
              <a:t>३) खरी माहिती लपवण्याचा नागरिकांचा प्रयत्न.</a:t>
            </a:r>
            <a:br>
              <a:rPr lang="mr-IN" sz="2800" dirty="0" smtClean="0">
                <a:solidFill>
                  <a:schemeClr val="tx1"/>
                </a:solidFill>
                <a:cs typeface="+mn-cs"/>
              </a:rPr>
            </a:br>
            <a:r>
              <a:rPr lang="mr-IN" sz="2800" dirty="0" smtClean="0">
                <a:solidFill>
                  <a:schemeClr val="tx1"/>
                </a:solidFill>
                <a:cs typeface="+mn-cs"/>
              </a:rPr>
              <a:t>४) समुदायातील जबाबदार व्यक्ती </a:t>
            </a:r>
            <a:r>
              <a:rPr lang="en-IN" sz="2800" dirty="0" err="1">
                <a:solidFill>
                  <a:schemeClr val="tx1"/>
                </a:solidFill>
                <a:cs typeface="+mn-cs"/>
              </a:rPr>
              <a:t>प्रतिबंधात्मक</a:t>
            </a:r>
            <a:r>
              <a:rPr lang="en-IN" sz="2800" dirty="0">
                <a:solidFill>
                  <a:schemeClr val="tx1"/>
                </a:solidFill>
                <a:cs typeface="+mn-cs"/>
              </a:rPr>
              <a:t> </a:t>
            </a:r>
            <a:r>
              <a:rPr lang="en-IN" sz="2800" dirty="0" err="1">
                <a:solidFill>
                  <a:schemeClr val="tx1"/>
                </a:solidFill>
                <a:cs typeface="+mn-cs"/>
              </a:rPr>
              <a:t>उपाययोजनाच्या</a:t>
            </a:r>
            <a:r>
              <a:rPr lang="en-IN" sz="2800" dirty="0">
                <a:solidFill>
                  <a:schemeClr val="tx1"/>
                </a:solidFill>
                <a:cs typeface="+mn-cs"/>
              </a:rPr>
              <a:t> </a:t>
            </a:r>
            <a:r>
              <a:rPr lang="en-IN" sz="2800" dirty="0" err="1">
                <a:solidFill>
                  <a:schemeClr val="tx1"/>
                </a:solidFill>
                <a:cs typeface="+mn-cs"/>
              </a:rPr>
              <a:t>नियमाचे</a:t>
            </a:r>
            <a:r>
              <a:rPr lang="en-IN" sz="2800" dirty="0">
                <a:solidFill>
                  <a:schemeClr val="tx1"/>
                </a:solidFill>
                <a:cs typeface="+mn-cs"/>
              </a:rPr>
              <a:t> </a:t>
            </a:r>
            <a:r>
              <a:rPr lang="en-IN" sz="2800" dirty="0" err="1">
                <a:solidFill>
                  <a:schemeClr val="tx1"/>
                </a:solidFill>
                <a:cs typeface="+mn-cs"/>
              </a:rPr>
              <a:t>पालन</a:t>
            </a:r>
            <a:r>
              <a:rPr lang="en-IN" sz="2800" dirty="0">
                <a:solidFill>
                  <a:schemeClr val="tx1"/>
                </a:solidFill>
                <a:cs typeface="+mn-cs"/>
              </a:rPr>
              <a:t> </a:t>
            </a:r>
            <a:r>
              <a:rPr lang="en-IN" sz="2800" dirty="0" err="1">
                <a:solidFill>
                  <a:schemeClr val="tx1"/>
                </a:solidFill>
                <a:cs typeface="+mn-cs"/>
              </a:rPr>
              <a:t>करीत</a:t>
            </a:r>
            <a:r>
              <a:rPr lang="en-IN" sz="2800" dirty="0">
                <a:solidFill>
                  <a:schemeClr val="tx1"/>
                </a:solidFill>
                <a:cs typeface="+mn-cs"/>
              </a:rPr>
              <a:t> </a:t>
            </a:r>
            <a:r>
              <a:rPr lang="en-IN" sz="2800" dirty="0" err="1">
                <a:solidFill>
                  <a:schemeClr val="tx1"/>
                </a:solidFill>
                <a:cs typeface="+mn-cs"/>
              </a:rPr>
              <a:t>नाही</a:t>
            </a:r>
            <a:r>
              <a:rPr lang="en-IN" sz="2800" dirty="0" smtClean="0">
                <a:solidFill>
                  <a:schemeClr val="tx1"/>
                </a:solidFill>
                <a:cs typeface="+mn-cs"/>
              </a:rPr>
              <a:t>.</a:t>
            </a:r>
            <a:r>
              <a:rPr lang="mr-IN" sz="2800" dirty="0" smtClean="0">
                <a:solidFill>
                  <a:schemeClr val="tx1"/>
                </a:solidFill>
                <a:cs typeface="+mn-cs"/>
              </a:rPr>
              <a:t/>
            </a:r>
            <a:br>
              <a:rPr lang="mr-IN" sz="2800" dirty="0" smtClean="0">
                <a:solidFill>
                  <a:schemeClr val="tx1"/>
                </a:solidFill>
                <a:cs typeface="+mn-cs"/>
              </a:rPr>
            </a:br>
            <a:r>
              <a:rPr lang="mr-IN" sz="2800" dirty="0" smtClean="0">
                <a:solidFill>
                  <a:schemeClr val="tx1"/>
                </a:solidFill>
                <a:cs typeface="+mn-cs"/>
              </a:rPr>
              <a:t>५) </a:t>
            </a:r>
            <a:r>
              <a:rPr lang="en-IN" sz="2800" dirty="0" err="1">
                <a:solidFill>
                  <a:schemeClr val="tx1"/>
                </a:solidFill>
                <a:cs typeface="+mn-cs"/>
              </a:rPr>
              <a:t>कोरोनाची</a:t>
            </a:r>
            <a:r>
              <a:rPr lang="en-IN" sz="2800" dirty="0">
                <a:solidFill>
                  <a:schemeClr val="tx1"/>
                </a:solidFill>
                <a:cs typeface="+mn-cs"/>
              </a:rPr>
              <a:t> </a:t>
            </a:r>
            <a:r>
              <a:rPr lang="en-IN" sz="2800" dirty="0" err="1">
                <a:solidFill>
                  <a:schemeClr val="tx1"/>
                </a:solidFill>
                <a:cs typeface="+mn-cs"/>
              </a:rPr>
              <a:t>लस</a:t>
            </a:r>
            <a:r>
              <a:rPr lang="en-IN" sz="2800" dirty="0">
                <a:solidFill>
                  <a:schemeClr val="tx1"/>
                </a:solidFill>
                <a:cs typeface="+mn-cs"/>
              </a:rPr>
              <a:t> </a:t>
            </a:r>
            <a:r>
              <a:rPr lang="en-IN" sz="2800" dirty="0" err="1">
                <a:solidFill>
                  <a:schemeClr val="tx1"/>
                </a:solidFill>
                <a:cs typeface="+mn-cs"/>
              </a:rPr>
              <a:t>घेतलेल्या</a:t>
            </a:r>
            <a:r>
              <a:rPr lang="en-IN" sz="2800" dirty="0">
                <a:solidFill>
                  <a:schemeClr val="tx1"/>
                </a:solidFill>
                <a:cs typeface="+mn-cs"/>
              </a:rPr>
              <a:t> </a:t>
            </a:r>
            <a:r>
              <a:rPr lang="en-IN" sz="2800" dirty="0" err="1">
                <a:solidFill>
                  <a:schemeClr val="tx1"/>
                </a:solidFill>
                <a:cs typeface="+mn-cs"/>
              </a:rPr>
              <a:t>नागरिकांमध्ये</a:t>
            </a:r>
            <a:r>
              <a:rPr lang="en-IN" sz="2800" dirty="0">
                <a:solidFill>
                  <a:schemeClr val="tx1"/>
                </a:solidFill>
                <a:cs typeface="+mn-cs"/>
              </a:rPr>
              <a:t> </a:t>
            </a:r>
            <a:r>
              <a:rPr lang="en-IN" sz="2800" dirty="0" err="1">
                <a:solidFill>
                  <a:schemeClr val="tx1"/>
                </a:solidFill>
                <a:cs typeface="+mn-cs"/>
              </a:rPr>
              <a:t>सौम्य</a:t>
            </a:r>
            <a:r>
              <a:rPr lang="en-IN" sz="2800" dirty="0">
                <a:solidFill>
                  <a:schemeClr val="tx1"/>
                </a:solidFill>
                <a:cs typeface="+mn-cs"/>
              </a:rPr>
              <a:t> </a:t>
            </a:r>
            <a:r>
              <a:rPr lang="en-IN" sz="2800" dirty="0" err="1">
                <a:solidFill>
                  <a:schemeClr val="tx1"/>
                </a:solidFill>
                <a:cs typeface="+mn-cs"/>
              </a:rPr>
              <a:t>ताप</a:t>
            </a:r>
            <a:r>
              <a:rPr lang="en-IN" sz="2800" dirty="0">
                <a:solidFill>
                  <a:schemeClr val="tx1"/>
                </a:solidFill>
                <a:cs typeface="+mn-cs"/>
              </a:rPr>
              <a:t>, </a:t>
            </a:r>
            <a:r>
              <a:rPr lang="en-IN" sz="2800" dirty="0" err="1">
                <a:solidFill>
                  <a:schemeClr val="tx1"/>
                </a:solidFill>
                <a:cs typeface="+mn-cs"/>
              </a:rPr>
              <a:t>थंडी</a:t>
            </a:r>
            <a:r>
              <a:rPr lang="en-IN" sz="2800" dirty="0">
                <a:solidFill>
                  <a:schemeClr val="tx1"/>
                </a:solidFill>
                <a:cs typeface="+mn-cs"/>
              </a:rPr>
              <a:t>, </a:t>
            </a:r>
            <a:r>
              <a:rPr lang="en-IN" sz="2800" dirty="0" err="1">
                <a:solidFill>
                  <a:schemeClr val="tx1"/>
                </a:solidFill>
                <a:cs typeface="+mn-cs"/>
              </a:rPr>
              <a:t>डोके</a:t>
            </a:r>
            <a:r>
              <a:rPr lang="en-IN" sz="2800" dirty="0">
                <a:solidFill>
                  <a:schemeClr val="tx1"/>
                </a:solidFill>
                <a:cs typeface="+mn-cs"/>
              </a:rPr>
              <a:t> </a:t>
            </a:r>
            <a:r>
              <a:rPr lang="en-IN" sz="2800" dirty="0" err="1" smtClean="0">
                <a:solidFill>
                  <a:schemeClr val="tx1"/>
                </a:solidFill>
                <a:cs typeface="+mn-cs"/>
              </a:rPr>
              <a:t>दुखी</a:t>
            </a:r>
            <a:r>
              <a:rPr lang="en-IN" sz="2800" dirty="0" smtClean="0">
                <a:solidFill>
                  <a:schemeClr val="tx1"/>
                </a:solidFill>
                <a:cs typeface="+mn-cs"/>
              </a:rPr>
              <a:t>, </a:t>
            </a:r>
            <a:r>
              <a:rPr lang="en-IN" sz="2800" dirty="0" err="1">
                <a:solidFill>
                  <a:schemeClr val="tx1"/>
                </a:solidFill>
                <a:cs typeface="+mn-cs"/>
              </a:rPr>
              <a:t>मळमळ</a:t>
            </a:r>
            <a:r>
              <a:rPr lang="en-IN" sz="2800" dirty="0">
                <a:solidFill>
                  <a:schemeClr val="tx1"/>
                </a:solidFill>
                <a:cs typeface="+mn-cs"/>
              </a:rPr>
              <a:t> </a:t>
            </a:r>
            <a:r>
              <a:rPr lang="en-IN" sz="2800" dirty="0" err="1">
                <a:solidFill>
                  <a:schemeClr val="tx1"/>
                </a:solidFill>
                <a:cs typeface="+mn-cs"/>
              </a:rPr>
              <a:t>आणि</a:t>
            </a:r>
            <a:r>
              <a:rPr lang="en-IN" sz="2800" dirty="0">
                <a:solidFill>
                  <a:schemeClr val="tx1"/>
                </a:solidFill>
                <a:cs typeface="+mn-cs"/>
              </a:rPr>
              <a:t> </a:t>
            </a:r>
            <a:r>
              <a:rPr lang="en-IN" sz="2800" dirty="0" err="1">
                <a:solidFill>
                  <a:schemeClr val="tx1"/>
                </a:solidFill>
                <a:cs typeface="+mn-cs"/>
              </a:rPr>
              <a:t>अशक्तपणा</a:t>
            </a:r>
            <a:r>
              <a:rPr lang="en-IN" sz="2800" dirty="0">
                <a:solidFill>
                  <a:schemeClr val="tx1"/>
                </a:solidFill>
                <a:cs typeface="+mn-cs"/>
              </a:rPr>
              <a:t> </a:t>
            </a:r>
            <a:r>
              <a:rPr lang="en-IN" sz="2800" dirty="0" err="1">
                <a:solidFill>
                  <a:schemeClr val="tx1"/>
                </a:solidFill>
                <a:cs typeface="+mn-cs"/>
              </a:rPr>
              <a:t>इत्यादी</a:t>
            </a:r>
            <a:r>
              <a:rPr lang="en-IN" sz="2800" dirty="0">
                <a:solidFill>
                  <a:schemeClr val="tx1"/>
                </a:solidFill>
                <a:cs typeface="+mn-cs"/>
              </a:rPr>
              <a:t> </a:t>
            </a:r>
            <a:r>
              <a:rPr lang="en-IN" sz="2800" dirty="0" err="1">
                <a:solidFill>
                  <a:schemeClr val="tx1"/>
                </a:solidFill>
                <a:cs typeface="+mn-cs"/>
              </a:rPr>
              <a:t>लक्षणे</a:t>
            </a:r>
            <a:r>
              <a:rPr lang="en-IN" sz="2800" dirty="0">
                <a:solidFill>
                  <a:schemeClr val="tx1"/>
                </a:solidFill>
                <a:cs typeface="+mn-cs"/>
              </a:rPr>
              <a:t> </a:t>
            </a:r>
            <a:r>
              <a:rPr lang="en-IN" sz="2800" dirty="0" err="1">
                <a:solidFill>
                  <a:schemeClr val="tx1"/>
                </a:solidFill>
                <a:cs typeface="+mn-cs"/>
              </a:rPr>
              <a:t>दिसून</a:t>
            </a:r>
            <a:r>
              <a:rPr lang="en-IN" sz="2800" dirty="0">
                <a:solidFill>
                  <a:schemeClr val="tx1"/>
                </a:solidFill>
                <a:cs typeface="+mn-cs"/>
              </a:rPr>
              <a:t> </a:t>
            </a:r>
            <a:r>
              <a:rPr lang="en-IN" sz="2800" dirty="0" err="1">
                <a:solidFill>
                  <a:schemeClr val="tx1"/>
                </a:solidFill>
                <a:cs typeface="+mn-cs"/>
              </a:rPr>
              <a:t>येत</a:t>
            </a:r>
            <a:r>
              <a:rPr lang="en-IN" sz="2800" dirty="0">
                <a:solidFill>
                  <a:schemeClr val="tx1"/>
                </a:solidFill>
                <a:cs typeface="+mn-cs"/>
              </a:rPr>
              <a:t> </a:t>
            </a:r>
            <a:r>
              <a:rPr lang="en-IN" sz="2800" dirty="0" err="1">
                <a:solidFill>
                  <a:schemeClr val="tx1"/>
                </a:solidFill>
                <a:cs typeface="+mn-cs"/>
              </a:rPr>
              <a:t>आहेत</a:t>
            </a:r>
            <a:r>
              <a:rPr lang="en-IN" sz="2800" dirty="0">
                <a:solidFill>
                  <a:schemeClr val="tx1"/>
                </a:solidFill>
                <a:cs typeface="+mn-cs"/>
              </a:rPr>
              <a:t>.</a:t>
            </a:r>
            <a:br>
              <a:rPr lang="en-IN" sz="2800" dirty="0">
                <a:solidFill>
                  <a:schemeClr val="tx1"/>
                </a:solidFill>
                <a:cs typeface="+mn-cs"/>
              </a:rPr>
            </a:br>
            <a:r>
              <a:rPr lang="en-IN" sz="2800" dirty="0" smtClean="0">
                <a:solidFill>
                  <a:srgbClr val="00B050"/>
                </a:solidFill>
              </a:rPr>
              <a:t> </a:t>
            </a:r>
            <a:r>
              <a:rPr lang="mr-IN" sz="2800" dirty="0" smtClean="0">
                <a:solidFill>
                  <a:srgbClr val="00B050"/>
                </a:solidFill>
              </a:rPr>
              <a:t/>
            </a:r>
            <a:br>
              <a:rPr lang="mr-IN" sz="2800" dirty="0" smtClean="0">
                <a:solidFill>
                  <a:srgbClr val="00B050"/>
                </a:solidFill>
              </a:rPr>
            </a:br>
            <a:endParaRPr lang="en-IN" dirty="0">
              <a:solidFill>
                <a:srgbClr val="00B050"/>
              </a:solidFill>
            </a:endParaRPr>
          </a:p>
        </p:txBody>
      </p:sp>
    </p:spTree>
    <p:extLst>
      <p:ext uri="{BB962C8B-B14F-4D97-AF65-F5344CB8AC3E}">
        <p14:creationId xmlns:p14="http://schemas.microsoft.com/office/powerpoint/2010/main" val="1444626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err="1"/>
              <a:t>शिकण्यास</a:t>
            </a:r>
            <a:r>
              <a:rPr lang="en-IN" b="1" dirty="0"/>
              <a:t> </a:t>
            </a:r>
            <a:r>
              <a:rPr lang="en-IN" b="1" dirty="0" err="1"/>
              <a:t>मिळालेल्या</a:t>
            </a:r>
            <a:r>
              <a:rPr lang="en-IN" b="1" dirty="0"/>
              <a:t> </a:t>
            </a:r>
            <a:r>
              <a:rPr lang="en-IN" b="1" dirty="0" err="1"/>
              <a:t>बाबी</a:t>
            </a:r>
            <a:r>
              <a:rPr lang="en-IN" b="1" dirty="0"/>
              <a:t> :- </a:t>
            </a:r>
            <a:endParaRPr lang="en-IN" dirty="0"/>
          </a:p>
        </p:txBody>
      </p:sp>
      <p:sp>
        <p:nvSpPr>
          <p:cNvPr id="3" name="Content Placeholder 2"/>
          <p:cNvSpPr>
            <a:spLocks noGrp="1"/>
          </p:cNvSpPr>
          <p:nvPr>
            <p:ph sz="half" idx="1"/>
          </p:nvPr>
        </p:nvSpPr>
        <p:spPr/>
        <p:txBody>
          <a:bodyPr>
            <a:normAutofit/>
          </a:bodyPr>
          <a:lstStyle/>
          <a:p>
            <a:pPr lvl="0"/>
            <a:r>
              <a:rPr lang="en-IN" sz="2000" dirty="0" err="1"/>
              <a:t>नेतृत्व</a:t>
            </a:r>
            <a:r>
              <a:rPr lang="en-IN" sz="2000" dirty="0"/>
              <a:t> </a:t>
            </a:r>
            <a:r>
              <a:rPr lang="en-IN" sz="2000" dirty="0" err="1"/>
              <a:t>करण्याचे</a:t>
            </a:r>
            <a:r>
              <a:rPr lang="en-IN" sz="2000" dirty="0"/>
              <a:t> </a:t>
            </a:r>
            <a:r>
              <a:rPr lang="en-IN" sz="2000" dirty="0" err="1"/>
              <a:t>कौशल्य</a:t>
            </a:r>
            <a:r>
              <a:rPr lang="en-IN" sz="2000" dirty="0"/>
              <a:t>.</a:t>
            </a:r>
          </a:p>
          <a:p>
            <a:pPr lvl="0"/>
            <a:r>
              <a:rPr lang="en-IN" sz="2000" dirty="0" err="1"/>
              <a:t>संभाषण</a:t>
            </a:r>
            <a:r>
              <a:rPr lang="en-IN" sz="2000" dirty="0"/>
              <a:t> </a:t>
            </a:r>
            <a:r>
              <a:rPr lang="en-IN" sz="2000" dirty="0" err="1"/>
              <a:t>कौशल्य</a:t>
            </a:r>
            <a:r>
              <a:rPr lang="en-IN" sz="2000" dirty="0"/>
              <a:t> </a:t>
            </a:r>
            <a:r>
              <a:rPr lang="en-IN" sz="2000" dirty="0" err="1"/>
              <a:t>विकसित</a:t>
            </a:r>
            <a:r>
              <a:rPr lang="en-IN" sz="2000" dirty="0"/>
              <a:t> </a:t>
            </a:r>
            <a:r>
              <a:rPr lang="en-IN" sz="2000" dirty="0" err="1"/>
              <a:t>केले</a:t>
            </a:r>
            <a:r>
              <a:rPr lang="en-IN" sz="2000" dirty="0"/>
              <a:t>.</a:t>
            </a:r>
          </a:p>
          <a:p>
            <a:pPr lvl="0"/>
            <a:r>
              <a:rPr lang="en-IN" sz="2000" dirty="0" err="1"/>
              <a:t>प्रकल्प</a:t>
            </a:r>
            <a:r>
              <a:rPr lang="en-IN" sz="2000" dirty="0"/>
              <a:t> </a:t>
            </a:r>
            <a:r>
              <a:rPr lang="en-IN" sz="2000" dirty="0" err="1"/>
              <a:t>सादरीकरणाचे</a:t>
            </a:r>
            <a:r>
              <a:rPr lang="en-IN" sz="2000" dirty="0"/>
              <a:t> </a:t>
            </a:r>
            <a:r>
              <a:rPr lang="en-IN" sz="2000" dirty="0" err="1"/>
              <a:t>कौशल्य</a:t>
            </a:r>
            <a:r>
              <a:rPr lang="en-IN" sz="2000" dirty="0"/>
              <a:t>.</a:t>
            </a:r>
          </a:p>
          <a:p>
            <a:pPr lvl="0"/>
            <a:r>
              <a:rPr lang="en-IN" sz="2000" dirty="0" err="1"/>
              <a:t>प्रश्न</a:t>
            </a:r>
            <a:r>
              <a:rPr lang="en-IN" sz="2000" dirty="0"/>
              <a:t> </a:t>
            </a:r>
            <a:r>
              <a:rPr lang="en-IN" sz="2000" dirty="0" err="1"/>
              <a:t>विचारण्याच्या</a:t>
            </a:r>
            <a:r>
              <a:rPr lang="en-IN" sz="2000" dirty="0"/>
              <a:t> </a:t>
            </a:r>
            <a:r>
              <a:rPr lang="en-IN" sz="2000" dirty="0" err="1"/>
              <a:t>पद्धती</a:t>
            </a:r>
            <a:r>
              <a:rPr lang="en-IN" sz="2000" dirty="0"/>
              <a:t> </a:t>
            </a:r>
            <a:r>
              <a:rPr lang="en-IN" sz="2000" dirty="0" err="1"/>
              <a:t>आत्मसात</a:t>
            </a:r>
            <a:r>
              <a:rPr lang="en-IN" sz="2000" dirty="0"/>
              <a:t> </a:t>
            </a:r>
            <a:r>
              <a:rPr lang="en-IN" sz="2000" dirty="0" err="1"/>
              <a:t>केल्या</a:t>
            </a:r>
            <a:r>
              <a:rPr lang="en-IN" sz="2000" dirty="0"/>
              <a:t>.</a:t>
            </a:r>
          </a:p>
          <a:p>
            <a:pPr lvl="0"/>
            <a:r>
              <a:rPr lang="en-IN" sz="2000" dirty="0" err="1"/>
              <a:t>सक्रीय</a:t>
            </a:r>
            <a:r>
              <a:rPr lang="en-IN" sz="2000" dirty="0"/>
              <a:t> </a:t>
            </a:r>
            <a:r>
              <a:rPr lang="en-IN" sz="2000" dirty="0" err="1"/>
              <a:t>ऐकणे</a:t>
            </a:r>
            <a:r>
              <a:rPr lang="en-IN" sz="2000" dirty="0"/>
              <a:t>.</a:t>
            </a:r>
          </a:p>
          <a:p>
            <a:r>
              <a:rPr lang="mr-IN" sz="2000" dirty="0" smtClean="0"/>
              <a:t>सामाजिक वकालत. </a:t>
            </a:r>
            <a:endParaRPr lang="en-IN" sz="2000" dirty="0"/>
          </a:p>
        </p:txBody>
      </p:sp>
      <p:sp>
        <p:nvSpPr>
          <p:cNvPr id="4" name="Content Placeholder 3"/>
          <p:cNvSpPr>
            <a:spLocks noGrp="1"/>
          </p:cNvSpPr>
          <p:nvPr>
            <p:ph sz="half" idx="2"/>
          </p:nvPr>
        </p:nvSpPr>
        <p:spPr/>
        <p:txBody>
          <a:bodyPr>
            <a:normAutofit/>
          </a:bodyPr>
          <a:lstStyle/>
          <a:p>
            <a:r>
              <a:rPr lang="mr-IN" sz="2000" dirty="0" smtClean="0"/>
              <a:t>जबाबदारी ओळखून कार्य करणे.</a:t>
            </a:r>
          </a:p>
          <a:p>
            <a:pPr lvl="0"/>
            <a:r>
              <a:rPr lang="en-IN" sz="2000" dirty="0" err="1"/>
              <a:t>गोपिनियतेचे</a:t>
            </a:r>
            <a:r>
              <a:rPr lang="en-IN" sz="2000" dirty="0"/>
              <a:t> </a:t>
            </a:r>
            <a:r>
              <a:rPr lang="en-IN" sz="2000" dirty="0" err="1"/>
              <a:t>संरक्षण</a:t>
            </a:r>
            <a:r>
              <a:rPr lang="en-IN" sz="2000" dirty="0"/>
              <a:t> </a:t>
            </a:r>
            <a:r>
              <a:rPr lang="en-IN" sz="2000" dirty="0" err="1"/>
              <a:t>करणे</a:t>
            </a:r>
            <a:r>
              <a:rPr lang="en-IN" sz="2000" dirty="0"/>
              <a:t>.</a:t>
            </a:r>
          </a:p>
          <a:p>
            <a:r>
              <a:rPr lang="en-IN" sz="2000" dirty="0" err="1"/>
              <a:t>मानवी</a:t>
            </a:r>
            <a:r>
              <a:rPr lang="en-IN" sz="2000" dirty="0"/>
              <a:t> </a:t>
            </a:r>
            <a:r>
              <a:rPr lang="en-IN" sz="2000" dirty="0" err="1"/>
              <a:t>संबंध</a:t>
            </a:r>
            <a:r>
              <a:rPr lang="en-IN" sz="2000" dirty="0"/>
              <a:t> </a:t>
            </a:r>
            <a:r>
              <a:rPr lang="en-IN" sz="2000" dirty="0" err="1"/>
              <a:t>समजून</a:t>
            </a:r>
            <a:r>
              <a:rPr lang="en-IN" sz="2000" dirty="0"/>
              <a:t> </a:t>
            </a:r>
            <a:r>
              <a:rPr lang="en-IN" sz="2000" dirty="0" err="1"/>
              <a:t>घेवून</a:t>
            </a:r>
            <a:r>
              <a:rPr lang="en-IN" sz="2000" dirty="0"/>
              <a:t> </a:t>
            </a:r>
            <a:r>
              <a:rPr lang="en-IN" sz="2000" dirty="0" err="1"/>
              <a:t>कार्य</a:t>
            </a:r>
            <a:r>
              <a:rPr lang="en-IN" sz="2000" dirty="0"/>
              <a:t> </a:t>
            </a:r>
            <a:r>
              <a:rPr lang="en-IN" sz="2000" dirty="0" err="1" smtClean="0"/>
              <a:t>करणे</a:t>
            </a:r>
            <a:endParaRPr lang="mr-IN" sz="2000" dirty="0" smtClean="0"/>
          </a:p>
          <a:p>
            <a:r>
              <a:rPr lang="mr-IN" sz="2000" dirty="0" smtClean="0"/>
              <a:t>स्वतःच मार्गदर्शकाची भूमिका निभावणे.</a:t>
            </a:r>
          </a:p>
          <a:p>
            <a:r>
              <a:rPr lang="mr-IN" sz="2000" dirty="0" smtClean="0"/>
              <a:t>निरीक्षण कौशल्य विकसित केले.</a:t>
            </a:r>
          </a:p>
          <a:p>
            <a:r>
              <a:rPr lang="mr-IN" sz="2000" dirty="0" smtClean="0"/>
              <a:t>विश्लेषण कौशल्य विकसित केले.</a:t>
            </a:r>
          </a:p>
          <a:p>
            <a:r>
              <a:rPr lang="mr-IN" sz="2000" dirty="0" smtClean="0"/>
              <a:t>अहवाल लिखाण कौशल्य आणखी विकसित केले.</a:t>
            </a:r>
            <a:endParaRPr lang="en-IN" sz="2000" dirty="0"/>
          </a:p>
        </p:txBody>
      </p:sp>
    </p:spTree>
    <p:extLst>
      <p:ext uri="{BB962C8B-B14F-4D97-AF65-F5344CB8AC3E}">
        <p14:creationId xmlns:p14="http://schemas.microsoft.com/office/powerpoint/2010/main" val="391223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054" y="2243668"/>
            <a:ext cx="8761413" cy="3636432"/>
          </a:xfrm>
        </p:spPr>
        <p:txBody>
          <a:bodyPr/>
          <a:lstStyle/>
          <a:p>
            <a:r>
              <a:rPr lang="mr-IN" sz="4000" b="1" dirty="0" smtClean="0">
                <a:solidFill>
                  <a:srgbClr val="FF0000"/>
                </a:solidFill>
              </a:rPr>
              <a:t>आव्हाने :-</a:t>
            </a:r>
            <a:br>
              <a:rPr lang="mr-IN" sz="4000" b="1" dirty="0" smtClean="0">
                <a:solidFill>
                  <a:srgbClr val="FF0000"/>
                </a:solidFill>
              </a:rPr>
            </a:br>
            <a:r>
              <a:rPr lang="mr-IN" sz="4000" b="1" dirty="0" smtClean="0">
                <a:solidFill>
                  <a:srgbClr val="FF0000"/>
                </a:solidFill>
              </a:rPr>
              <a:t/>
            </a:r>
            <a:br>
              <a:rPr lang="mr-IN" sz="4000" b="1" dirty="0" smtClean="0">
                <a:solidFill>
                  <a:srgbClr val="FF0000"/>
                </a:solidFill>
              </a:rPr>
            </a:br>
            <a:r>
              <a:rPr lang="mr-IN" sz="4000" b="1" dirty="0" smtClean="0">
                <a:solidFill>
                  <a:srgbClr val="FF0000"/>
                </a:solidFill>
              </a:rPr>
              <a:t/>
            </a:r>
            <a:br>
              <a:rPr lang="mr-IN" sz="4000" b="1" dirty="0" smtClean="0">
                <a:solidFill>
                  <a:srgbClr val="FF0000"/>
                </a:solidFill>
              </a:rPr>
            </a:br>
            <a:r>
              <a:rPr lang="mr-IN" sz="4000" b="1" dirty="0" smtClean="0">
                <a:solidFill>
                  <a:srgbClr val="FF0000"/>
                </a:solidFill>
              </a:rPr>
              <a:t/>
            </a:r>
            <a:br>
              <a:rPr lang="mr-IN" sz="4000" b="1" dirty="0" smtClean="0">
                <a:solidFill>
                  <a:srgbClr val="FF0000"/>
                </a:solidFill>
              </a:rPr>
            </a:br>
            <a:r>
              <a:rPr lang="mr-IN" sz="4000" b="1" dirty="0" smtClean="0">
                <a:solidFill>
                  <a:srgbClr val="FF0000"/>
                </a:solidFill>
              </a:rPr>
              <a:t> </a:t>
            </a:r>
            <a:br>
              <a:rPr lang="mr-IN" sz="4000" b="1" dirty="0" smtClean="0">
                <a:solidFill>
                  <a:srgbClr val="FF0000"/>
                </a:solidFill>
              </a:rPr>
            </a:br>
            <a:r>
              <a:rPr lang="mr-IN" sz="4000" b="1" dirty="0" smtClean="0">
                <a:solidFill>
                  <a:srgbClr val="FF0000"/>
                </a:solidFill>
              </a:rPr>
              <a:t/>
            </a:r>
            <a:br>
              <a:rPr lang="mr-IN" sz="4000" b="1" dirty="0" smtClean="0">
                <a:solidFill>
                  <a:srgbClr val="FF0000"/>
                </a:solidFill>
              </a:rPr>
            </a:br>
            <a:r>
              <a:rPr lang="mr-IN" dirty="0"/>
              <a:t/>
            </a:r>
            <a:br>
              <a:rPr lang="mr-IN" dirty="0"/>
            </a:br>
            <a:r>
              <a:rPr lang="mr-IN" dirty="0" smtClean="0"/>
              <a:t/>
            </a:r>
            <a:br>
              <a:rPr lang="mr-IN" dirty="0" smtClean="0"/>
            </a:br>
            <a:r>
              <a:rPr lang="mr-IN" dirty="0"/>
              <a:t/>
            </a:r>
            <a:br>
              <a:rPr lang="mr-IN" dirty="0"/>
            </a:br>
            <a:r>
              <a:rPr lang="mr-IN" dirty="0" smtClean="0"/>
              <a:t/>
            </a:r>
            <a:br>
              <a:rPr lang="mr-IN" dirty="0" smtClean="0"/>
            </a:br>
            <a:endParaRPr lang="en-IN" dirty="0"/>
          </a:p>
        </p:txBody>
      </p:sp>
      <p:sp>
        <p:nvSpPr>
          <p:cNvPr id="3" name="TextBox 2"/>
          <p:cNvSpPr txBox="1"/>
          <p:nvPr/>
        </p:nvSpPr>
        <p:spPr>
          <a:xfrm>
            <a:off x="1066054" y="2413000"/>
            <a:ext cx="8954246" cy="4062651"/>
          </a:xfrm>
          <a:prstGeom prst="rect">
            <a:avLst/>
          </a:prstGeom>
          <a:noFill/>
        </p:spPr>
        <p:txBody>
          <a:bodyPr wrap="square" rtlCol="0">
            <a:spAutoFit/>
          </a:bodyPr>
          <a:lstStyle/>
          <a:p>
            <a:pPr marL="285750" indent="-285750">
              <a:buFont typeface="Wingdings" panose="05000000000000000000" pitchFamily="2" charset="2"/>
              <a:buChar char="v"/>
            </a:pPr>
            <a:r>
              <a:rPr lang="mr-IN" sz="2400" dirty="0">
                <a:solidFill>
                  <a:schemeClr val="tx1">
                    <a:lumMod val="95000"/>
                    <a:lumOff val="5000"/>
                  </a:schemeClr>
                </a:solidFill>
              </a:rPr>
              <a:t>लस घेण्यास </a:t>
            </a:r>
            <a:r>
              <a:rPr lang="mr-IN" sz="2400" dirty="0" smtClean="0">
                <a:solidFill>
                  <a:schemeClr val="tx1">
                    <a:lumMod val="95000"/>
                    <a:lumOff val="5000"/>
                  </a:schemeClr>
                </a:solidFill>
              </a:rPr>
              <a:t>नागरिकांना </a:t>
            </a:r>
            <a:r>
              <a:rPr lang="mr-IN" sz="2400" dirty="0">
                <a:solidFill>
                  <a:schemeClr val="tx1">
                    <a:lumMod val="95000"/>
                    <a:lumOff val="5000"/>
                  </a:schemeClr>
                </a:solidFill>
              </a:rPr>
              <a:t>तयार करणे आणि त्यांच्या मनातील भीती, गैरसमज आणि  शंका दूर करणे</a:t>
            </a:r>
            <a:r>
              <a:rPr lang="mr-IN" sz="2400" dirty="0" smtClean="0">
                <a:solidFill>
                  <a:schemeClr val="tx1">
                    <a:lumMod val="95000"/>
                    <a:lumOff val="5000"/>
                  </a:schemeClr>
                </a:solidFill>
              </a:rPr>
              <a:t>.</a:t>
            </a:r>
          </a:p>
          <a:p>
            <a:pPr marL="285750" indent="-285750">
              <a:buFont typeface="Wingdings" panose="05000000000000000000" pitchFamily="2" charset="2"/>
              <a:buChar char="v"/>
            </a:pPr>
            <a:r>
              <a:rPr lang="mr-IN" sz="2400" dirty="0" smtClean="0">
                <a:solidFill>
                  <a:schemeClr val="tx1">
                    <a:lumMod val="95000"/>
                    <a:lumOff val="5000"/>
                  </a:schemeClr>
                </a:solidFill>
              </a:rPr>
              <a:t>व्यापारी वर्गाची योग्य ती माहिती मिळवणे.</a:t>
            </a:r>
          </a:p>
          <a:p>
            <a:pPr marL="285750" indent="-285750">
              <a:buFont typeface="Wingdings" panose="05000000000000000000" pitchFamily="2" charset="2"/>
              <a:buChar char="v"/>
            </a:pPr>
            <a:r>
              <a:rPr lang="mr-IN" sz="2400" dirty="0" smtClean="0">
                <a:solidFill>
                  <a:schemeClr val="tx1">
                    <a:lumMod val="95000"/>
                    <a:lumOff val="5000"/>
                  </a:schemeClr>
                </a:solidFill>
              </a:rPr>
              <a:t>व्यापारी आणि त्यांच्या कर्मचाऱ्यांना स्वतःची RTPCR/Antigen चाचणी करण्यास त्यांना तयार करणे.</a:t>
            </a:r>
          </a:p>
          <a:p>
            <a:pPr marL="285750" indent="-285750">
              <a:buFont typeface="Wingdings" panose="05000000000000000000" pitchFamily="2" charset="2"/>
              <a:buChar char="v"/>
            </a:pPr>
            <a:r>
              <a:rPr lang="mr-IN" sz="2400" dirty="0" smtClean="0">
                <a:solidFill>
                  <a:schemeClr val="tx1">
                    <a:lumMod val="95000"/>
                    <a:lumOff val="5000"/>
                  </a:schemeClr>
                </a:solidFill>
              </a:rPr>
              <a:t>सेवा देण्याचा व्यवसाय करणाऱ्या जबाबदार व्यक्तींना त्यांची समाजाप्रती असलेली जबाबदारी समजावून सांगणे.</a:t>
            </a:r>
          </a:p>
          <a:p>
            <a:pPr marL="285750" indent="-285750">
              <a:buFont typeface="Wingdings" panose="05000000000000000000" pitchFamily="2" charset="2"/>
              <a:buChar char="v"/>
            </a:pPr>
            <a:r>
              <a:rPr lang="mr-IN" sz="2400" dirty="0" smtClean="0">
                <a:solidFill>
                  <a:schemeClr val="tx1">
                    <a:lumMod val="95000"/>
                    <a:lumOff val="5000"/>
                  </a:schemeClr>
                </a:solidFill>
              </a:rPr>
              <a:t>लसीकरणाबाबत घरोघरी जाऊन माहिती देणे.</a:t>
            </a:r>
          </a:p>
          <a:p>
            <a:pPr marL="285750" indent="-285750">
              <a:buFont typeface="Wingdings" panose="05000000000000000000" pitchFamily="2" charset="2"/>
              <a:buChar char="v"/>
            </a:pPr>
            <a:r>
              <a:rPr lang="mr-IN" sz="2400" dirty="0" smtClean="0">
                <a:solidFill>
                  <a:schemeClr val="tx1">
                    <a:lumMod val="95000"/>
                    <a:lumOff val="5000"/>
                  </a:schemeClr>
                </a:solidFill>
              </a:rPr>
              <a:t>व्यापारी वर्गाचा सर्वेक्षण करणे.</a:t>
            </a:r>
            <a:r>
              <a:rPr lang="mr-IN" sz="2400" dirty="0">
                <a:solidFill>
                  <a:schemeClr val="tx1">
                    <a:lumMod val="95000"/>
                    <a:lumOff val="5000"/>
                  </a:schemeClr>
                </a:solidFill>
              </a:rPr>
              <a:t/>
            </a:r>
            <a:br>
              <a:rPr lang="mr-IN" sz="2400" dirty="0">
                <a:solidFill>
                  <a:schemeClr val="tx1">
                    <a:lumMod val="95000"/>
                    <a:lumOff val="5000"/>
                  </a:schemeClr>
                </a:solidFill>
              </a:rPr>
            </a:br>
            <a:endParaRPr lang="mr-IN" sz="2400" dirty="0" smtClean="0">
              <a:solidFill>
                <a:schemeClr val="tx1">
                  <a:lumMod val="95000"/>
                  <a:lumOff val="5000"/>
                </a:schemeClr>
              </a:solidFill>
            </a:endParaRPr>
          </a:p>
          <a:p>
            <a:pPr marL="285750" indent="-285750">
              <a:buFont typeface="Wingdings" panose="05000000000000000000" pitchFamily="2" charset="2"/>
              <a:buChar char="v"/>
            </a:pPr>
            <a:endParaRPr lang="en-IN" dirty="0"/>
          </a:p>
        </p:txBody>
      </p:sp>
    </p:spTree>
    <p:extLst>
      <p:ext uri="{BB962C8B-B14F-4D97-AF65-F5344CB8AC3E}">
        <p14:creationId xmlns:p14="http://schemas.microsoft.com/office/powerpoint/2010/main" val="2119611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0100" y="2298700"/>
            <a:ext cx="7632700" cy="1862048"/>
          </a:xfrm>
          <a:prstGeom prst="rect">
            <a:avLst/>
          </a:prstGeom>
          <a:noFill/>
        </p:spPr>
        <p:txBody>
          <a:bodyPr wrap="square" rtlCol="0">
            <a:spAutoFit/>
          </a:bodyPr>
          <a:lstStyle/>
          <a:p>
            <a:r>
              <a:rPr lang="mr-IN" sz="11500" b="1" dirty="0" smtClean="0">
                <a:solidFill>
                  <a:srgbClr val="7030A0"/>
                </a:solidFill>
              </a:rPr>
              <a:t>धन्यवाद...... </a:t>
            </a:r>
            <a:endParaRPr lang="en-IN" sz="11500" b="1" dirty="0">
              <a:solidFill>
                <a:srgbClr val="7030A0"/>
              </a:solidFill>
            </a:endParaRPr>
          </a:p>
        </p:txBody>
      </p:sp>
    </p:spTree>
    <p:extLst>
      <p:ext uri="{BB962C8B-B14F-4D97-AF65-F5344CB8AC3E}">
        <p14:creationId xmlns:p14="http://schemas.microsoft.com/office/powerpoint/2010/main" val="285971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Organic</Template>
  <TotalTime>282</TotalTime>
  <Words>511</Words>
  <Application>Microsoft Office PowerPoint</Application>
  <PresentationFormat>Widescreen</PresentationFormat>
  <Paragraphs>57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Century Gothic</vt:lpstr>
      <vt:lpstr>Mangal</vt:lpstr>
      <vt:lpstr>Wingdings</vt:lpstr>
      <vt:lpstr>Wingdings 3</vt:lpstr>
      <vt:lpstr>Ion Boardroom</vt:lpstr>
      <vt:lpstr>“महामारीच्या काळातील प्रतिबंधात्मक उपाययोजना आणि सामाजिक कार्यकर्ता यांची भूमिका”</vt:lpstr>
      <vt:lpstr>प्राथमिक आरोग्य केंद्राचे कार्यक्षेत्र</vt:lpstr>
      <vt:lpstr>क्षेत्रकार्याची ओळख :-</vt:lpstr>
      <vt:lpstr>कोरोना आजाराबद्दल आणि कोरोना लसीकरणाबाबत समुदायात जनजागृती केली. </vt:lpstr>
      <vt:lpstr>कोरोनाची लस घेण्यासाठी नागरिकांची नाव नोंदणी केली. नाव नोंदणी नागरिकांची संख्या :- 1047 कोरोनाची लस घेणाऱ्या नागरिकांची संख्या :- 971  </vt:lpstr>
      <vt:lpstr>गावातील दुकानदारांचा आणि त्यांच्या कामगारांचा सर्व्हे केला आणि त्यांना कोरोनाविषयी जनजागृती, कोरोना लसीकरण आणि RTPCR/ Antigen चाचणी याबद्दल माहिती दिली. </vt:lpstr>
      <vt:lpstr>पत्रकार संघ आयोजित रक्तदान शिबिरात सहभाग घेतला. रक्तदान करण्याऱ्या व्यक्तींची संख्या :- 29 </vt:lpstr>
      <vt:lpstr>गरोदर महिला, स्तनदा माता आणि बालके यांच्या लसीकरणात सहभाग घेतला. </vt:lpstr>
      <vt:lpstr>क्षेत्रकार्यात केलेल्या कार्यातील निष्पत्ती :-</vt:lpstr>
      <vt:lpstr>निरीक्षण :-   १) समुदायात अनेक अफवा आणि गैरसमज पसरलेले होते. २) कोरोना चाचणी आणि लसीकरणासाठी नागरिकांचा अल्प प्रतिसाद होता. ३) खरी माहिती लपवण्याचा नागरिकांचा प्रयत्न. ४) समुदायातील जबाबदार व्यक्ती प्रतिबंधात्मक उपाययोजनाच्या नियमाचे पालन करीत नाही. ५) कोरोनाची लस घेतलेल्या नागरिकांमध्ये सौम्य ताप, थंडी, डोके दुखी, मळमळ आणि अशक्तपणा इत्यादी लक्षणे दिसून येत आहेत.   </vt:lpstr>
      <vt:lpstr>शिकण्यास मिळालेल्या बाबी :- </vt:lpstr>
      <vt:lpstr>आव्हाने :-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the Student :- Bhalerao Rahul Gautam Name of the Fieldwork Community :- PHC And Grampanchayat Adool Bk. Name of the Fieldwork Supervisor :- Dr.Jaimon Varghes Sir</dc:title>
  <dc:creator>Rahul Bhalerao</dc:creator>
  <cp:lastModifiedBy>Rahul Bhalerao</cp:lastModifiedBy>
  <cp:revision>31</cp:revision>
  <dcterms:created xsi:type="dcterms:W3CDTF">2021-07-21T14:32:39Z</dcterms:created>
  <dcterms:modified xsi:type="dcterms:W3CDTF">2021-08-03T02:13:05Z</dcterms:modified>
</cp:coreProperties>
</file>