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6" r:id="rId2"/>
    <p:sldId id="265" r:id="rId3"/>
    <p:sldId id="281" r:id="rId4"/>
    <p:sldId id="282" r:id="rId5"/>
    <p:sldId id="266" r:id="rId6"/>
    <p:sldId id="283" r:id="rId7"/>
    <p:sldId id="284" r:id="rId8"/>
    <p:sldId id="285" r:id="rId9"/>
    <p:sldId id="286" r:id="rId10"/>
    <p:sldId id="287" r:id="rId11"/>
    <p:sldId id="288" r:id="rId12"/>
    <p:sldId id="280" r:id="rId13"/>
    <p:sldId id="279"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7" d="100"/>
          <a:sy n="47" d="100"/>
        </p:scale>
        <p:origin x="1363" y="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3FC950-50A5-43EF-B985-C99E826FA3BE}" type="datetimeFigureOut">
              <a:rPr lang="en-IN" smtClean="0"/>
              <a:t>23-01-2024</a:t>
            </a:fld>
            <a:endParaRPr lang="en-IN"/>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1F6734-5813-4385-840C-7EB515EF4213}" type="slidenum">
              <a:rPr lang="en-IN" smtClean="0"/>
              <a:t>‹#›</a:t>
            </a:fld>
            <a:endParaRPr lang="en-IN"/>
          </a:p>
        </p:txBody>
      </p:sp>
    </p:spTree>
    <p:extLst>
      <p:ext uri="{BB962C8B-B14F-4D97-AF65-F5344CB8AC3E}">
        <p14:creationId xmlns:p14="http://schemas.microsoft.com/office/powerpoint/2010/main" val="2275781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5AA0F77F-B3D8-4B2C-9C7F-8AE28AF992E4}" type="datetime1">
              <a:rPr lang="en-US" smtClean="0"/>
              <a:t>23-Jan-24</a:t>
            </a:fld>
            <a:endParaRPr lang="en-IN"/>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r>
              <a:rPr lang="en-IN"/>
              <a:t>Social Group Work</a:t>
            </a: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8AE8C79D-C61F-4F96-ACB1-1858E0009D74}"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FC1813B-E717-4A75-A1C2-16D58F26647D}" type="datetime1">
              <a:rPr lang="en-US" smtClean="0"/>
              <a:t>23-Jan-24</a:t>
            </a:fld>
            <a:endParaRPr lang="en-IN"/>
          </a:p>
        </p:txBody>
      </p:sp>
      <p:sp>
        <p:nvSpPr>
          <p:cNvPr id="5" name="Footer Placeholder 4"/>
          <p:cNvSpPr>
            <a:spLocks noGrp="1"/>
          </p:cNvSpPr>
          <p:nvPr>
            <p:ph type="ftr" sz="quarter" idx="11"/>
          </p:nvPr>
        </p:nvSpPr>
        <p:spPr/>
        <p:txBody>
          <a:bodyPr/>
          <a:lstStyle/>
          <a:p>
            <a:r>
              <a:rPr lang="en-IN"/>
              <a:t>Social Group Work</a:t>
            </a:r>
          </a:p>
        </p:txBody>
      </p:sp>
      <p:sp>
        <p:nvSpPr>
          <p:cNvPr id="6" name="Slide Number Placeholder 5"/>
          <p:cNvSpPr>
            <a:spLocks noGrp="1"/>
          </p:cNvSpPr>
          <p:nvPr>
            <p:ph type="sldNum" sz="quarter" idx="12"/>
          </p:nvPr>
        </p:nvSpPr>
        <p:spPr/>
        <p:txBody>
          <a:bodyPr/>
          <a:lstStyle/>
          <a:p>
            <a:fld id="{8AE8C79D-C61F-4F96-ACB1-1858E0009D74}" type="slidenum">
              <a:rPr lang="en-IN" smtClean="0"/>
              <a:pPr/>
              <a:t>‹#›</a:t>
            </a:fld>
            <a:endParaRPr lang="en-IN"/>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2B9DB8E5-AE00-406D-BA7B-1A915A07E9A4}" type="datetime1">
              <a:rPr lang="en-US" smtClean="0"/>
              <a:t>23-Jan-24</a:t>
            </a:fld>
            <a:endParaRPr lang="en-IN"/>
          </a:p>
        </p:txBody>
      </p:sp>
      <p:sp>
        <p:nvSpPr>
          <p:cNvPr id="5" name="Footer Placeholder 4"/>
          <p:cNvSpPr>
            <a:spLocks noGrp="1"/>
          </p:cNvSpPr>
          <p:nvPr>
            <p:ph type="ftr" sz="quarter" idx="11"/>
          </p:nvPr>
        </p:nvSpPr>
        <p:spPr/>
        <p:txBody>
          <a:bodyPr/>
          <a:lstStyle/>
          <a:p>
            <a:r>
              <a:rPr lang="en-IN"/>
              <a:t>Social Group Work</a:t>
            </a:r>
          </a:p>
        </p:txBody>
      </p:sp>
      <p:sp>
        <p:nvSpPr>
          <p:cNvPr id="6" name="Slide Number Placeholder 5"/>
          <p:cNvSpPr>
            <a:spLocks noGrp="1"/>
          </p:cNvSpPr>
          <p:nvPr>
            <p:ph type="sldNum" sz="quarter" idx="12"/>
          </p:nvPr>
        </p:nvSpPr>
        <p:spPr/>
        <p:txBody>
          <a:bodyPr/>
          <a:lstStyle/>
          <a:p>
            <a:fld id="{8AE8C79D-C61F-4F96-ACB1-1858E0009D74}" type="slidenum">
              <a:rPr lang="en-IN" smtClean="0"/>
              <a:pPr/>
              <a:t>‹#›</a:t>
            </a:fld>
            <a:endParaRPr lang="en-IN"/>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33A9A4A-F848-44AD-9DEC-4612387DE78D}" type="datetime1">
              <a:rPr lang="en-US" smtClean="0"/>
              <a:t>23-Jan-24</a:t>
            </a:fld>
            <a:endParaRPr lang="en-IN"/>
          </a:p>
        </p:txBody>
      </p:sp>
      <p:sp>
        <p:nvSpPr>
          <p:cNvPr id="6" name="Footer Placeholder 5"/>
          <p:cNvSpPr>
            <a:spLocks noGrp="1"/>
          </p:cNvSpPr>
          <p:nvPr>
            <p:ph type="ftr" sz="quarter" idx="11"/>
          </p:nvPr>
        </p:nvSpPr>
        <p:spPr/>
        <p:txBody>
          <a:bodyPr/>
          <a:lstStyle/>
          <a:p>
            <a:r>
              <a:rPr lang="en-IN"/>
              <a:t>Social Group Work</a:t>
            </a:r>
          </a:p>
        </p:txBody>
      </p:sp>
      <p:sp>
        <p:nvSpPr>
          <p:cNvPr id="7" name="Slide Number Placeholder 6"/>
          <p:cNvSpPr>
            <a:spLocks noGrp="1"/>
          </p:cNvSpPr>
          <p:nvPr>
            <p:ph type="sldNum" sz="quarter" idx="12"/>
          </p:nvPr>
        </p:nvSpPr>
        <p:spPr/>
        <p:txBody>
          <a:bodyPr/>
          <a:lstStyle/>
          <a:p>
            <a:fld id="{8AE8C79D-C61F-4F96-ACB1-1858E0009D74}" type="slidenum">
              <a:rPr lang="en-IN" smtClean="0"/>
              <a:pPr/>
              <a:t>‹#›</a:t>
            </a:fld>
            <a:endParaRPr lang="en-IN"/>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F41AB23E-7CFE-445B-A067-CA8C8EA3C6D3}" type="datetime1">
              <a:rPr lang="en-US" smtClean="0"/>
              <a:t>23-Jan-24</a:t>
            </a:fld>
            <a:endParaRPr lang="en-IN"/>
          </a:p>
        </p:txBody>
      </p:sp>
      <p:sp>
        <p:nvSpPr>
          <p:cNvPr id="8" name="Footer Placeholder 7"/>
          <p:cNvSpPr>
            <a:spLocks noGrp="1"/>
          </p:cNvSpPr>
          <p:nvPr>
            <p:ph type="ftr" sz="quarter" idx="11"/>
          </p:nvPr>
        </p:nvSpPr>
        <p:spPr/>
        <p:txBody>
          <a:bodyPr/>
          <a:lstStyle/>
          <a:p>
            <a:r>
              <a:rPr lang="en-IN"/>
              <a:t>Social Group Work</a:t>
            </a:r>
          </a:p>
        </p:txBody>
      </p:sp>
      <p:sp>
        <p:nvSpPr>
          <p:cNvPr id="9" name="Slide Number Placeholder 8"/>
          <p:cNvSpPr>
            <a:spLocks noGrp="1"/>
          </p:cNvSpPr>
          <p:nvPr>
            <p:ph type="sldNum" sz="quarter" idx="12"/>
          </p:nvPr>
        </p:nvSpPr>
        <p:spPr/>
        <p:txBody>
          <a:bodyPr/>
          <a:lstStyle/>
          <a:p>
            <a:fld id="{8AE8C79D-C61F-4F96-ACB1-1858E0009D74}" type="slidenum">
              <a:rPr lang="en-IN" smtClean="0"/>
              <a:pPr/>
              <a:t>‹#›</a:t>
            </a:fld>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CBF60B9C-A726-4742-A6A7-E8BA47DBBEEF}" type="datetime1">
              <a:rPr lang="en-US" smtClean="0"/>
              <a:t>23-Jan-24</a:t>
            </a:fld>
            <a:endParaRPr lang="en-IN"/>
          </a:p>
        </p:txBody>
      </p:sp>
      <p:sp>
        <p:nvSpPr>
          <p:cNvPr id="4" name="Footer Placeholder 3"/>
          <p:cNvSpPr>
            <a:spLocks noGrp="1"/>
          </p:cNvSpPr>
          <p:nvPr>
            <p:ph type="ftr" sz="quarter" idx="11"/>
          </p:nvPr>
        </p:nvSpPr>
        <p:spPr/>
        <p:txBody>
          <a:bodyPr/>
          <a:lstStyle/>
          <a:p>
            <a:r>
              <a:rPr lang="en-IN"/>
              <a:t>Social Group Work</a:t>
            </a:r>
          </a:p>
        </p:txBody>
      </p:sp>
      <p:sp>
        <p:nvSpPr>
          <p:cNvPr id="5" name="Slide Number Placeholder 4"/>
          <p:cNvSpPr>
            <a:spLocks noGrp="1"/>
          </p:cNvSpPr>
          <p:nvPr>
            <p:ph type="sldNum" sz="quarter" idx="12"/>
          </p:nvPr>
        </p:nvSpPr>
        <p:spPr/>
        <p:txBody>
          <a:bodyPr/>
          <a:lstStyle/>
          <a:p>
            <a:fld id="{8AE8C79D-C61F-4F96-ACB1-1858E0009D74}" type="slidenum">
              <a:rPr lang="en-IN" smtClean="0"/>
              <a:pPr/>
              <a:t>‹#›</a:t>
            </a:fld>
            <a:endParaRPr lang="en-IN"/>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A1C9EF-B9D9-4BD3-B27A-6AD5809C1DB7}" type="datetime1">
              <a:rPr lang="en-US" smtClean="0"/>
              <a:t>23-Jan-24</a:t>
            </a:fld>
            <a:endParaRPr lang="en-IN"/>
          </a:p>
        </p:txBody>
      </p:sp>
      <p:sp>
        <p:nvSpPr>
          <p:cNvPr id="3" name="Footer Placeholder 2"/>
          <p:cNvSpPr>
            <a:spLocks noGrp="1"/>
          </p:cNvSpPr>
          <p:nvPr>
            <p:ph type="ftr" sz="quarter" idx="11"/>
          </p:nvPr>
        </p:nvSpPr>
        <p:spPr/>
        <p:txBody>
          <a:bodyPr/>
          <a:lstStyle/>
          <a:p>
            <a:r>
              <a:rPr lang="en-IN"/>
              <a:t>Social Group Work</a:t>
            </a:r>
          </a:p>
        </p:txBody>
      </p:sp>
      <p:sp>
        <p:nvSpPr>
          <p:cNvPr id="4" name="Slide Number Placeholder 3"/>
          <p:cNvSpPr>
            <a:spLocks noGrp="1"/>
          </p:cNvSpPr>
          <p:nvPr>
            <p:ph type="sldNum" sz="quarter" idx="12"/>
          </p:nvPr>
        </p:nvSpPr>
        <p:spPr/>
        <p:txBody>
          <a:bodyPr/>
          <a:lstStyle/>
          <a:p>
            <a:fld id="{8AE8C79D-C61F-4F96-ACB1-1858E0009D74}"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C6639DBB-4B0C-4B14-AAF6-3818BB81DD06}" type="datetime1">
              <a:rPr lang="en-US" smtClean="0"/>
              <a:t>23-Jan-24</a:t>
            </a:fld>
            <a:endParaRPr lang="en-IN"/>
          </a:p>
        </p:txBody>
      </p:sp>
      <p:sp>
        <p:nvSpPr>
          <p:cNvPr id="6" name="Footer Placeholder 5"/>
          <p:cNvSpPr>
            <a:spLocks noGrp="1"/>
          </p:cNvSpPr>
          <p:nvPr>
            <p:ph type="ftr" sz="quarter" idx="11"/>
          </p:nvPr>
        </p:nvSpPr>
        <p:spPr/>
        <p:txBody>
          <a:bodyPr/>
          <a:lstStyle/>
          <a:p>
            <a:r>
              <a:rPr lang="en-IN"/>
              <a:t>Social Group Work</a:t>
            </a:r>
          </a:p>
        </p:txBody>
      </p:sp>
      <p:sp>
        <p:nvSpPr>
          <p:cNvPr id="7" name="Slide Number Placeholder 6"/>
          <p:cNvSpPr>
            <a:spLocks noGrp="1"/>
          </p:cNvSpPr>
          <p:nvPr>
            <p:ph type="sldNum" sz="quarter" idx="12"/>
          </p:nvPr>
        </p:nvSpPr>
        <p:spPr/>
        <p:txBody>
          <a:bodyPr/>
          <a:lstStyle/>
          <a:p>
            <a:fld id="{8AE8C79D-C61F-4F96-ACB1-1858E0009D74}" type="slidenum">
              <a:rPr lang="en-IN" smtClean="0"/>
              <a:pPr/>
              <a:t>‹#›</a:t>
            </a:fld>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3F13773F-12C8-45BD-A6AF-4EA970171961}" type="datetime1">
              <a:rPr lang="en-US" smtClean="0"/>
              <a:t>23-Jan-24</a:t>
            </a:fld>
            <a:endParaRPr lang="en-IN"/>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r>
              <a:rPr lang="en-IN"/>
              <a:t>Social Group Work</a:t>
            </a: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8AE8C79D-C61F-4F96-ACB1-1858E0009D74}" type="slidenum">
              <a:rPr lang="en-IN" smtClean="0"/>
              <a:pPr/>
              <a:t>‹#›</a:t>
            </a:fld>
            <a:endParaRPr lang="en-IN"/>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38B33FD5-0FC7-467A-880C-F95D65B81103}" type="datetime1">
              <a:rPr lang="en-US" smtClean="0"/>
              <a:t>23-Jan-24</a:t>
            </a:fld>
            <a:endParaRPr lang="en-IN"/>
          </a:p>
        </p:txBody>
      </p:sp>
      <p:sp>
        <p:nvSpPr>
          <p:cNvPr id="5" name="Footer Placeholder 4"/>
          <p:cNvSpPr>
            <a:spLocks noGrp="1"/>
          </p:cNvSpPr>
          <p:nvPr>
            <p:ph type="ftr" sz="quarter" idx="11"/>
          </p:nvPr>
        </p:nvSpPr>
        <p:spPr/>
        <p:txBody>
          <a:bodyPr/>
          <a:lstStyle/>
          <a:p>
            <a:r>
              <a:rPr lang="en-IN"/>
              <a:t>Social Group Work</a:t>
            </a:r>
          </a:p>
        </p:txBody>
      </p:sp>
      <p:sp>
        <p:nvSpPr>
          <p:cNvPr id="6" name="Slide Number Placeholder 5"/>
          <p:cNvSpPr>
            <a:spLocks noGrp="1"/>
          </p:cNvSpPr>
          <p:nvPr>
            <p:ph type="sldNum" sz="quarter" idx="12"/>
          </p:nvPr>
        </p:nvSpPr>
        <p:spPr/>
        <p:txBody>
          <a:bodyPr/>
          <a:lstStyle/>
          <a:p>
            <a:fld id="{8AE8C79D-C61F-4F96-ACB1-1858E0009D74}"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8A9F1D8-2354-47D2-9315-3CC62316F98F}" type="datetime1">
              <a:rPr lang="en-US" smtClean="0"/>
              <a:t>23-Jan-24</a:t>
            </a:fld>
            <a:endParaRPr lang="en-IN"/>
          </a:p>
        </p:txBody>
      </p:sp>
      <p:sp>
        <p:nvSpPr>
          <p:cNvPr id="5" name="Footer Placeholder 4"/>
          <p:cNvSpPr>
            <a:spLocks noGrp="1"/>
          </p:cNvSpPr>
          <p:nvPr>
            <p:ph type="ftr" sz="quarter" idx="11"/>
          </p:nvPr>
        </p:nvSpPr>
        <p:spPr/>
        <p:txBody>
          <a:bodyPr/>
          <a:lstStyle/>
          <a:p>
            <a:r>
              <a:rPr lang="en-IN"/>
              <a:t>Social Group Work</a:t>
            </a:r>
          </a:p>
        </p:txBody>
      </p:sp>
      <p:sp>
        <p:nvSpPr>
          <p:cNvPr id="6" name="Slide Number Placeholder 5"/>
          <p:cNvSpPr>
            <a:spLocks noGrp="1"/>
          </p:cNvSpPr>
          <p:nvPr>
            <p:ph type="sldNum" sz="quarter" idx="12"/>
          </p:nvPr>
        </p:nvSpPr>
        <p:spPr/>
        <p:txBody>
          <a:bodyPr/>
          <a:lstStyle/>
          <a:p>
            <a:fld id="{8AE8C79D-C61F-4F96-ACB1-1858E0009D74}"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4">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7340E255-4D82-462C-B342-294FB2B4F9B4}" type="datetime1">
              <a:rPr lang="en-US" smtClean="0"/>
              <a:t>23-Jan-24</a:t>
            </a:fld>
            <a:endParaRPr lang="en-IN"/>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r>
              <a:rPr lang="en-IN"/>
              <a:t>Social Group Work</a:t>
            </a:r>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8AE8C79D-C61F-4F96-ACB1-1858E0009D74}"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20688"/>
            <a:ext cx="7772400" cy="4190623"/>
          </a:xfrm>
        </p:spPr>
        <p:txBody>
          <a:bodyPr>
            <a:normAutofit fontScale="90000"/>
          </a:bodyPr>
          <a:lstStyle/>
          <a:p>
            <a:pPr algn="ctr"/>
            <a:r>
              <a:rPr lang="en-US" sz="5300" dirty="0">
                <a:solidFill>
                  <a:srgbClr val="00B0F0"/>
                </a:solidFill>
              </a:rPr>
              <a:t>Unit 1Introduction to Group Work</a:t>
            </a:r>
            <a:br>
              <a:rPr lang="en-US" dirty="0"/>
            </a:br>
            <a:r>
              <a:rPr lang="en-US" dirty="0">
                <a:solidFill>
                  <a:srgbClr val="FFC000"/>
                </a:solidFill>
              </a:rPr>
              <a:t>1.1	Understanding groups: </a:t>
            </a:r>
            <a:r>
              <a:rPr lang="en-US" dirty="0"/>
              <a:t>Characteristics &amp; Significance of Groups in Society</a:t>
            </a:r>
            <a:endParaRPr lang="en-IN" dirty="0"/>
          </a:p>
        </p:txBody>
      </p:sp>
      <p:sp>
        <p:nvSpPr>
          <p:cNvPr id="3" name="Subtitle 2"/>
          <p:cNvSpPr>
            <a:spLocks noGrp="1"/>
          </p:cNvSpPr>
          <p:nvPr>
            <p:ph type="subTitle" idx="1"/>
          </p:nvPr>
        </p:nvSpPr>
        <p:spPr/>
        <p:txBody>
          <a:bodyPr/>
          <a:lstStyle/>
          <a:p>
            <a:endParaRPr lang="mr-IN" dirty="0"/>
          </a:p>
          <a:p>
            <a:endParaRPr lang="en-IN" dirty="0"/>
          </a:p>
        </p:txBody>
      </p:sp>
      <p:sp>
        <p:nvSpPr>
          <p:cNvPr id="5" name="TextBox 4">
            <a:extLst>
              <a:ext uri="{FF2B5EF4-FFF2-40B4-BE49-F238E27FC236}">
                <a16:creationId xmlns:a16="http://schemas.microsoft.com/office/drawing/2014/main" id="{0D647848-C03C-4A3B-A75F-F21E2DF712C3}"/>
              </a:ext>
            </a:extLst>
          </p:cNvPr>
          <p:cNvSpPr txBox="1"/>
          <p:nvPr/>
        </p:nvSpPr>
        <p:spPr>
          <a:xfrm>
            <a:off x="2483768" y="5867980"/>
            <a:ext cx="4596492" cy="523220"/>
          </a:xfrm>
          <a:prstGeom prst="rect">
            <a:avLst/>
          </a:prstGeom>
          <a:noFill/>
        </p:spPr>
        <p:txBody>
          <a:bodyPr wrap="square">
            <a:spAutoFit/>
          </a:bodyPr>
          <a:lstStyle/>
          <a:p>
            <a:pPr algn="ctr"/>
            <a:r>
              <a:rPr lang="en-US" sz="2800" i="1" dirty="0">
                <a:solidFill>
                  <a:schemeClr val="bg1"/>
                </a:solidFill>
              </a:rPr>
              <a:t>Dr. Jaimon Varghese</a:t>
            </a:r>
            <a:endParaRPr lang="en-IN" sz="2800" i="1" dirty="0">
              <a:solidFill>
                <a:schemeClr val="bg1"/>
              </a:solidFill>
            </a:endParaRPr>
          </a:p>
        </p:txBody>
      </p:sp>
      <p:sp>
        <p:nvSpPr>
          <p:cNvPr id="6" name="Date Placeholder 5">
            <a:extLst>
              <a:ext uri="{FF2B5EF4-FFF2-40B4-BE49-F238E27FC236}">
                <a16:creationId xmlns:a16="http://schemas.microsoft.com/office/drawing/2014/main" id="{A5966851-FCD0-4D7B-8C8E-14C6A96C10FA}"/>
              </a:ext>
            </a:extLst>
          </p:cNvPr>
          <p:cNvSpPr>
            <a:spLocks noGrp="1"/>
          </p:cNvSpPr>
          <p:nvPr>
            <p:ph type="dt" sz="half" idx="10"/>
          </p:nvPr>
        </p:nvSpPr>
        <p:spPr/>
        <p:txBody>
          <a:bodyPr/>
          <a:lstStyle/>
          <a:p>
            <a:fld id="{4825239E-8CF9-4B5A-B6BA-45BF7D298575}" type="datetime1">
              <a:rPr lang="en-US" smtClean="0"/>
              <a:t>23-Jan-24</a:t>
            </a:fld>
            <a:endParaRPr lang="en-IN"/>
          </a:p>
        </p:txBody>
      </p:sp>
      <p:sp>
        <p:nvSpPr>
          <p:cNvPr id="7" name="Footer Placeholder 6">
            <a:extLst>
              <a:ext uri="{FF2B5EF4-FFF2-40B4-BE49-F238E27FC236}">
                <a16:creationId xmlns:a16="http://schemas.microsoft.com/office/drawing/2014/main" id="{89E0EC77-2C45-4FE5-9B37-5D17F282E008}"/>
              </a:ext>
            </a:extLst>
          </p:cNvPr>
          <p:cNvSpPr>
            <a:spLocks noGrp="1"/>
          </p:cNvSpPr>
          <p:nvPr>
            <p:ph type="ftr" sz="quarter" idx="11"/>
          </p:nvPr>
        </p:nvSpPr>
        <p:spPr/>
        <p:txBody>
          <a:bodyPr/>
          <a:lstStyle/>
          <a:p>
            <a:r>
              <a:rPr lang="en-IN"/>
              <a:t>Social Group Work</a:t>
            </a:r>
          </a:p>
        </p:txBody>
      </p:sp>
      <p:sp>
        <p:nvSpPr>
          <p:cNvPr id="8" name="Slide Number Placeholder 7">
            <a:extLst>
              <a:ext uri="{FF2B5EF4-FFF2-40B4-BE49-F238E27FC236}">
                <a16:creationId xmlns:a16="http://schemas.microsoft.com/office/drawing/2014/main" id="{1F33F028-1E7E-4BCB-8065-C56D4AD3E02D}"/>
              </a:ext>
            </a:extLst>
          </p:cNvPr>
          <p:cNvSpPr>
            <a:spLocks noGrp="1"/>
          </p:cNvSpPr>
          <p:nvPr>
            <p:ph type="sldNum" sz="quarter" idx="12"/>
          </p:nvPr>
        </p:nvSpPr>
        <p:spPr/>
        <p:txBody>
          <a:bodyPr/>
          <a:lstStyle/>
          <a:p>
            <a:fld id="{8AE8C79D-C61F-4F96-ACB1-1858E0009D74}" type="slidenum">
              <a:rPr lang="en-IN" smtClean="0"/>
              <a:pPr/>
              <a:t>1</a:t>
            </a:fld>
            <a:endParaRPr lang="en-IN"/>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57200" y="1481328"/>
            <a:ext cx="8435280" cy="4972008"/>
          </a:xfrm>
        </p:spPr>
        <p:txBody>
          <a:bodyPr>
            <a:normAutofit/>
          </a:bodyPr>
          <a:lstStyle/>
          <a:p>
            <a:pPr>
              <a:lnSpc>
                <a:spcPct val="120000"/>
              </a:lnSpc>
              <a:spcBef>
                <a:spcPts val="600"/>
              </a:spcBef>
            </a:pPr>
            <a:r>
              <a:rPr lang="en-US" altLang="en-US" sz="3200" dirty="0"/>
              <a:t>‘Two or more persons in a relationship of psychic interaction, whose relationship with one another may be abstracted and distinguished from their relationships with all others so that they must be thought of as an entity’ (Earl </a:t>
            </a:r>
            <a:r>
              <a:rPr lang="en-US" altLang="en-US" sz="3200" dirty="0" err="1"/>
              <a:t>Eibank</a:t>
            </a:r>
            <a:r>
              <a:rPr lang="en-US" altLang="en-US" sz="3200" dirty="0"/>
              <a:t>, 1932:163)</a:t>
            </a:r>
            <a:endParaRPr lang="en-IN" sz="3200" dirty="0"/>
          </a:p>
        </p:txBody>
      </p:sp>
      <p:sp>
        <p:nvSpPr>
          <p:cNvPr id="3" name="Title 2">
            <a:extLst>
              <a:ext uri="{FF2B5EF4-FFF2-40B4-BE49-F238E27FC236}">
                <a16:creationId xmlns:a16="http://schemas.microsoft.com/office/drawing/2014/main" id="{5CE73642-EDCE-4809-8872-6BF709B0FCDC}"/>
              </a:ext>
            </a:extLst>
          </p:cNvPr>
          <p:cNvSpPr>
            <a:spLocks noGrp="1"/>
          </p:cNvSpPr>
          <p:nvPr>
            <p:ph type="title"/>
          </p:nvPr>
        </p:nvSpPr>
        <p:spPr/>
        <p:txBody>
          <a:bodyPr/>
          <a:lstStyle/>
          <a:p>
            <a:r>
              <a:rPr lang="en-US" altLang="en-US" b="1" dirty="0"/>
              <a:t>What is Group</a:t>
            </a:r>
            <a:endParaRPr lang="en-IN" dirty="0"/>
          </a:p>
        </p:txBody>
      </p:sp>
      <p:sp>
        <p:nvSpPr>
          <p:cNvPr id="4" name="Date Placeholder 3">
            <a:extLst>
              <a:ext uri="{FF2B5EF4-FFF2-40B4-BE49-F238E27FC236}">
                <a16:creationId xmlns:a16="http://schemas.microsoft.com/office/drawing/2014/main" id="{68B25E0D-63F7-4B61-B9C6-863EDAC3BAE1}"/>
              </a:ext>
            </a:extLst>
          </p:cNvPr>
          <p:cNvSpPr>
            <a:spLocks noGrp="1"/>
          </p:cNvSpPr>
          <p:nvPr>
            <p:ph type="dt" sz="half" idx="10"/>
          </p:nvPr>
        </p:nvSpPr>
        <p:spPr/>
        <p:txBody>
          <a:bodyPr/>
          <a:lstStyle/>
          <a:p>
            <a:fld id="{4AA1100F-165D-41E6-A8D8-8E2BA4BC03D4}" type="datetime1">
              <a:rPr lang="en-US" smtClean="0"/>
              <a:t>23-Jan-24</a:t>
            </a:fld>
            <a:endParaRPr lang="en-IN"/>
          </a:p>
        </p:txBody>
      </p:sp>
      <p:sp>
        <p:nvSpPr>
          <p:cNvPr id="5" name="Footer Placeholder 4">
            <a:extLst>
              <a:ext uri="{FF2B5EF4-FFF2-40B4-BE49-F238E27FC236}">
                <a16:creationId xmlns:a16="http://schemas.microsoft.com/office/drawing/2014/main" id="{FA0892E7-A93D-44C5-8AFF-5252BC4B8A04}"/>
              </a:ext>
            </a:extLst>
          </p:cNvPr>
          <p:cNvSpPr>
            <a:spLocks noGrp="1"/>
          </p:cNvSpPr>
          <p:nvPr>
            <p:ph type="ftr" sz="quarter" idx="11"/>
          </p:nvPr>
        </p:nvSpPr>
        <p:spPr/>
        <p:txBody>
          <a:bodyPr/>
          <a:lstStyle/>
          <a:p>
            <a:r>
              <a:rPr lang="en-IN"/>
              <a:t>Social Group Work</a:t>
            </a:r>
          </a:p>
        </p:txBody>
      </p:sp>
      <p:sp>
        <p:nvSpPr>
          <p:cNvPr id="6" name="Slide Number Placeholder 5">
            <a:extLst>
              <a:ext uri="{FF2B5EF4-FFF2-40B4-BE49-F238E27FC236}">
                <a16:creationId xmlns:a16="http://schemas.microsoft.com/office/drawing/2014/main" id="{A1EF23FD-F43B-42D6-ADA9-47371D9F9026}"/>
              </a:ext>
            </a:extLst>
          </p:cNvPr>
          <p:cNvSpPr>
            <a:spLocks noGrp="1"/>
          </p:cNvSpPr>
          <p:nvPr>
            <p:ph type="sldNum" sz="quarter" idx="12"/>
          </p:nvPr>
        </p:nvSpPr>
        <p:spPr/>
        <p:txBody>
          <a:bodyPr/>
          <a:lstStyle/>
          <a:p>
            <a:fld id="{8AE8C79D-C61F-4F96-ACB1-1858E0009D74}" type="slidenum">
              <a:rPr lang="en-IN" smtClean="0"/>
              <a:pPr/>
              <a:t>2</a:t>
            </a:fld>
            <a:endParaRPr lang="en-IN"/>
          </a:p>
        </p:txBody>
      </p:sp>
    </p:spTree>
    <p:extLst>
      <p:ext uri="{BB962C8B-B14F-4D97-AF65-F5344CB8AC3E}">
        <p14:creationId xmlns:p14="http://schemas.microsoft.com/office/powerpoint/2010/main" val="10122650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57200" y="1268760"/>
            <a:ext cx="8435280" cy="5184576"/>
          </a:xfrm>
        </p:spPr>
        <p:txBody>
          <a:bodyPr>
            <a:normAutofit lnSpcReduction="10000"/>
          </a:bodyPr>
          <a:lstStyle/>
          <a:p>
            <a:pPr>
              <a:lnSpc>
                <a:spcPct val="120000"/>
              </a:lnSpc>
              <a:spcBef>
                <a:spcPts val="600"/>
              </a:spcBef>
            </a:pPr>
            <a:r>
              <a:rPr lang="en-US" altLang="en-US" sz="3200" dirty="0"/>
              <a:t>‘A social group which is the frame work within which personalities develop and mature or also become </a:t>
            </a:r>
            <a:r>
              <a:rPr lang="en-US" altLang="en-US" sz="3200" dirty="0" err="1"/>
              <a:t>disorganised</a:t>
            </a:r>
            <a:r>
              <a:rPr lang="en-US" altLang="en-US" sz="3200" dirty="0"/>
              <a:t> may be thought of as a number of persons who have some common loyalty, and who participate in common activities and who are stimulating to each other’ (Emory S Bogardus, 1949:4).</a:t>
            </a:r>
            <a:endParaRPr lang="en-IN" sz="3200" dirty="0"/>
          </a:p>
        </p:txBody>
      </p:sp>
      <p:sp>
        <p:nvSpPr>
          <p:cNvPr id="3" name="Title 2">
            <a:extLst>
              <a:ext uri="{FF2B5EF4-FFF2-40B4-BE49-F238E27FC236}">
                <a16:creationId xmlns:a16="http://schemas.microsoft.com/office/drawing/2014/main" id="{5CE73642-EDCE-4809-8872-6BF709B0FCDC}"/>
              </a:ext>
            </a:extLst>
          </p:cNvPr>
          <p:cNvSpPr>
            <a:spLocks noGrp="1"/>
          </p:cNvSpPr>
          <p:nvPr>
            <p:ph type="title"/>
          </p:nvPr>
        </p:nvSpPr>
        <p:spPr>
          <a:xfrm>
            <a:off x="457200" y="274638"/>
            <a:ext cx="8229600" cy="850106"/>
          </a:xfrm>
        </p:spPr>
        <p:txBody>
          <a:bodyPr/>
          <a:lstStyle/>
          <a:p>
            <a:r>
              <a:rPr lang="en-US" altLang="en-US" b="1" dirty="0"/>
              <a:t>What is Group</a:t>
            </a:r>
            <a:endParaRPr lang="en-IN" dirty="0"/>
          </a:p>
        </p:txBody>
      </p:sp>
      <p:sp>
        <p:nvSpPr>
          <p:cNvPr id="4" name="Date Placeholder 3">
            <a:extLst>
              <a:ext uri="{FF2B5EF4-FFF2-40B4-BE49-F238E27FC236}">
                <a16:creationId xmlns:a16="http://schemas.microsoft.com/office/drawing/2014/main" id="{DBE012FC-B8A1-489D-BE0E-7EE4E4E5CB28}"/>
              </a:ext>
            </a:extLst>
          </p:cNvPr>
          <p:cNvSpPr>
            <a:spLocks noGrp="1"/>
          </p:cNvSpPr>
          <p:nvPr>
            <p:ph type="dt" sz="half" idx="10"/>
          </p:nvPr>
        </p:nvSpPr>
        <p:spPr/>
        <p:txBody>
          <a:bodyPr/>
          <a:lstStyle/>
          <a:p>
            <a:fld id="{E187F8AB-6671-4A6A-9E00-4E521CC643AB}" type="datetime1">
              <a:rPr lang="en-US" smtClean="0"/>
              <a:t>23-Jan-24</a:t>
            </a:fld>
            <a:endParaRPr lang="en-IN"/>
          </a:p>
        </p:txBody>
      </p:sp>
      <p:sp>
        <p:nvSpPr>
          <p:cNvPr id="5" name="Footer Placeholder 4">
            <a:extLst>
              <a:ext uri="{FF2B5EF4-FFF2-40B4-BE49-F238E27FC236}">
                <a16:creationId xmlns:a16="http://schemas.microsoft.com/office/drawing/2014/main" id="{67E173F5-5ABC-47C5-A27D-5B6C164EC599}"/>
              </a:ext>
            </a:extLst>
          </p:cNvPr>
          <p:cNvSpPr>
            <a:spLocks noGrp="1"/>
          </p:cNvSpPr>
          <p:nvPr>
            <p:ph type="ftr" sz="quarter" idx="11"/>
          </p:nvPr>
        </p:nvSpPr>
        <p:spPr/>
        <p:txBody>
          <a:bodyPr/>
          <a:lstStyle/>
          <a:p>
            <a:r>
              <a:rPr lang="en-IN"/>
              <a:t>Social Group Work</a:t>
            </a:r>
          </a:p>
        </p:txBody>
      </p:sp>
      <p:sp>
        <p:nvSpPr>
          <p:cNvPr id="6" name="Slide Number Placeholder 5">
            <a:extLst>
              <a:ext uri="{FF2B5EF4-FFF2-40B4-BE49-F238E27FC236}">
                <a16:creationId xmlns:a16="http://schemas.microsoft.com/office/drawing/2014/main" id="{2996600B-D82D-4193-9761-5CD02943958B}"/>
              </a:ext>
            </a:extLst>
          </p:cNvPr>
          <p:cNvSpPr>
            <a:spLocks noGrp="1"/>
          </p:cNvSpPr>
          <p:nvPr>
            <p:ph type="sldNum" sz="quarter" idx="12"/>
          </p:nvPr>
        </p:nvSpPr>
        <p:spPr/>
        <p:txBody>
          <a:bodyPr/>
          <a:lstStyle/>
          <a:p>
            <a:fld id="{8AE8C79D-C61F-4F96-ACB1-1858E0009D74}" type="slidenum">
              <a:rPr lang="en-IN" smtClean="0"/>
              <a:pPr/>
              <a:t>3</a:t>
            </a:fld>
            <a:endParaRPr lang="en-IN"/>
          </a:p>
        </p:txBody>
      </p:sp>
    </p:spTree>
    <p:extLst>
      <p:ext uri="{BB962C8B-B14F-4D97-AF65-F5344CB8AC3E}">
        <p14:creationId xmlns:p14="http://schemas.microsoft.com/office/powerpoint/2010/main" val="30727158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57200" y="1268760"/>
            <a:ext cx="8435280" cy="5184576"/>
          </a:xfrm>
        </p:spPr>
        <p:txBody>
          <a:bodyPr>
            <a:normAutofit/>
          </a:bodyPr>
          <a:lstStyle/>
          <a:p>
            <a:pPr>
              <a:lnSpc>
                <a:spcPct val="120000"/>
              </a:lnSpc>
              <a:spcBef>
                <a:spcPts val="600"/>
              </a:spcBef>
            </a:pPr>
            <a:r>
              <a:rPr lang="en-US" altLang="en-US" sz="3200" dirty="0"/>
              <a:t>A psychological group exists (has entity) to the extent that the individuals composing it perceive themselves as pursuing promotively interdependent goals’ (Morton </a:t>
            </a:r>
            <a:r>
              <a:rPr lang="en-US" altLang="en-US" sz="3200" dirty="0" err="1"/>
              <a:t>Dewtsch</a:t>
            </a:r>
            <a:r>
              <a:rPr lang="en-US" altLang="en-US" sz="3200" dirty="0"/>
              <a:t>, 1949:150)</a:t>
            </a:r>
            <a:endParaRPr lang="en-IN" sz="3200" dirty="0"/>
          </a:p>
        </p:txBody>
      </p:sp>
      <p:sp>
        <p:nvSpPr>
          <p:cNvPr id="3" name="Title 2">
            <a:extLst>
              <a:ext uri="{FF2B5EF4-FFF2-40B4-BE49-F238E27FC236}">
                <a16:creationId xmlns:a16="http://schemas.microsoft.com/office/drawing/2014/main" id="{5CE73642-EDCE-4809-8872-6BF709B0FCDC}"/>
              </a:ext>
            </a:extLst>
          </p:cNvPr>
          <p:cNvSpPr>
            <a:spLocks noGrp="1"/>
          </p:cNvSpPr>
          <p:nvPr>
            <p:ph type="title"/>
          </p:nvPr>
        </p:nvSpPr>
        <p:spPr>
          <a:xfrm>
            <a:off x="457200" y="274638"/>
            <a:ext cx="8229600" cy="850106"/>
          </a:xfrm>
        </p:spPr>
        <p:txBody>
          <a:bodyPr/>
          <a:lstStyle/>
          <a:p>
            <a:r>
              <a:rPr lang="en-US" altLang="en-US" b="1" dirty="0"/>
              <a:t>What is Group</a:t>
            </a:r>
            <a:endParaRPr lang="en-IN" dirty="0"/>
          </a:p>
        </p:txBody>
      </p:sp>
      <p:sp>
        <p:nvSpPr>
          <p:cNvPr id="4" name="Date Placeholder 3">
            <a:extLst>
              <a:ext uri="{FF2B5EF4-FFF2-40B4-BE49-F238E27FC236}">
                <a16:creationId xmlns:a16="http://schemas.microsoft.com/office/drawing/2014/main" id="{BD7FD4BD-4A08-4609-9599-8D391B866136}"/>
              </a:ext>
            </a:extLst>
          </p:cNvPr>
          <p:cNvSpPr>
            <a:spLocks noGrp="1"/>
          </p:cNvSpPr>
          <p:nvPr>
            <p:ph type="dt" sz="half" idx="10"/>
          </p:nvPr>
        </p:nvSpPr>
        <p:spPr/>
        <p:txBody>
          <a:bodyPr/>
          <a:lstStyle/>
          <a:p>
            <a:fld id="{E8DD9703-2241-4685-B0B0-5BA77BD4ED3B}" type="datetime1">
              <a:rPr lang="en-US" smtClean="0"/>
              <a:t>23-Jan-24</a:t>
            </a:fld>
            <a:endParaRPr lang="en-IN"/>
          </a:p>
        </p:txBody>
      </p:sp>
      <p:sp>
        <p:nvSpPr>
          <p:cNvPr id="5" name="Footer Placeholder 4">
            <a:extLst>
              <a:ext uri="{FF2B5EF4-FFF2-40B4-BE49-F238E27FC236}">
                <a16:creationId xmlns:a16="http://schemas.microsoft.com/office/drawing/2014/main" id="{1E510D1E-640E-46A3-A7F9-54B61DA37298}"/>
              </a:ext>
            </a:extLst>
          </p:cNvPr>
          <p:cNvSpPr>
            <a:spLocks noGrp="1"/>
          </p:cNvSpPr>
          <p:nvPr>
            <p:ph type="ftr" sz="quarter" idx="11"/>
          </p:nvPr>
        </p:nvSpPr>
        <p:spPr/>
        <p:txBody>
          <a:bodyPr/>
          <a:lstStyle/>
          <a:p>
            <a:r>
              <a:rPr lang="en-IN"/>
              <a:t>Social Group Work</a:t>
            </a:r>
          </a:p>
        </p:txBody>
      </p:sp>
      <p:sp>
        <p:nvSpPr>
          <p:cNvPr id="6" name="Slide Number Placeholder 5">
            <a:extLst>
              <a:ext uri="{FF2B5EF4-FFF2-40B4-BE49-F238E27FC236}">
                <a16:creationId xmlns:a16="http://schemas.microsoft.com/office/drawing/2014/main" id="{C195F2D2-D99E-47F6-A00C-F172AA7421EF}"/>
              </a:ext>
            </a:extLst>
          </p:cNvPr>
          <p:cNvSpPr>
            <a:spLocks noGrp="1"/>
          </p:cNvSpPr>
          <p:nvPr>
            <p:ph type="sldNum" sz="quarter" idx="12"/>
          </p:nvPr>
        </p:nvSpPr>
        <p:spPr/>
        <p:txBody>
          <a:bodyPr/>
          <a:lstStyle/>
          <a:p>
            <a:fld id="{8AE8C79D-C61F-4F96-ACB1-1858E0009D74}" type="slidenum">
              <a:rPr lang="en-IN" smtClean="0"/>
              <a:pPr/>
              <a:t>4</a:t>
            </a:fld>
            <a:endParaRPr lang="en-IN"/>
          </a:p>
        </p:txBody>
      </p:sp>
    </p:spTree>
    <p:extLst>
      <p:ext uri="{BB962C8B-B14F-4D97-AF65-F5344CB8AC3E}">
        <p14:creationId xmlns:p14="http://schemas.microsoft.com/office/powerpoint/2010/main" val="27082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57200" y="1481328"/>
            <a:ext cx="8435280" cy="4972008"/>
          </a:xfrm>
        </p:spPr>
        <p:txBody>
          <a:bodyPr>
            <a:normAutofit/>
          </a:bodyPr>
          <a:lstStyle/>
          <a:p>
            <a:r>
              <a:rPr lang="en-US" altLang="en-US" sz="3600" dirty="0"/>
              <a:t>Group can be face to face or online (social media).</a:t>
            </a:r>
          </a:p>
          <a:p>
            <a:pPr>
              <a:lnSpc>
                <a:spcPct val="120000"/>
              </a:lnSpc>
              <a:spcBef>
                <a:spcPts val="600"/>
              </a:spcBef>
            </a:pPr>
            <a:r>
              <a:rPr lang="en-IN" sz="3600" dirty="0"/>
              <a:t>Group differs from crowd, audience, community, state and nation</a:t>
            </a:r>
          </a:p>
        </p:txBody>
      </p:sp>
      <p:sp>
        <p:nvSpPr>
          <p:cNvPr id="3" name="Title 2">
            <a:extLst>
              <a:ext uri="{FF2B5EF4-FFF2-40B4-BE49-F238E27FC236}">
                <a16:creationId xmlns:a16="http://schemas.microsoft.com/office/drawing/2014/main" id="{5CE73642-EDCE-4809-8872-6BF709B0FCDC}"/>
              </a:ext>
            </a:extLst>
          </p:cNvPr>
          <p:cNvSpPr>
            <a:spLocks noGrp="1"/>
          </p:cNvSpPr>
          <p:nvPr>
            <p:ph type="title"/>
          </p:nvPr>
        </p:nvSpPr>
        <p:spPr/>
        <p:txBody>
          <a:bodyPr/>
          <a:lstStyle/>
          <a:p>
            <a:r>
              <a:rPr lang="en-US" altLang="en-US" b="1" dirty="0"/>
              <a:t>What is Group</a:t>
            </a:r>
            <a:endParaRPr lang="en-IN" dirty="0"/>
          </a:p>
        </p:txBody>
      </p:sp>
      <p:sp>
        <p:nvSpPr>
          <p:cNvPr id="4" name="Date Placeholder 3">
            <a:extLst>
              <a:ext uri="{FF2B5EF4-FFF2-40B4-BE49-F238E27FC236}">
                <a16:creationId xmlns:a16="http://schemas.microsoft.com/office/drawing/2014/main" id="{5C7EB774-EFEE-49AE-9625-F6CCC2449682}"/>
              </a:ext>
            </a:extLst>
          </p:cNvPr>
          <p:cNvSpPr>
            <a:spLocks noGrp="1"/>
          </p:cNvSpPr>
          <p:nvPr>
            <p:ph type="dt" sz="half" idx="10"/>
          </p:nvPr>
        </p:nvSpPr>
        <p:spPr/>
        <p:txBody>
          <a:bodyPr/>
          <a:lstStyle/>
          <a:p>
            <a:fld id="{1CDAF568-85ED-4272-ACF1-9864B30DD4C0}" type="datetime1">
              <a:rPr lang="en-US" smtClean="0"/>
              <a:t>23-Jan-24</a:t>
            </a:fld>
            <a:endParaRPr lang="en-IN"/>
          </a:p>
        </p:txBody>
      </p:sp>
      <p:sp>
        <p:nvSpPr>
          <p:cNvPr id="5" name="Footer Placeholder 4">
            <a:extLst>
              <a:ext uri="{FF2B5EF4-FFF2-40B4-BE49-F238E27FC236}">
                <a16:creationId xmlns:a16="http://schemas.microsoft.com/office/drawing/2014/main" id="{96562E9E-5062-49CD-9DF6-6F40B8063A00}"/>
              </a:ext>
            </a:extLst>
          </p:cNvPr>
          <p:cNvSpPr>
            <a:spLocks noGrp="1"/>
          </p:cNvSpPr>
          <p:nvPr>
            <p:ph type="ftr" sz="quarter" idx="11"/>
          </p:nvPr>
        </p:nvSpPr>
        <p:spPr/>
        <p:txBody>
          <a:bodyPr/>
          <a:lstStyle/>
          <a:p>
            <a:r>
              <a:rPr lang="en-IN"/>
              <a:t>Social Group Work</a:t>
            </a:r>
          </a:p>
        </p:txBody>
      </p:sp>
      <p:sp>
        <p:nvSpPr>
          <p:cNvPr id="6" name="Slide Number Placeholder 5">
            <a:extLst>
              <a:ext uri="{FF2B5EF4-FFF2-40B4-BE49-F238E27FC236}">
                <a16:creationId xmlns:a16="http://schemas.microsoft.com/office/drawing/2014/main" id="{8EF43E4F-8D36-4786-ACE9-AA57D4682344}"/>
              </a:ext>
            </a:extLst>
          </p:cNvPr>
          <p:cNvSpPr>
            <a:spLocks noGrp="1"/>
          </p:cNvSpPr>
          <p:nvPr>
            <p:ph type="sldNum" sz="quarter" idx="12"/>
          </p:nvPr>
        </p:nvSpPr>
        <p:spPr/>
        <p:txBody>
          <a:bodyPr/>
          <a:lstStyle/>
          <a:p>
            <a:fld id="{8AE8C79D-C61F-4F96-ACB1-1858E0009D74}" type="slidenum">
              <a:rPr lang="en-IN" smtClean="0"/>
              <a:pPr/>
              <a:t>5</a:t>
            </a:fld>
            <a:endParaRPr lang="en-IN"/>
          </a:p>
        </p:txBody>
      </p:sp>
    </p:spTree>
    <p:extLst>
      <p:ext uri="{BB962C8B-B14F-4D97-AF65-F5344CB8AC3E}">
        <p14:creationId xmlns:p14="http://schemas.microsoft.com/office/powerpoint/2010/main" val="15569529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57200" y="1700808"/>
            <a:ext cx="8435280" cy="4752528"/>
          </a:xfrm>
        </p:spPr>
        <p:txBody>
          <a:bodyPr>
            <a:normAutofit/>
          </a:bodyPr>
          <a:lstStyle/>
          <a:p>
            <a:pPr>
              <a:lnSpc>
                <a:spcPct val="120000"/>
              </a:lnSpc>
              <a:spcBef>
                <a:spcPts val="600"/>
              </a:spcBef>
            </a:pPr>
            <a:r>
              <a:rPr lang="en-US" altLang="en-US" sz="3200" dirty="0"/>
              <a:t>a collection of individuals who are interacting with one another</a:t>
            </a:r>
          </a:p>
          <a:p>
            <a:pPr>
              <a:lnSpc>
                <a:spcPct val="120000"/>
              </a:lnSpc>
              <a:spcBef>
                <a:spcPts val="600"/>
              </a:spcBef>
            </a:pPr>
            <a:r>
              <a:rPr lang="en-US" sz="3200" dirty="0"/>
              <a:t>a social unit consisting of two or more persons who perceive themselves as belonging to a group</a:t>
            </a:r>
          </a:p>
          <a:p>
            <a:pPr>
              <a:lnSpc>
                <a:spcPct val="120000"/>
              </a:lnSpc>
              <a:spcBef>
                <a:spcPts val="600"/>
              </a:spcBef>
            </a:pPr>
            <a:r>
              <a:rPr lang="en-US" sz="3200" dirty="0"/>
              <a:t>a collection of individuals who are interdependent</a:t>
            </a:r>
            <a:endParaRPr lang="en-IN" sz="3200" dirty="0"/>
          </a:p>
        </p:txBody>
      </p:sp>
      <p:sp>
        <p:nvSpPr>
          <p:cNvPr id="3" name="Title 2">
            <a:extLst>
              <a:ext uri="{FF2B5EF4-FFF2-40B4-BE49-F238E27FC236}">
                <a16:creationId xmlns:a16="http://schemas.microsoft.com/office/drawing/2014/main" id="{5CE73642-EDCE-4809-8872-6BF709B0FCDC}"/>
              </a:ext>
            </a:extLst>
          </p:cNvPr>
          <p:cNvSpPr>
            <a:spLocks noGrp="1"/>
          </p:cNvSpPr>
          <p:nvPr>
            <p:ph type="title"/>
          </p:nvPr>
        </p:nvSpPr>
        <p:spPr>
          <a:xfrm>
            <a:off x="457200" y="274638"/>
            <a:ext cx="8229600" cy="1210146"/>
          </a:xfrm>
        </p:spPr>
        <p:txBody>
          <a:bodyPr>
            <a:normAutofit/>
          </a:bodyPr>
          <a:lstStyle/>
          <a:p>
            <a:pPr algn="ctr"/>
            <a:r>
              <a:rPr lang="en-US" altLang="en-US" b="1" dirty="0"/>
              <a:t>Characteristics of Social </a:t>
            </a:r>
            <a:r>
              <a:rPr lang="en-US" altLang="en-US" dirty="0"/>
              <a:t>Group </a:t>
            </a:r>
            <a:r>
              <a:rPr lang="en-US" altLang="en-US" sz="2800" i="1" dirty="0">
                <a:solidFill>
                  <a:srgbClr val="002060"/>
                </a:solidFill>
              </a:rPr>
              <a:t>(Thomas, 2010:181-185)</a:t>
            </a:r>
            <a:endParaRPr lang="en-IN" dirty="0"/>
          </a:p>
        </p:txBody>
      </p:sp>
      <p:sp>
        <p:nvSpPr>
          <p:cNvPr id="4" name="Date Placeholder 3">
            <a:extLst>
              <a:ext uri="{FF2B5EF4-FFF2-40B4-BE49-F238E27FC236}">
                <a16:creationId xmlns:a16="http://schemas.microsoft.com/office/drawing/2014/main" id="{7B587AE5-258A-4AAE-BA78-5C7FB99C547F}"/>
              </a:ext>
            </a:extLst>
          </p:cNvPr>
          <p:cNvSpPr>
            <a:spLocks noGrp="1"/>
          </p:cNvSpPr>
          <p:nvPr>
            <p:ph type="dt" sz="half" idx="10"/>
          </p:nvPr>
        </p:nvSpPr>
        <p:spPr/>
        <p:txBody>
          <a:bodyPr/>
          <a:lstStyle/>
          <a:p>
            <a:fld id="{E6874C96-DEFF-48D3-BA33-80134E32EE4B}" type="datetime1">
              <a:rPr lang="en-US" smtClean="0"/>
              <a:t>23-Jan-24</a:t>
            </a:fld>
            <a:endParaRPr lang="en-IN"/>
          </a:p>
        </p:txBody>
      </p:sp>
      <p:sp>
        <p:nvSpPr>
          <p:cNvPr id="5" name="Footer Placeholder 4">
            <a:extLst>
              <a:ext uri="{FF2B5EF4-FFF2-40B4-BE49-F238E27FC236}">
                <a16:creationId xmlns:a16="http://schemas.microsoft.com/office/drawing/2014/main" id="{CC585299-5D3E-4D54-9714-5287AABEF1E4}"/>
              </a:ext>
            </a:extLst>
          </p:cNvPr>
          <p:cNvSpPr>
            <a:spLocks noGrp="1"/>
          </p:cNvSpPr>
          <p:nvPr>
            <p:ph type="ftr" sz="quarter" idx="11"/>
          </p:nvPr>
        </p:nvSpPr>
        <p:spPr/>
        <p:txBody>
          <a:bodyPr/>
          <a:lstStyle/>
          <a:p>
            <a:r>
              <a:rPr lang="en-IN"/>
              <a:t>Social Group Work</a:t>
            </a:r>
          </a:p>
        </p:txBody>
      </p:sp>
      <p:sp>
        <p:nvSpPr>
          <p:cNvPr id="6" name="Slide Number Placeholder 5">
            <a:extLst>
              <a:ext uri="{FF2B5EF4-FFF2-40B4-BE49-F238E27FC236}">
                <a16:creationId xmlns:a16="http://schemas.microsoft.com/office/drawing/2014/main" id="{D924641C-BE14-468B-8A8F-C7536A823517}"/>
              </a:ext>
            </a:extLst>
          </p:cNvPr>
          <p:cNvSpPr>
            <a:spLocks noGrp="1"/>
          </p:cNvSpPr>
          <p:nvPr>
            <p:ph type="sldNum" sz="quarter" idx="12"/>
          </p:nvPr>
        </p:nvSpPr>
        <p:spPr/>
        <p:txBody>
          <a:bodyPr/>
          <a:lstStyle/>
          <a:p>
            <a:fld id="{8AE8C79D-C61F-4F96-ACB1-1858E0009D74}" type="slidenum">
              <a:rPr lang="en-IN" smtClean="0"/>
              <a:pPr/>
              <a:t>6</a:t>
            </a:fld>
            <a:endParaRPr lang="en-IN"/>
          </a:p>
        </p:txBody>
      </p:sp>
    </p:spTree>
    <p:extLst>
      <p:ext uri="{BB962C8B-B14F-4D97-AF65-F5344CB8AC3E}">
        <p14:creationId xmlns:p14="http://schemas.microsoft.com/office/powerpoint/2010/main" val="6497441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57200" y="1844824"/>
            <a:ext cx="8435280" cy="4608512"/>
          </a:xfrm>
        </p:spPr>
        <p:txBody>
          <a:bodyPr>
            <a:normAutofit/>
          </a:bodyPr>
          <a:lstStyle/>
          <a:p>
            <a:pPr>
              <a:lnSpc>
                <a:spcPct val="120000"/>
              </a:lnSpc>
              <a:spcBef>
                <a:spcPts val="600"/>
              </a:spcBef>
            </a:pPr>
            <a:r>
              <a:rPr lang="en-US" altLang="en-US" sz="3200" dirty="0"/>
              <a:t>a collection of individuals who join together to achieve a goal</a:t>
            </a:r>
          </a:p>
          <a:p>
            <a:pPr>
              <a:lnSpc>
                <a:spcPct val="120000"/>
              </a:lnSpc>
              <a:spcBef>
                <a:spcPts val="600"/>
              </a:spcBef>
            </a:pPr>
            <a:r>
              <a:rPr lang="en-US" sz="3200" dirty="0"/>
              <a:t>a collection of individuals who are all trying to satisfy some personal need through their joint association</a:t>
            </a:r>
          </a:p>
        </p:txBody>
      </p:sp>
      <p:sp>
        <p:nvSpPr>
          <p:cNvPr id="3" name="Title 2">
            <a:extLst>
              <a:ext uri="{FF2B5EF4-FFF2-40B4-BE49-F238E27FC236}">
                <a16:creationId xmlns:a16="http://schemas.microsoft.com/office/drawing/2014/main" id="{5CE73642-EDCE-4809-8872-6BF709B0FCDC}"/>
              </a:ext>
            </a:extLst>
          </p:cNvPr>
          <p:cNvSpPr>
            <a:spLocks noGrp="1"/>
          </p:cNvSpPr>
          <p:nvPr>
            <p:ph type="title"/>
          </p:nvPr>
        </p:nvSpPr>
        <p:spPr>
          <a:xfrm>
            <a:off x="457200" y="116632"/>
            <a:ext cx="8229600" cy="1484784"/>
          </a:xfrm>
        </p:spPr>
        <p:txBody>
          <a:bodyPr>
            <a:normAutofit/>
          </a:bodyPr>
          <a:lstStyle/>
          <a:p>
            <a:pPr algn="ctr"/>
            <a:r>
              <a:rPr lang="en-US" altLang="en-US" b="1" dirty="0"/>
              <a:t>Characteristics of Social </a:t>
            </a:r>
            <a:r>
              <a:rPr lang="en-US" altLang="en-US" dirty="0"/>
              <a:t>Group </a:t>
            </a:r>
            <a:r>
              <a:rPr lang="en-US" altLang="en-US" sz="2800" i="1" dirty="0">
                <a:solidFill>
                  <a:srgbClr val="002060"/>
                </a:solidFill>
              </a:rPr>
              <a:t>(Thomas, 2010:181-185)</a:t>
            </a:r>
            <a:endParaRPr lang="en-IN" dirty="0"/>
          </a:p>
        </p:txBody>
      </p:sp>
      <p:sp>
        <p:nvSpPr>
          <p:cNvPr id="4" name="Date Placeholder 3">
            <a:extLst>
              <a:ext uri="{FF2B5EF4-FFF2-40B4-BE49-F238E27FC236}">
                <a16:creationId xmlns:a16="http://schemas.microsoft.com/office/drawing/2014/main" id="{A4FEE236-B3FE-41DC-98A6-93AE40C9EFB9}"/>
              </a:ext>
            </a:extLst>
          </p:cNvPr>
          <p:cNvSpPr>
            <a:spLocks noGrp="1"/>
          </p:cNvSpPr>
          <p:nvPr>
            <p:ph type="dt" sz="half" idx="10"/>
          </p:nvPr>
        </p:nvSpPr>
        <p:spPr/>
        <p:txBody>
          <a:bodyPr/>
          <a:lstStyle/>
          <a:p>
            <a:fld id="{45963A1F-CA23-4A95-8DFD-08192129F513}" type="datetime1">
              <a:rPr lang="en-US" smtClean="0"/>
              <a:t>23-Jan-24</a:t>
            </a:fld>
            <a:endParaRPr lang="en-IN"/>
          </a:p>
        </p:txBody>
      </p:sp>
      <p:sp>
        <p:nvSpPr>
          <p:cNvPr id="5" name="Footer Placeholder 4">
            <a:extLst>
              <a:ext uri="{FF2B5EF4-FFF2-40B4-BE49-F238E27FC236}">
                <a16:creationId xmlns:a16="http://schemas.microsoft.com/office/drawing/2014/main" id="{593A6D11-86E6-4A5B-AC4A-942FFE3256D9}"/>
              </a:ext>
            </a:extLst>
          </p:cNvPr>
          <p:cNvSpPr>
            <a:spLocks noGrp="1"/>
          </p:cNvSpPr>
          <p:nvPr>
            <p:ph type="ftr" sz="quarter" idx="11"/>
          </p:nvPr>
        </p:nvSpPr>
        <p:spPr/>
        <p:txBody>
          <a:bodyPr/>
          <a:lstStyle/>
          <a:p>
            <a:r>
              <a:rPr lang="en-IN"/>
              <a:t>Social Group Work</a:t>
            </a:r>
          </a:p>
        </p:txBody>
      </p:sp>
      <p:sp>
        <p:nvSpPr>
          <p:cNvPr id="6" name="Slide Number Placeholder 5">
            <a:extLst>
              <a:ext uri="{FF2B5EF4-FFF2-40B4-BE49-F238E27FC236}">
                <a16:creationId xmlns:a16="http://schemas.microsoft.com/office/drawing/2014/main" id="{E89685B9-809C-48C8-92B6-7D783387377C}"/>
              </a:ext>
            </a:extLst>
          </p:cNvPr>
          <p:cNvSpPr>
            <a:spLocks noGrp="1"/>
          </p:cNvSpPr>
          <p:nvPr>
            <p:ph type="sldNum" sz="quarter" idx="12"/>
          </p:nvPr>
        </p:nvSpPr>
        <p:spPr/>
        <p:txBody>
          <a:bodyPr/>
          <a:lstStyle/>
          <a:p>
            <a:fld id="{8AE8C79D-C61F-4F96-ACB1-1858E0009D74}" type="slidenum">
              <a:rPr lang="en-IN" smtClean="0"/>
              <a:pPr/>
              <a:t>7</a:t>
            </a:fld>
            <a:endParaRPr lang="en-IN"/>
          </a:p>
        </p:txBody>
      </p:sp>
    </p:spTree>
    <p:extLst>
      <p:ext uri="{BB962C8B-B14F-4D97-AF65-F5344CB8AC3E}">
        <p14:creationId xmlns:p14="http://schemas.microsoft.com/office/powerpoint/2010/main" val="41077654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57200" y="1988840"/>
            <a:ext cx="8435280" cy="4464496"/>
          </a:xfrm>
        </p:spPr>
        <p:txBody>
          <a:bodyPr>
            <a:normAutofit/>
          </a:bodyPr>
          <a:lstStyle/>
          <a:p>
            <a:pPr>
              <a:lnSpc>
                <a:spcPct val="120000"/>
              </a:lnSpc>
              <a:spcBef>
                <a:spcPts val="600"/>
              </a:spcBef>
            </a:pPr>
            <a:r>
              <a:rPr lang="en-US" sz="3200" dirty="0"/>
              <a:t>a collection of individuals whose interactions are structured by a set of roles and norms</a:t>
            </a:r>
          </a:p>
          <a:p>
            <a:pPr>
              <a:lnSpc>
                <a:spcPct val="120000"/>
              </a:lnSpc>
              <a:spcBef>
                <a:spcPts val="600"/>
              </a:spcBef>
            </a:pPr>
            <a:r>
              <a:rPr lang="en-US" sz="3200" dirty="0"/>
              <a:t>a collection of individuals who influence each other</a:t>
            </a:r>
            <a:endParaRPr lang="en-IN" sz="3200" dirty="0"/>
          </a:p>
        </p:txBody>
      </p:sp>
      <p:sp>
        <p:nvSpPr>
          <p:cNvPr id="3" name="Title 2">
            <a:extLst>
              <a:ext uri="{FF2B5EF4-FFF2-40B4-BE49-F238E27FC236}">
                <a16:creationId xmlns:a16="http://schemas.microsoft.com/office/drawing/2014/main" id="{5CE73642-EDCE-4809-8872-6BF709B0FCDC}"/>
              </a:ext>
            </a:extLst>
          </p:cNvPr>
          <p:cNvSpPr>
            <a:spLocks noGrp="1"/>
          </p:cNvSpPr>
          <p:nvPr>
            <p:ph type="title"/>
          </p:nvPr>
        </p:nvSpPr>
        <p:spPr>
          <a:xfrm>
            <a:off x="457200" y="216024"/>
            <a:ext cx="8229600" cy="1484784"/>
          </a:xfrm>
        </p:spPr>
        <p:txBody>
          <a:bodyPr>
            <a:normAutofit/>
          </a:bodyPr>
          <a:lstStyle/>
          <a:p>
            <a:pPr algn="ctr"/>
            <a:r>
              <a:rPr lang="en-US" altLang="en-US" b="1" dirty="0"/>
              <a:t>Characteristics of Social </a:t>
            </a:r>
            <a:r>
              <a:rPr lang="en-US" altLang="en-US" dirty="0"/>
              <a:t>Group </a:t>
            </a:r>
            <a:r>
              <a:rPr lang="en-US" altLang="en-US" sz="2800" i="1" dirty="0">
                <a:solidFill>
                  <a:srgbClr val="002060"/>
                </a:solidFill>
              </a:rPr>
              <a:t>(Thomas, 2010:181-183)</a:t>
            </a:r>
            <a:endParaRPr lang="en-IN" dirty="0"/>
          </a:p>
        </p:txBody>
      </p:sp>
      <p:sp>
        <p:nvSpPr>
          <p:cNvPr id="4" name="Date Placeholder 3">
            <a:extLst>
              <a:ext uri="{FF2B5EF4-FFF2-40B4-BE49-F238E27FC236}">
                <a16:creationId xmlns:a16="http://schemas.microsoft.com/office/drawing/2014/main" id="{38BB7D20-9DD0-42CE-94D5-D25FC4F27210}"/>
              </a:ext>
            </a:extLst>
          </p:cNvPr>
          <p:cNvSpPr>
            <a:spLocks noGrp="1"/>
          </p:cNvSpPr>
          <p:nvPr>
            <p:ph type="dt" sz="half" idx="10"/>
          </p:nvPr>
        </p:nvSpPr>
        <p:spPr/>
        <p:txBody>
          <a:bodyPr/>
          <a:lstStyle/>
          <a:p>
            <a:fld id="{EE105FAF-347D-40C6-99A1-515CDA5670B9}" type="datetime1">
              <a:rPr lang="en-US" smtClean="0"/>
              <a:t>23-Jan-24</a:t>
            </a:fld>
            <a:endParaRPr lang="en-IN"/>
          </a:p>
        </p:txBody>
      </p:sp>
      <p:sp>
        <p:nvSpPr>
          <p:cNvPr id="5" name="Footer Placeholder 4">
            <a:extLst>
              <a:ext uri="{FF2B5EF4-FFF2-40B4-BE49-F238E27FC236}">
                <a16:creationId xmlns:a16="http://schemas.microsoft.com/office/drawing/2014/main" id="{89A97CA4-AF60-4146-A5DA-A43148B63EF5}"/>
              </a:ext>
            </a:extLst>
          </p:cNvPr>
          <p:cNvSpPr>
            <a:spLocks noGrp="1"/>
          </p:cNvSpPr>
          <p:nvPr>
            <p:ph type="ftr" sz="quarter" idx="11"/>
          </p:nvPr>
        </p:nvSpPr>
        <p:spPr/>
        <p:txBody>
          <a:bodyPr/>
          <a:lstStyle/>
          <a:p>
            <a:r>
              <a:rPr lang="en-IN"/>
              <a:t>Social Group Work</a:t>
            </a:r>
          </a:p>
        </p:txBody>
      </p:sp>
      <p:sp>
        <p:nvSpPr>
          <p:cNvPr id="6" name="Slide Number Placeholder 5">
            <a:extLst>
              <a:ext uri="{FF2B5EF4-FFF2-40B4-BE49-F238E27FC236}">
                <a16:creationId xmlns:a16="http://schemas.microsoft.com/office/drawing/2014/main" id="{05A6DEB7-4047-4743-AC4D-34649D65415B}"/>
              </a:ext>
            </a:extLst>
          </p:cNvPr>
          <p:cNvSpPr>
            <a:spLocks noGrp="1"/>
          </p:cNvSpPr>
          <p:nvPr>
            <p:ph type="sldNum" sz="quarter" idx="12"/>
          </p:nvPr>
        </p:nvSpPr>
        <p:spPr/>
        <p:txBody>
          <a:bodyPr/>
          <a:lstStyle/>
          <a:p>
            <a:fld id="{8AE8C79D-C61F-4F96-ACB1-1858E0009D74}" type="slidenum">
              <a:rPr lang="en-IN" smtClean="0"/>
              <a:pPr/>
              <a:t>8</a:t>
            </a:fld>
            <a:endParaRPr lang="en-IN"/>
          </a:p>
        </p:txBody>
      </p:sp>
    </p:spTree>
    <p:extLst>
      <p:ext uri="{BB962C8B-B14F-4D97-AF65-F5344CB8AC3E}">
        <p14:creationId xmlns:p14="http://schemas.microsoft.com/office/powerpoint/2010/main" val="30039166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57200" y="1988840"/>
            <a:ext cx="8435280" cy="4464496"/>
          </a:xfrm>
        </p:spPr>
        <p:txBody>
          <a:bodyPr>
            <a:normAutofit/>
          </a:bodyPr>
          <a:lstStyle/>
          <a:p>
            <a:pPr>
              <a:lnSpc>
                <a:spcPct val="120000"/>
              </a:lnSpc>
              <a:spcBef>
                <a:spcPts val="600"/>
              </a:spcBef>
            </a:pPr>
            <a:r>
              <a:rPr lang="en-US" sz="3200" dirty="0"/>
              <a:t>Voluntary and Involuntary Groups</a:t>
            </a:r>
          </a:p>
          <a:p>
            <a:pPr>
              <a:lnSpc>
                <a:spcPct val="120000"/>
              </a:lnSpc>
              <a:spcBef>
                <a:spcPts val="600"/>
              </a:spcBef>
            </a:pPr>
            <a:r>
              <a:rPr lang="en-IN" sz="3200" dirty="0"/>
              <a:t>Open and Closed Groups</a:t>
            </a:r>
            <a:endParaRPr lang="en-US" sz="3200" dirty="0"/>
          </a:p>
          <a:p>
            <a:pPr>
              <a:lnSpc>
                <a:spcPct val="120000"/>
              </a:lnSpc>
              <a:spcBef>
                <a:spcPts val="600"/>
              </a:spcBef>
            </a:pPr>
            <a:r>
              <a:rPr lang="en-IN" sz="3200" dirty="0"/>
              <a:t>Vertical and Horizontal Groups</a:t>
            </a:r>
            <a:endParaRPr lang="en-US" sz="3200" dirty="0"/>
          </a:p>
          <a:p>
            <a:pPr>
              <a:lnSpc>
                <a:spcPct val="120000"/>
              </a:lnSpc>
              <a:spcBef>
                <a:spcPts val="600"/>
              </a:spcBef>
            </a:pPr>
            <a:r>
              <a:rPr lang="en-IN" sz="3200" dirty="0"/>
              <a:t>Primary and Secondary Groups</a:t>
            </a:r>
            <a:endParaRPr lang="en-US" sz="3200" dirty="0"/>
          </a:p>
          <a:p>
            <a:pPr>
              <a:lnSpc>
                <a:spcPct val="120000"/>
              </a:lnSpc>
              <a:spcBef>
                <a:spcPts val="600"/>
              </a:spcBef>
            </a:pPr>
            <a:r>
              <a:rPr lang="en-IN" sz="3200" dirty="0"/>
              <a:t>Natural and Formed Groups</a:t>
            </a:r>
            <a:endParaRPr lang="en-US" sz="3200" dirty="0"/>
          </a:p>
          <a:p>
            <a:pPr>
              <a:lnSpc>
                <a:spcPct val="120000"/>
              </a:lnSpc>
              <a:spcBef>
                <a:spcPts val="600"/>
              </a:spcBef>
            </a:pPr>
            <a:endParaRPr lang="en-IN" sz="3200" dirty="0"/>
          </a:p>
        </p:txBody>
      </p:sp>
      <p:sp>
        <p:nvSpPr>
          <p:cNvPr id="3" name="Title 2">
            <a:extLst>
              <a:ext uri="{FF2B5EF4-FFF2-40B4-BE49-F238E27FC236}">
                <a16:creationId xmlns:a16="http://schemas.microsoft.com/office/drawing/2014/main" id="{5CE73642-EDCE-4809-8872-6BF709B0FCDC}"/>
              </a:ext>
            </a:extLst>
          </p:cNvPr>
          <p:cNvSpPr>
            <a:spLocks noGrp="1"/>
          </p:cNvSpPr>
          <p:nvPr>
            <p:ph type="title"/>
          </p:nvPr>
        </p:nvSpPr>
        <p:spPr>
          <a:xfrm>
            <a:off x="457200" y="387219"/>
            <a:ext cx="8229600" cy="1484784"/>
          </a:xfrm>
        </p:spPr>
        <p:txBody>
          <a:bodyPr>
            <a:normAutofit/>
          </a:bodyPr>
          <a:lstStyle/>
          <a:p>
            <a:pPr algn="ctr"/>
            <a:r>
              <a:rPr lang="en-US" altLang="en-US" b="1" dirty="0"/>
              <a:t>Types of Social </a:t>
            </a:r>
            <a:r>
              <a:rPr lang="en-US" altLang="en-US" dirty="0"/>
              <a:t>Group </a:t>
            </a:r>
            <a:br>
              <a:rPr lang="en-US" altLang="en-US" dirty="0"/>
            </a:br>
            <a:r>
              <a:rPr lang="en-US" altLang="en-US" sz="2800" i="1" dirty="0">
                <a:solidFill>
                  <a:srgbClr val="002060"/>
                </a:solidFill>
              </a:rPr>
              <a:t>(Thomas, 2010:184-185)</a:t>
            </a:r>
            <a:endParaRPr lang="en-IN" dirty="0"/>
          </a:p>
        </p:txBody>
      </p:sp>
      <p:sp>
        <p:nvSpPr>
          <p:cNvPr id="4" name="Date Placeholder 3">
            <a:extLst>
              <a:ext uri="{FF2B5EF4-FFF2-40B4-BE49-F238E27FC236}">
                <a16:creationId xmlns:a16="http://schemas.microsoft.com/office/drawing/2014/main" id="{DC543181-8A8D-4C41-970F-6E0DFCE7DE96}"/>
              </a:ext>
            </a:extLst>
          </p:cNvPr>
          <p:cNvSpPr>
            <a:spLocks noGrp="1"/>
          </p:cNvSpPr>
          <p:nvPr>
            <p:ph type="dt" sz="half" idx="10"/>
          </p:nvPr>
        </p:nvSpPr>
        <p:spPr/>
        <p:txBody>
          <a:bodyPr/>
          <a:lstStyle/>
          <a:p>
            <a:fld id="{D630B299-D579-4AA0-9884-2E9C5A8A8708}" type="datetime1">
              <a:rPr lang="en-US" smtClean="0"/>
              <a:t>23-Jan-24</a:t>
            </a:fld>
            <a:endParaRPr lang="en-IN"/>
          </a:p>
        </p:txBody>
      </p:sp>
      <p:sp>
        <p:nvSpPr>
          <p:cNvPr id="5" name="Footer Placeholder 4">
            <a:extLst>
              <a:ext uri="{FF2B5EF4-FFF2-40B4-BE49-F238E27FC236}">
                <a16:creationId xmlns:a16="http://schemas.microsoft.com/office/drawing/2014/main" id="{124DC28D-8C0D-49CB-AF22-90F833779FC6}"/>
              </a:ext>
            </a:extLst>
          </p:cNvPr>
          <p:cNvSpPr>
            <a:spLocks noGrp="1"/>
          </p:cNvSpPr>
          <p:nvPr>
            <p:ph type="ftr" sz="quarter" idx="11"/>
          </p:nvPr>
        </p:nvSpPr>
        <p:spPr/>
        <p:txBody>
          <a:bodyPr/>
          <a:lstStyle/>
          <a:p>
            <a:r>
              <a:rPr lang="en-IN"/>
              <a:t>Social Group Work</a:t>
            </a:r>
          </a:p>
        </p:txBody>
      </p:sp>
      <p:sp>
        <p:nvSpPr>
          <p:cNvPr id="6" name="Slide Number Placeholder 5">
            <a:extLst>
              <a:ext uri="{FF2B5EF4-FFF2-40B4-BE49-F238E27FC236}">
                <a16:creationId xmlns:a16="http://schemas.microsoft.com/office/drawing/2014/main" id="{B8F551AE-3B99-4C65-91ED-48952D488FFB}"/>
              </a:ext>
            </a:extLst>
          </p:cNvPr>
          <p:cNvSpPr>
            <a:spLocks noGrp="1"/>
          </p:cNvSpPr>
          <p:nvPr>
            <p:ph type="sldNum" sz="quarter" idx="12"/>
          </p:nvPr>
        </p:nvSpPr>
        <p:spPr/>
        <p:txBody>
          <a:bodyPr/>
          <a:lstStyle/>
          <a:p>
            <a:fld id="{8AE8C79D-C61F-4F96-ACB1-1858E0009D74}" type="slidenum">
              <a:rPr lang="en-IN" smtClean="0"/>
              <a:pPr/>
              <a:t>9</a:t>
            </a:fld>
            <a:endParaRPr lang="en-IN"/>
          </a:p>
        </p:txBody>
      </p:sp>
    </p:spTree>
    <p:extLst>
      <p:ext uri="{BB962C8B-B14F-4D97-AF65-F5344CB8AC3E}">
        <p14:creationId xmlns:p14="http://schemas.microsoft.com/office/powerpoint/2010/main" val="19399524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57200" y="1484785"/>
            <a:ext cx="8435280" cy="4968552"/>
          </a:xfrm>
        </p:spPr>
        <p:txBody>
          <a:bodyPr>
            <a:normAutofit lnSpcReduction="10000"/>
          </a:bodyPr>
          <a:lstStyle/>
          <a:p>
            <a:pPr>
              <a:lnSpc>
                <a:spcPct val="120000"/>
              </a:lnSpc>
              <a:spcBef>
                <a:spcPts val="600"/>
              </a:spcBef>
            </a:pPr>
            <a:r>
              <a:rPr lang="en-US" sz="3200" dirty="0"/>
              <a:t>‘(1) to secure friends and companionship </a:t>
            </a:r>
          </a:p>
          <a:p>
            <a:pPr>
              <a:lnSpc>
                <a:spcPct val="120000"/>
              </a:lnSpc>
              <a:spcBef>
                <a:spcPts val="600"/>
              </a:spcBef>
            </a:pPr>
            <a:r>
              <a:rPr lang="en-US" sz="3200" dirty="0"/>
              <a:t>(2) to have fun, relaxation and interesting social times </a:t>
            </a:r>
          </a:p>
          <a:p>
            <a:pPr>
              <a:lnSpc>
                <a:spcPct val="120000"/>
              </a:lnSpc>
              <a:spcBef>
                <a:spcPts val="600"/>
              </a:spcBef>
            </a:pPr>
            <a:r>
              <a:rPr lang="en-US" sz="3200" dirty="0"/>
              <a:t>(3) to become a part of their community in a participating way </a:t>
            </a:r>
          </a:p>
          <a:p>
            <a:pPr>
              <a:lnSpc>
                <a:spcPct val="120000"/>
              </a:lnSpc>
              <a:spcBef>
                <a:spcPts val="600"/>
              </a:spcBef>
            </a:pPr>
            <a:r>
              <a:rPr lang="en-US" sz="3200" dirty="0"/>
              <a:t>(4) to adjust and learn to relate to the opposite sex</a:t>
            </a:r>
          </a:p>
          <a:p>
            <a:pPr>
              <a:lnSpc>
                <a:spcPct val="120000"/>
              </a:lnSpc>
              <a:spcBef>
                <a:spcPts val="600"/>
              </a:spcBef>
            </a:pPr>
            <a:endParaRPr lang="en-IN" sz="3200" dirty="0"/>
          </a:p>
        </p:txBody>
      </p:sp>
      <p:sp>
        <p:nvSpPr>
          <p:cNvPr id="3" name="Title 2">
            <a:extLst>
              <a:ext uri="{FF2B5EF4-FFF2-40B4-BE49-F238E27FC236}">
                <a16:creationId xmlns:a16="http://schemas.microsoft.com/office/drawing/2014/main" id="{5CE73642-EDCE-4809-8872-6BF709B0FCDC}"/>
              </a:ext>
            </a:extLst>
          </p:cNvPr>
          <p:cNvSpPr>
            <a:spLocks noGrp="1"/>
          </p:cNvSpPr>
          <p:nvPr>
            <p:ph type="title"/>
          </p:nvPr>
        </p:nvSpPr>
        <p:spPr>
          <a:xfrm>
            <a:off x="457200" y="116633"/>
            <a:ext cx="8435280" cy="1368152"/>
          </a:xfrm>
        </p:spPr>
        <p:txBody>
          <a:bodyPr>
            <a:normAutofit fontScale="90000"/>
          </a:bodyPr>
          <a:lstStyle/>
          <a:p>
            <a:pPr algn="ctr"/>
            <a:r>
              <a:rPr lang="en-US" altLang="en-US" b="1" dirty="0"/>
              <a:t> Significance of groups in society</a:t>
            </a:r>
            <a:br>
              <a:rPr lang="en-US" altLang="en-US" dirty="0"/>
            </a:br>
            <a:r>
              <a:rPr lang="en-US" altLang="en-US" sz="2800" i="1" dirty="0">
                <a:solidFill>
                  <a:srgbClr val="002060"/>
                </a:solidFill>
              </a:rPr>
              <a:t>(</a:t>
            </a:r>
            <a:r>
              <a:rPr lang="en-US" altLang="en-US" sz="2800" i="1" dirty="0" err="1">
                <a:solidFill>
                  <a:srgbClr val="002060"/>
                </a:solidFill>
              </a:rPr>
              <a:t>Harleigh</a:t>
            </a:r>
            <a:r>
              <a:rPr lang="en-US" altLang="en-US" sz="2800" i="1" dirty="0">
                <a:solidFill>
                  <a:srgbClr val="002060"/>
                </a:solidFill>
              </a:rPr>
              <a:t> B </a:t>
            </a:r>
            <a:r>
              <a:rPr lang="en-US" altLang="en-US" sz="2800" i="1" dirty="0" err="1">
                <a:solidFill>
                  <a:srgbClr val="002060"/>
                </a:solidFill>
              </a:rPr>
              <a:t>Trecker</a:t>
            </a:r>
            <a:r>
              <a:rPr lang="en-US" altLang="en-US" sz="2800" i="1" dirty="0">
                <a:solidFill>
                  <a:srgbClr val="002060"/>
                </a:solidFill>
              </a:rPr>
              <a:t>, 1955:84)</a:t>
            </a:r>
            <a:endParaRPr lang="en-IN" dirty="0"/>
          </a:p>
        </p:txBody>
      </p:sp>
      <p:sp>
        <p:nvSpPr>
          <p:cNvPr id="4" name="Date Placeholder 3">
            <a:extLst>
              <a:ext uri="{FF2B5EF4-FFF2-40B4-BE49-F238E27FC236}">
                <a16:creationId xmlns:a16="http://schemas.microsoft.com/office/drawing/2014/main" id="{31A88AA2-8B84-4A62-8FE9-81100C88491F}"/>
              </a:ext>
            </a:extLst>
          </p:cNvPr>
          <p:cNvSpPr>
            <a:spLocks noGrp="1"/>
          </p:cNvSpPr>
          <p:nvPr>
            <p:ph type="dt" sz="half" idx="10"/>
          </p:nvPr>
        </p:nvSpPr>
        <p:spPr/>
        <p:txBody>
          <a:bodyPr/>
          <a:lstStyle/>
          <a:p>
            <a:fld id="{56920417-9294-4337-A8E5-321069B9996A}" type="datetime1">
              <a:rPr lang="en-US" smtClean="0"/>
              <a:t>23-Jan-24</a:t>
            </a:fld>
            <a:endParaRPr lang="en-IN"/>
          </a:p>
        </p:txBody>
      </p:sp>
      <p:sp>
        <p:nvSpPr>
          <p:cNvPr id="5" name="Footer Placeholder 4">
            <a:extLst>
              <a:ext uri="{FF2B5EF4-FFF2-40B4-BE49-F238E27FC236}">
                <a16:creationId xmlns:a16="http://schemas.microsoft.com/office/drawing/2014/main" id="{DB52A4C6-9553-4FB8-84B8-B9A7373274B7}"/>
              </a:ext>
            </a:extLst>
          </p:cNvPr>
          <p:cNvSpPr>
            <a:spLocks noGrp="1"/>
          </p:cNvSpPr>
          <p:nvPr>
            <p:ph type="ftr" sz="quarter" idx="11"/>
          </p:nvPr>
        </p:nvSpPr>
        <p:spPr/>
        <p:txBody>
          <a:bodyPr/>
          <a:lstStyle/>
          <a:p>
            <a:r>
              <a:rPr lang="en-IN"/>
              <a:t>Social Group Work</a:t>
            </a:r>
          </a:p>
        </p:txBody>
      </p:sp>
      <p:sp>
        <p:nvSpPr>
          <p:cNvPr id="6" name="Slide Number Placeholder 5">
            <a:extLst>
              <a:ext uri="{FF2B5EF4-FFF2-40B4-BE49-F238E27FC236}">
                <a16:creationId xmlns:a16="http://schemas.microsoft.com/office/drawing/2014/main" id="{740421D3-8BBB-46F8-A7F8-110D7C11FBDC}"/>
              </a:ext>
            </a:extLst>
          </p:cNvPr>
          <p:cNvSpPr>
            <a:spLocks noGrp="1"/>
          </p:cNvSpPr>
          <p:nvPr>
            <p:ph type="sldNum" sz="quarter" idx="12"/>
          </p:nvPr>
        </p:nvSpPr>
        <p:spPr/>
        <p:txBody>
          <a:bodyPr/>
          <a:lstStyle/>
          <a:p>
            <a:fld id="{8AE8C79D-C61F-4F96-ACB1-1858E0009D74}" type="slidenum">
              <a:rPr lang="en-IN" smtClean="0"/>
              <a:pPr/>
              <a:t>10</a:t>
            </a:fld>
            <a:endParaRPr lang="en-IN"/>
          </a:p>
        </p:txBody>
      </p:sp>
    </p:spTree>
    <p:extLst>
      <p:ext uri="{BB962C8B-B14F-4D97-AF65-F5344CB8AC3E}">
        <p14:creationId xmlns:p14="http://schemas.microsoft.com/office/powerpoint/2010/main" val="4594025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57200" y="1700809"/>
            <a:ext cx="8435280" cy="4752528"/>
          </a:xfrm>
        </p:spPr>
        <p:txBody>
          <a:bodyPr>
            <a:normAutofit/>
          </a:bodyPr>
          <a:lstStyle/>
          <a:p>
            <a:pPr>
              <a:lnSpc>
                <a:spcPct val="120000"/>
              </a:lnSpc>
              <a:spcBef>
                <a:spcPts val="600"/>
              </a:spcBef>
            </a:pPr>
            <a:r>
              <a:rPr lang="en-US" sz="3200" dirty="0"/>
              <a:t>(5) to grow and become free from parental or other control </a:t>
            </a:r>
          </a:p>
          <a:p>
            <a:pPr>
              <a:lnSpc>
                <a:spcPct val="120000"/>
              </a:lnSpc>
              <a:spcBef>
                <a:spcPts val="600"/>
              </a:spcBef>
            </a:pPr>
            <a:r>
              <a:rPr lang="en-US" sz="3200" dirty="0"/>
              <a:t>(6) to be a part of larger and more influential body </a:t>
            </a:r>
          </a:p>
          <a:p>
            <a:pPr>
              <a:lnSpc>
                <a:spcPct val="120000"/>
              </a:lnSpc>
              <a:spcBef>
                <a:spcPts val="600"/>
              </a:spcBef>
            </a:pPr>
            <a:r>
              <a:rPr lang="en-US" sz="3200" dirty="0"/>
              <a:t>(7) to gain acceptance and status with peers, and </a:t>
            </a:r>
          </a:p>
          <a:p>
            <a:pPr>
              <a:lnSpc>
                <a:spcPct val="120000"/>
              </a:lnSpc>
              <a:spcBef>
                <a:spcPts val="600"/>
              </a:spcBef>
            </a:pPr>
            <a:r>
              <a:rPr lang="en-US" sz="3200" dirty="0"/>
              <a:t>(8) pursue interests and acquire skills’</a:t>
            </a:r>
          </a:p>
          <a:p>
            <a:pPr>
              <a:lnSpc>
                <a:spcPct val="120000"/>
              </a:lnSpc>
              <a:spcBef>
                <a:spcPts val="600"/>
              </a:spcBef>
            </a:pPr>
            <a:endParaRPr lang="en-IN" sz="3200" dirty="0"/>
          </a:p>
        </p:txBody>
      </p:sp>
      <p:sp>
        <p:nvSpPr>
          <p:cNvPr id="3" name="Title 2">
            <a:extLst>
              <a:ext uri="{FF2B5EF4-FFF2-40B4-BE49-F238E27FC236}">
                <a16:creationId xmlns:a16="http://schemas.microsoft.com/office/drawing/2014/main" id="{5CE73642-EDCE-4809-8872-6BF709B0FCDC}"/>
              </a:ext>
            </a:extLst>
          </p:cNvPr>
          <p:cNvSpPr>
            <a:spLocks noGrp="1"/>
          </p:cNvSpPr>
          <p:nvPr>
            <p:ph type="title"/>
          </p:nvPr>
        </p:nvSpPr>
        <p:spPr>
          <a:xfrm>
            <a:off x="457200" y="387219"/>
            <a:ext cx="8435280" cy="1484784"/>
          </a:xfrm>
        </p:spPr>
        <p:txBody>
          <a:bodyPr>
            <a:normAutofit fontScale="90000"/>
          </a:bodyPr>
          <a:lstStyle/>
          <a:p>
            <a:pPr algn="ctr"/>
            <a:r>
              <a:rPr lang="en-US" altLang="en-US" b="1" dirty="0"/>
              <a:t> Significance of groups in society</a:t>
            </a:r>
            <a:br>
              <a:rPr lang="en-US" altLang="en-US" dirty="0"/>
            </a:br>
            <a:r>
              <a:rPr lang="en-US" altLang="en-US" sz="2800" i="1" dirty="0">
                <a:solidFill>
                  <a:srgbClr val="002060"/>
                </a:solidFill>
              </a:rPr>
              <a:t>(</a:t>
            </a:r>
            <a:r>
              <a:rPr lang="en-US" altLang="en-US" sz="2800" i="1" dirty="0" err="1">
                <a:solidFill>
                  <a:srgbClr val="002060"/>
                </a:solidFill>
              </a:rPr>
              <a:t>Harleigh</a:t>
            </a:r>
            <a:r>
              <a:rPr lang="en-US" altLang="en-US" sz="2800" i="1" dirty="0">
                <a:solidFill>
                  <a:srgbClr val="002060"/>
                </a:solidFill>
              </a:rPr>
              <a:t> B </a:t>
            </a:r>
            <a:r>
              <a:rPr lang="en-US" altLang="en-US" sz="2800" i="1" dirty="0" err="1">
                <a:solidFill>
                  <a:srgbClr val="002060"/>
                </a:solidFill>
              </a:rPr>
              <a:t>Trecker</a:t>
            </a:r>
            <a:r>
              <a:rPr lang="en-US" altLang="en-US" sz="2800" i="1" dirty="0">
                <a:solidFill>
                  <a:srgbClr val="002060"/>
                </a:solidFill>
              </a:rPr>
              <a:t>, 1955:84)</a:t>
            </a:r>
            <a:endParaRPr lang="en-IN" dirty="0"/>
          </a:p>
        </p:txBody>
      </p:sp>
      <p:sp>
        <p:nvSpPr>
          <p:cNvPr id="4" name="Date Placeholder 3">
            <a:extLst>
              <a:ext uri="{FF2B5EF4-FFF2-40B4-BE49-F238E27FC236}">
                <a16:creationId xmlns:a16="http://schemas.microsoft.com/office/drawing/2014/main" id="{1B551C36-F950-4B90-A0A3-DFFB5E04BF49}"/>
              </a:ext>
            </a:extLst>
          </p:cNvPr>
          <p:cNvSpPr>
            <a:spLocks noGrp="1"/>
          </p:cNvSpPr>
          <p:nvPr>
            <p:ph type="dt" sz="half" idx="10"/>
          </p:nvPr>
        </p:nvSpPr>
        <p:spPr/>
        <p:txBody>
          <a:bodyPr/>
          <a:lstStyle/>
          <a:p>
            <a:fld id="{56794FF8-E369-4936-BAFE-555C7E584A8E}" type="datetime1">
              <a:rPr lang="en-US" smtClean="0"/>
              <a:t>23-Jan-24</a:t>
            </a:fld>
            <a:endParaRPr lang="en-IN"/>
          </a:p>
        </p:txBody>
      </p:sp>
      <p:sp>
        <p:nvSpPr>
          <p:cNvPr id="5" name="Footer Placeholder 4">
            <a:extLst>
              <a:ext uri="{FF2B5EF4-FFF2-40B4-BE49-F238E27FC236}">
                <a16:creationId xmlns:a16="http://schemas.microsoft.com/office/drawing/2014/main" id="{2E62E11C-2460-4CCE-87A8-6BF3B46126EC}"/>
              </a:ext>
            </a:extLst>
          </p:cNvPr>
          <p:cNvSpPr>
            <a:spLocks noGrp="1"/>
          </p:cNvSpPr>
          <p:nvPr>
            <p:ph type="ftr" sz="quarter" idx="11"/>
          </p:nvPr>
        </p:nvSpPr>
        <p:spPr/>
        <p:txBody>
          <a:bodyPr/>
          <a:lstStyle/>
          <a:p>
            <a:r>
              <a:rPr lang="en-IN"/>
              <a:t>Social Group Work</a:t>
            </a:r>
          </a:p>
        </p:txBody>
      </p:sp>
      <p:sp>
        <p:nvSpPr>
          <p:cNvPr id="6" name="Slide Number Placeholder 5">
            <a:extLst>
              <a:ext uri="{FF2B5EF4-FFF2-40B4-BE49-F238E27FC236}">
                <a16:creationId xmlns:a16="http://schemas.microsoft.com/office/drawing/2014/main" id="{4CBD5736-969F-45AB-9550-DA48B2BEE995}"/>
              </a:ext>
            </a:extLst>
          </p:cNvPr>
          <p:cNvSpPr>
            <a:spLocks noGrp="1"/>
          </p:cNvSpPr>
          <p:nvPr>
            <p:ph type="sldNum" sz="quarter" idx="12"/>
          </p:nvPr>
        </p:nvSpPr>
        <p:spPr/>
        <p:txBody>
          <a:bodyPr/>
          <a:lstStyle/>
          <a:p>
            <a:fld id="{8AE8C79D-C61F-4F96-ACB1-1858E0009D74}" type="slidenum">
              <a:rPr lang="en-IN" smtClean="0"/>
              <a:pPr/>
              <a:t>11</a:t>
            </a:fld>
            <a:endParaRPr lang="en-IN"/>
          </a:p>
        </p:txBody>
      </p:sp>
    </p:spTree>
    <p:extLst>
      <p:ext uri="{BB962C8B-B14F-4D97-AF65-F5344CB8AC3E}">
        <p14:creationId xmlns:p14="http://schemas.microsoft.com/office/powerpoint/2010/main" val="36834812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50709"/>
          </a:xfrm>
        </p:spPr>
        <p:txBody>
          <a:bodyPr>
            <a:normAutofit/>
          </a:bodyPr>
          <a:lstStyle/>
          <a:p>
            <a:pPr algn="ctr"/>
            <a:r>
              <a:rPr lang="en-US" dirty="0"/>
              <a:t>References</a:t>
            </a:r>
            <a:endParaRPr lang="en-IN" dirty="0"/>
          </a:p>
        </p:txBody>
      </p:sp>
      <p:sp>
        <p:nvSpPr>
          <p:cNvPr id="3" name="Content Placeholder 2"/>
          <p:cNvSpPr>
            <a:spLocks noGrp="1"/>
          </p:cNvSpPr>
          <p:nvPr>
            <p:ph idx="1"/>
          </p:nvPr>
        </p:nvSpPr>
        <p:spPr>
          <a:xfrm>
            <a:off x="457200" y="850710"/>
            <a:ext cx="8435280" cy="5156582"/>
          </a:xfrm>
        </p:spPr>
        <p:txBody>
          <a:bodyPr>
            <a:normAutofit lnSpcReduction="10000"/>
          </a:bodyPr>
          <a:lstStyle/>
          <a:p>
            <a:pPr>
              <a:spcBef>
                <a:spcPts val="600"/>
              </a:spcBef>
              <a:spcAft>
                <a:spcPts val="600"/>
              </a:spcAft>
            </a:pPr>
            <a:r>
              <a:rPr lang="en-US" sz="2400" dirty="0"/>
              <a:t>Bogardus Emory S (1949) </a:t>
            </a:r>
            <a:r>
              <a:rPr lang="en-US" sz="2400" i="1" dirty="0"/>
              <a:t>Sociology</a:t>
            </a:r>
            <a:r>
              <a:rPr lang="en-US" sz="2400" dirty="0"/>
              <a:t>, New York: Mc Milan</a:t>
            </a:r>
          </a:p>
          <a:p>
            <a:pPr>
              <a:spcBef>
                <a:spcPts val="600"/>
              </a:spcBef>
              <a:spcAft>
                <a:spcPts val="600"/>
              </a:spcAft>
            </a:pPr>
            <a:r>
              <a:rPr lang="en-US" sz="2400" dirty="0" err="1"/>
              <a:t>Eibank</a:t>
            </a:r>
            <a:r>
              <a:rPr lang="en-US" sz="2400" dirty="0"/>
              <a:t> Earl (1932) </a:t>
            </a:r>
            <a:r>
              <a:rPr lang="en-US" sz="2400" i="1" dirty="0"/>
              <a:t>The Concept of Sociology</a:t>
            </a:r>
            <a:r>
              <a:rPr lang="en-US" sz="2400" dirty="0"/>
              <a:t>, Boston: Heath</a:t>
            </a:r>
          </a:p>
          <a:p>
            <a:pPr>
              <a:spcBef>
                <a:spcPts val="600"/>
              </a:spcBef>
              <a:spcAft>
                <a:spcPts val="600"/>
              </a:spcAft>
            </a:pPr>
            <a:r>
              <a:rPr lang="en-US" sz="2400" dirty="0"/>
              <a:t>Morton </a:t>
            </a:r>
            <a:r>
              <a:rPr lang="en-US" sz="2400" dirty="0" err="1"/>
              <a:t>Dewtsch</a:t>
            </a:r>
            <a:r>
              <a:rPr lang="en-US" sz="2400" dirty="0"/>
              <a:t> (1949) A Theory of Cooperation and Competition, in </a:t>
            </a:r>
            <a:r>
              <a:rPr lang="en-US" sz="2400" i="1" dirty="0"/>
              <a:t>Human Relations</a:t>
            </a:r>
            <a:r>
              <a:rPr lang="en-US" sz="2400" dirty="0"/>
              <a:t>, Vol.2, No.2.</a:t>
            </a:r>
          </a:p>
          <a:p>
            <a:pPr>
              <a:spcBef>
                <a:spcPts val="600"/>
              </a:spcBef>
              <a:spcAft>
                <a:spcPts val="600"/>
              </a:spcAft>
            </a:pPr>
            <a:r>
              <a:rPr lang="en-US" sz="2400" dirty="0"/>
              <a:t>Thomas Gracious (Ed.) (2010) </a:t>
            </a:r>
            <a:r>
              <a:rPr lang="en-US" sz="2400" i="1" dirty="0"/>
              <a:t>Social Work Intervention with Individuals and Groups.</a:t>
            </a:r>
            <a:r>
              <a:rPr lang="en-US" sz="2400" dirty="0"/>
              <a:t> New Delhi: School of Social Work, Indira Gandhi National Open University</a:t>
            </a:r>
          </a:p>
          <a:p>
            <a:pPr>
              <a:spcBef>
                <a:spcPts val="600"/>
              </a:spcBef>
              <a:spcAft>
                <a:spcPts val="600"/>
              </a:spcAft>
            </a:pPr>
            <a:r>
              <a:rPr lang="en-US" sz="2400" dirty="0" err="1"/>
              <a:t>Trecker</a:t>
            </a:r>
            <a:r>
              <a:rPr lang="en-US" sz="2400" dirty="0"/>
              <a:t> B </a:t>
            </a:r>
            <a:r>
              <a:rPr lang="en-US" sz="2400" dirty="0" err="1"/>
              <a:t>Harleigh</a:t>
            </a:r>
            <a:r>
              <a:rPr lang="en-US" sz="2400" dirty="0"/>
              <a:t> (1955) Social Group Work – Principles and Practices, New York: Whiteside Inc, (rev. Ed.)</a:t>
            </a:r>
          </a:p>
          <a:p>
            <a:pPr>
              <a:spcBef>
                <a:spcPts val="600"/>
              </a:spcBef>
              <a:spcAft>
                <a:spcPts val="600"/>
              </a:spcAft>
            </a:pPr>
            <a:endParaRPr lang="en-US" sz="2400" dirty="0"/>
          </a:p>
          <a:p>
            <a:pPr>
              <a:spcBef>
                <a:spcPts val="600"/>
              </a:spcBef>
              <a:spcAft>
                <a:spcPts val="600"/>
              </a:spcAft>
            </a:pPr>
            <a:endParaRPr lang="en-IN" sz="2400" dirty="0"/>
          </a:p>
        </p:txBody>
      </p:sp>
      <p:sp>
        <p:nvSpPr>
          <p:cNvPr id="4" name="Date Placeholder 3">
            <a:extLst>
              <a:ext uri="{FF2B5EF4-FFF2-40B4-BE49-F238E27FC236}">
                <a16:creationId xmlns:a16="http://schemas.microsoft.com/office/drawing/2014/main" id="{4BC8588D-157A-470A-BFB3-6C5975C685CB}"/>
              </a:ext>
            </a:extLst>
          </p:cNvPr>
          <p:cNvSpPr>
            <a:spLocks noGrp="1"/>
          </p:cNvSpPr>
          <p:nvPr>
            <p:ph type="dt" sz="half" idx="10"/>
          </p:nvPr>
        </p:nvSpPr>
        <p:spPr/>
        <p:txBody>
          <a:bodyPr/>
          <a:lstStyle/>
          <a:p>
            <a:fld id="{0A21174D-49E0-446F-A9B3-879E74ABCD3D}" type="datetime1">
              <a:rPr lang="en-US" smtClean="0"/>
              <a:t>23-Jan-24</a:t>
            </a:fld>
            <a:endParaRPr lang="en-IN"/>
          </a:p>
        </p:txBody>
      </p:sp>
      <p:sp>
        <p:nvSpPr>
          <p:cNvPr id="5" name="Footer Placeholder 4">
            <a:extLst>
              <a:ext uri="{FF2B5EF4-FFF2-40B4-BE49-F238E27FC236}">
                <a16:creationId xmlns:a16="http://schemas.microsoft.com/office/drawing/2014/main" id="{A4757123-026E-45E8-8736-491BD37299A7}"/>
              </a:ext>
            </a:extLst>
          </p:cNvPr>
          <p:cNvSpPr>
            <a:spLocks noGrp="1"/>
          </p:cNvSpPr>
          <p:nvPr>
            <p:ph type="ftr" sz="quarter" idx="11"/>
          </p:nvPr>
        </p:nvSpPr>
        <p:spPr/>
        <p:txBody>
          <a:bodyPr/>
          <a:lstStyle/>
          <a:p>
            <a:r>
              <a:rPr lang="en-IN"/>
              <a:t>Social Group Work</a:t>
            </a:r>
          </a:p>
        </p:txBody>
      </p:sp>
      <p:sp>
        <p:nvSpPr>
          <p:cNvPr id="6" name="Slide Number Placeholder 5">
            <a:extLst>
              <a:ext uri="{FF2B5EF4-FFF2-40B4-BE49-F238E27FC236}">
                <a16:creationId xmlns:a16="http://schemas.microsoft.com/office/drawing/2014/main" id="{3163D236-D36D-49DE-A0E4-DA62D6467335}"/>
              </a:ext>
            </a:extLst>
          </p:cNvPr>
          <p:cNvSpPr>
            <a:spLocks noGrp="1"/>
          </p:cNvSpPr>
          <p:nvPr>
            <p:ph type="sldNum" sz="quarter" idx="12"/>
          </p:nvPr>
        </p:nvSpPr>
        <p:spPr/>
        <p:txBody>
          <a:bodyPr/>
          <a:lstStyle/>
          <a:p>
            <a:fld id="{8AE8C79D-C61F-4F96-ACB1-1858E0009D74}" type="slidenum">
              <a:rPr lang="en-IN" smtClean="0"/>
              <a:pPr/>
              <a:t>12</a:t>
            </a:fld>
            <a:endParaRPr lang="en-IN"/>
          </a:p>
        </p:txBody>
      </p:sp>
    </p:spTree>
    <p:extLst>
      <p:ext uri="{BB962C8B-B14F-4D97-AF65-F5344CB8AC3E}">
        <p14:creationId xmlns:p14="http://schemas.microsoft.com/office/powerpoint/2010/main" val="1926755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32856"/>
            <a:ext cx="8229600" cy="2592288"/>
          </a:xfrm>
        </p:spPr>
        <p:txBody>
          <a:bodyPr>
            <a:normAutofit/>
          </a:bodyPr>
          <a:lstStyle/>
          <a:p>
            <a:pPr algn="ctr"/>
            <a:r>
              <a:rPr lang="en-US" sz="7200" dirty="0">
                <a:solidFill>
                  <a:schemeClr val="accent2">
                    <a:lumMod val="60000"/>
                    <a:lumOff val="40000"/>
                  </a:schemeClr>
                </a:solidFill>
                <a:latin typeface="Algerian" panose="04020705040A02060702" pitchFamily="82" charset="0"/>
              </a:rPr>
              <a:t>Thank You</a:t>
            </a:r>
            <a:endParaRPr lang="en-IN" sz="7200" dirty="0">
              <a:solidFill>
                <a:schemeClr val="accent2">
                  <a:lumMod val="60000"/>
                  <a:lumOff val="40000"/>
                </a:schemeClr>
              </a:solidFill>
              <a:latin typeface="Algerian" panose="04020705040A02060702" pitchFamily="82" charset="0"/>
            </a:endParaRPr>
          </a:p>
        </p:txBody>
      </p:sp>
      <p:sp>
        <p:nvSpPr>
          <p:cNvPr id="3" name="Date Placeholder 2">
            <a:extLst>
              <a:ext uri="{FF2B5EF4-FFF2-40B4-BE49-F238E27FC236}">
                <a16:creationId xmlns:a16="http://schemas.microsoft.com/office/drawing/2014/main" id="{2EFC90E6-EFBF-42C5-8DEB-39C380D489DE}"/>
              </a:ext>
            </a:extLst>
          </p:cNvPr>
          <p:cNvSpPr>
            <a:spLocks noGrp="1"/>
          </p:cNvSpPr>
          <p:nvPr>
            <p:ph type="dt" sz="half" idx="10"/>
          </p:nvPr>
        </p:nvSpPr>
        <p:spPr/>
        <p:txBody>
          <a:bodyPr/>
          <a:lstStyle/>
          <a:p>
            <a:fld id="{029592EA-EC51-4CCC-815E-730DC3FE15A2}" type="datetime1">
              <a:rPr lang="en-US" smtClean="0"/>
              <a:t>23-Jan-24</a:t>
            </a:fld>
            <a:endParaRPr lang="en-IN"/>
          </a:p>
        </p:txBody>
      </p:sp>
      <p:sp>
        <p:nvSpPr>
          <p:cNvPr id="4" name="Footer Placeholder 3">
            <a:extLst>
              <a:ext uri="{FF2B5EF4-FFF2-40B4-BE49-F238E27FC236}">
                <a16:creationId xmlns:a16="http://schemas.microsoft.com/office/drawing/2014/main" id="{3752EB69-34B4-4E27-B510-0253793AD37F}"/>
              </a:ext>
            </a:extLst>
          </p:cNvPr>
          <p:cNvSpPr>
            <a:spLocks noGrp="1"/>
          </p:cNvSpPr>
          <p:nvPr>
            <p:ph type="ftr" sz="quarter" idx="11"/>
          </p:nvPr>
        </p:nvSpPr>
        <p:spPr/>
        <p:txBody>
          <a:bodyPr/>
          <a:lstStyle/>
          <a:p>
            <a:r>
              <a:rPr lang="en-IN"/>
              <a:t>Social Group Work</a:t>
            </a:r>
          </a:p>
        </p:txBody>
      </p:sp>
      <p:sp>
        <p:nvSpPr>
          <p:cNvPr id="5" name="Slide Number Placeholder 4">
            <a:extLst>
              <a:ext uri="{FF2B5EF4-FFF2-40B4-BE49-F238E27FC236}">
                <a16:creationId xmlns:a16="http://schemas.microsoft.com/office/drawing/2014/main" id="{264664C1-558E-4DF6-BC2C-6F5393203C98}"/>
              </a:ext>
            </a:extLst>
          </p:cNvPr>
          <p:cNvSpPr>
            <a:spLocks noGrp="1"/>
          </p:cNvSpPr>
          <p:nvPr>
            <p:ph type="sldNum" sz="quarter" idx="12"/>
          </p:nvPr>
        </p:nvSpPr>
        <p:spPr/>
        <p:txBody>
          <a:bodyPr/>
          <a:lstStyle/>
          <a:p>
            <a:fld id="{8AE8C79D-C61F-4F96-ACB1-1858E0009D74}" type="slidenum">
              <a:rPr lang="en-IN" smtClean="0"/>
              <a:pPr/>
              <a:t>13</a:t>
            </a:fld>
            <a:endParaRPr lang="en-IN"/>
          </a:p>
        </p:txBody>
      </p:sp>
    </p:spTree>
    <p:extLst>
      <p:ext uri="{BB962C8B-B14F-4D97-AF65-F5344CB8AC3E}">
        <p14:creationId xmlns:p14="http://schemas.microsoft.com/office/powerpoint/2010/main" val="328354085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640</TotalTime>
  <Words>624</Words>
  <Application>Microsoft Office PowerPoint</Application>
  <PresentationFormat>On-screen Show (4:3)</PresentationFormat>
  <Paragraphs>83</Paragraphs>
  <Slides>13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Algerian</vt:lpstr>
      <vt:lpstr>Calibri</vt:lpstr>
      <vt:lpstr>Lucida Sans Unicode</vt:lpstr>
      <vt:lpstr>Verdana</vt:lpstr>
      <vt:lpstr>Wingdings 2</vt:lpstr>
      <vt:lpstr>Wingdings 3</vt:lpstr>
      <vt:lpstr>Concourse</vt:lpstr>
      <vt:lpstr>Unit 1Introduction to Group Work 1.1 Understanding groups: Characteristics &amp; Significance of Groups in Society</vt:lpstr>
      <vt:lpstr>What is Group</vt:lpstr>
      <vt:lpstr>What is Group</vt:lpstr>
      <vt:lpstr>What is Group</vt:lpstr>
      <vt:lpstr>What is Group</vt:lpstr>
      <vt:lpstr>Characteristics of Social Group (Thomas, 2010:181-185)</vt:lpstr>
      <vt:lpstr>Characteristics of Social Group (Thomas, 2010:181-185)</vt:lpstr>
      <vt:lpstr>Characteristics of Social Group (Thomas, 2010:181-183)</vt:lpstr>
      <vt:lpstr>Types of Social Group  (Thomas, 2010:184-185)</vt:lpstr>
      <vt:lpstr> Significance of groups in society (Harleigh B Trecker, 1955:84)</vt:lpstr>
      <vt:lpstr> Significance of groups in society (Harleigh B Trecker, 1955:84)</vt:lpstr>
      <vt:lpstr>References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Characteristics of Social Group</dc:title>
  <dc:creator>ADMIN</dc:creator>
  <cp:lastModifiedBy>Jaimon Varghese</cp:lastModifiedBy>
  <cp:revision>21</cp:revision>
  <dcterms:created xsi:type="dcterms:W3CDTF">2018-01-15T04:45:34Z</dcterms:created>
  <dcterms:modified xsi:type="dcterms:W3CDTF">2024-01-23T12:27:44Z</dcterms:modified>
</cp:coreProperties>
</file>