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98" r:id="rId1"/>
  </p:sldMasterIdLst>
  <p:notesMasterIdLst>
    <p:notesMasterId r:id="rId22"/>
  </p:notesMasterIdLst>
  <p:sldIdLst>
    <p:sldId id="256" r:id="rId2"/>
    <p:sldId id="257" r:id="rId3"/>
    <p:sldId id="262" r:id="rId4"/>
    <p:sldId id="263" r:id="rId5"/>
    <p:sldId id="264" r:id="rId6"/>
    <p:sldId id="265" r:id="rId7"/>
    <p:sldId id="266" r:id="rId8"/>
    <p:sldId id="272" r:id="rId9"/>
    <p:sldId id="273" r:id="rId10"/>
    <p:sldId id="267" r:id="rId11"/>
    <p:sldId id="274" r:id="rId12"/>
    <p:sldId id="275" r:id="rId13"/>
    <p:sldId id="258" r:id="rId14"/>
    <p:sldId id="259" r:id="rId15"/>
    <p:sldId id="268" r:id="rId16"/>
    <p:sldId id="260" r:id="rId17"/>
    <p:sldId id="269" r:id="rId18"/>
    <p:sldId id="261" r:id="rId19"/>
    <p:sldId id="270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1243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50003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963784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20275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75834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149842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660006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1528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324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08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08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46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82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65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9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76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20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64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49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9118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61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38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79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15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47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1251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>
            <a:spLocks noGrp="1"/>
          </p:cNvSpPr>
          <p:nvPr>
            <p:ph type="ctrTitle"/>
          </p:nvPr>
        </p:nvSpPr>
        <p:spPr>
          <a:xfrm>
            <a:off x="1616528" y="3678773"/>
            <a:ext cx="6204857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ucida Sans"/>
              <a:buNone/>
            </a:pPr>
            <a:r>
              <a:rPr lang="en-US" b="1" dirty="0"/>
              <a:t>Relationship Between Psychology and Psychiatry</a:t>
            </a:r>
            <a:endParaRPr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23BAAF-C27D-422E-A3DB-4B8B13BF22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27938"/>
            <a:ext cx="9143999" cy="1377651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3200" b="1" dirty="0"/>
              <a:t>MPSW 3</a:t>
            </a:r>
          </a:p>
          <a:p>
            <a:pPr algn="ctr"/>
            <a:r>
              <a:rPr lang="en-IN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Psychiatric Information in Child and Adult Psychiatry</a:t>
            </a:r>
            <a:endParaRPr lang="en-US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/>
            <a:r>
              <a:rPr lang="en-US" sz="2800" b="1" dirty="0">
                <a:latin typeface="Calibri" panose="020F0502020204030204" pitchFamily="34" charset="0"/>
                <a:cs typeface="Mangal" panose="02040503050203030202" pitchFamily="18" charset="0"/>
              </a:rPr>
              <a:t>Unit 1.1</a:t>
            </a:r>
            <a:endParaRPr lang="en-US" sz="3200" dirty="0"/>
          </a:p>
          <a:p>
            <a:pPr algn="ctr"/>
            <a:endParaRPr lang="en-IN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4"/>
          <p:cNvSpPr txBox="1">
            <a:spLocks noGrp="1"/>
          </p:cNvSpPr>
          <p:nvPr>
            <p:ph idx="1"/>
          </p:nvPr>
        </p:nvSpPr>
        <p:spPr>
          <a:xfrm>
            <a:off x="689548" y="1198142"/>
            <a:ext cx="8034727" cy="4797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56032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48"/>
              <a:buNone/>
            </a:pPr>
            <a:r>
              <a:rPr lang="en-US" sz="4000" b="1" dirty="0"/>
              <a:t>Psychology is scientific study of </a:t>
            </a:r>
            <a:r>
              <a:rPr lang="en-IN" sz="4000" b="1" dirty="0"/>
              <a:t>behaviour</a:t>
            </a:r>
            <a:r>
              <a:rPr lang="en-US" sz="4000" b="1" dirty="0"/>
              <a:t> and mental processes</a:t>
            </a:r>
            <a:endParaRPr sz="2400" b="1" dirty="0"/>
          </a:p>
          <a:p>
            <a:pPr marL="365760" lvl="0" indent="-256032" algn="ctr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 sz="2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9"/>
          <p:cNvSpPr txBox="1">
            <a:spLocks noGrp="1"/>
          </p:cNvSpPr>
          <p:nvPr>
            <p:ph idx="1"/>
          </p:nvPr>
        </p:nvSpPr>
        <p:spPr>
          <a:xfrm>
            <a:off x="2983043" y="539646"/>
            <a:ext cx="5703756" cy="5936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65760" lvl="0" indent="-256032" algn="l" rtl="0">
              <a:spcBef>
                <a:spcPts val="0"/>
              </a:spcBef>
              <a:spcAft>
                <a:spcPts val="0"/>
              </a:spcAft>
              <a:buSzPct val="68000"/>
              <a:buNone/>
            </a:pPr>
            <a:r>
              <a:rPr lang="en-US" sz="2800" b="1" dirty="0"/>
              <a:t>Fields of Psychology</a:t>
            </a:r>
            <a:endParaRPr sz="2800" b="1" dirty="0"/>
          </a:p>
          <a:p>
            <a:pPr marL="624078" lvl="0" indent="-514371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ct val="68000"/>
              <a:buAutoNum type="arabicPeriod"/>
            </a:pPr>
            <a:r>
              <a:rPr lang="en-US" sz="2800" b="1" dirty="0"/>
              <a:t>Experimental</a:t>
            </a:r>
            <a:endParaRPr sz="2800" b="1" dirty="0"/>
          </a:p>
          <a:p>
            <a:pPr marL="624078" lvl="0" indent="-514371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ct val="68000"/>
              <a:buAutoNum type="arabicPeriod"/>
            </a:pPr>
            <a:r>
              <a:rPr lang="en-US" sz="2800" b="1" dirty="0"/>
              <a:t>Biopsychology</a:t>
            </a:r>
            <a:endParaRPr sz="2800" b="1" dirty="0"/>
          </a:p>
          <a:p>
            <a:pPr marL="624078" lvl="0" indent="-514371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ct val="68000"/>
              <a:buAutoNum type="arabicPeriod"/>
            </a:pPr>
            <a:r>
              <a:rPr lang="en-US" sz="2800" b="1" dirty="0"/>
              <a:t>Developmental</a:t>
            </a:r>
            <a:endParaRPr sz="2800" b="1" dirty="0"/>
          </a:p>
          <a:p>
            <a:pPr marL="624078" lvl="0" indent="-514371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ct val="68000"/>
              <a:buAutoNum type="arabicPeriod"/>
            </a:pPr>
            <a:r>
              <a:rPr lang="en-US" sz="2800" b="1" dirty="0"/>
              <a:t>Social</a:t>
            </a:r>
            <a:endParaRPr sz="2800" b="1" dirty="0"/>
          </a:p>
          <a:p>
            <a:pPr marL="624078" lvl="0" indent="-514371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ct val="68000"/>
              <a:buAutoNum type="arabicPeriod"/>
            </a:pPr>
            <a:r>
              <a:rPr lang="en-US" sz="2800" b="1" dirty="0"/>
              <a:t>Industrial</a:t>
            </a:r>
            <a:endParaRPr sz="2800" b="1" dirty="0"/>
          </a:p>
          <a:p>
            <a:pPr marL="624078" lvl="0" indent="-514371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ct val="68000"/>
              <a:buAutoNum type="arabicPeriod"/>
            </a:pPr>
            <a:r>
              <a:rPr lang="en-US" sz="2800" b="1" dirty="0"/>
              <a:t>Educational</a:t>
            </a:r>
            <a:endParaRPr sz="2800" b="1" dirty="0"/>
          </a:p>
          <a:p>
            <a:pPr marL="624078" lvl="0" indent="-514371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ct val="68000"/>
              <a:buAutoNum type="arabicPeriod"/>
            </a:pPr>
            <a:r>
              <a:rPr lang="en-US" sz="2800" b="1" dirty="0"/>
              <a:t>Clinical</a:t>
            </a:r>
            <a:endParaRPr sz="2800" b="1" dirty="0"/>
          </a:p>
          <a:p>
            <a:pPr marL="624078" lvl="0" indent="-514371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ct val="68000"/>
              <a:buAutoNum type="arabicPeriod"/>
            </a:pPr>
            <a:r>
              <a:rPr lang="en-US" sz="2800" b="1" dirty="0"/>
              <a:t>Counselling</a:t>
            </a:r>
            <a:endParaRPr sz="2800" b="1" dirty="0"/>
          </a:p>
          <a:p>
            <a:pPr marL="624078" lvl="0" indent="-514371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ct val="68000"/>
              <a:buAutoNum type="arabicPeriod"/>
            </a:pPr>
            <a:r>
              <a:rPr lang="en-US" sz="2800" b="1" dirty="0"/>
              <a:t>Environmental</a:t>
            </a:r>
            <a:endParaRPr sz="28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>
            <a:spLocks noGrp="1"/>
          </p:cNvSpPr>
          <p:nvPr>
            <p:ph idx="1"/>
          </p:nvPr>
        </p:nvSpPr>
        <p:spPr>
          <a:xfrm>
            <a:off x="457200" y="1409075"/>
            <a:ext cx="8229600" cy="4598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566928" indent="-457200" algn="just">
              <a:lnSpc>
                <a:spcPct val="150000"/>
              </a:lnSpc>
              <a:spcBef>
                <a:spcPts val="0"/>
              </a:spcBef>
              <a:buSzPts val="1836"/>
            </a:pPr>
            <a:r>
              <a:rPr lang="en-US" sz="2800" b="1" dirty="0"/>
              <a:t>The term “Psychiatry” was first coined by the German physician Johann Christian </a:t>
            </a:r>
            <a:r>
              <a:rPr lang="en-US" sz="2800" b="1" dirty="0" err="1"/>
              <a:t>Reil</a:t>
            </a:r>
            <a:r>
              <a:rPr lang="en-US" sz="2800" b="1" dirty="0"/>
              <a:t> in 1808</a:t>
            </a:r>
            <a:endParaRPr sz="2800" b="1" dirty="0"/>
          </a:p>
          <a:p>
            <a:pPr marL="566928" indent="-457200" algn="just">
              <a:lnSpc>
                <a:spcPct val="150000"/>
              </a:lnSpc>
              <a:spcBef>
                <a:spcPts val="400"/>
              </a:spcBef>
              <a:buSzPts val="1836"/>
            </a:pPr>
            <a:r>
              <a:rPr lang="en-US" sz="2800" b="1" dirty="0"/>
              <a:t>Literally means the ‘Medical treatment of the soul’</a:t>
            </a:r>
            <a:endParaRPr sz="2800" b="1" dirty="0"/>
          </a:p>
          <a:p>
            <a:pPr marL="566928" indent="-457200" algn="just">
              <a:lnSpc>
                <a:spcPct val="150000"/>
              </a:lnSpc>
              <a:spcBef>
                <a:spcPts val="400"/>
              </a:spcBef>
              <a:buSzPts val="1836"/>
            </a:pPr>
            <a:r>
              <a:rPr lang="en-US" sz="2800" b="1" dirty="0"/>
              <a:t>Psych – soul</a:t>
            </a:r>
            <a:endParaRPr sz="2800" b="1" dirty="0"/>
          </a:p>
          <a:p>
            <a:pPr marL="566928" indent="-457200" algn="just">
              <a:lnSpc>
                <a:spcPct val="150000"/>
              </a:lnSpc>
              <a:spcBef>
                <a:spcPts val="400"/>
              </a:spcBef>
              <a:buSzPts val="1836"/>
            </a:pPr>
            <a:r>
              <a:rPr lang="en-US" sz="2800" b="1" dirty="0" err="1"/>
              <a:t>Iatry</a:t>
            </a:r>
            <a:r>
              <a:rPr lang="en-US" sz="2800" b="1" dirty="0"/>
              <a:t> – medical treatment</a:t>
            </a:r>
            <a:endParaRPr sz="2800" b="1" dirty="0"/>
          </a:p>
          <a:p>
            <a:pPr marL="365760" lvl="0" indent="-256032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 sz="28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"/>
          <p:cNvSpPr txBox="1">
            <a:spLocks noGrp="1"/>
          </p:cNvSpPr>
          <p:nvPr>
            <p:ph idx="1"/>
          </p:nvPr>
        </p:nvSpPr>
        <p:spPr>
          <a:xfrm>
            <a:off x="457200" y="990600"/>
            <a:ext cx="8229600" cy="5016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56032" algn="l" rtl="0">
              <a:spcBef>
                <a:spcPts val="0"/>
              </a:spcBef>
              <a:spcAft>
                <a:spcPts val="0"/>
              </a:spcAft>
              <a:buSzPts val="1836"/>
              <a:buNone/>
            </a:pPr>
            <a:r>
              <a:rPr lang="en-IN" sz="2800" b="1" dirty="0"/>
              <a:t>Mental Illness</a:t>
            </a:r>
          </a:p>
          <a:p>
            <a:pPr marL="365760" lvl="0" indent="-256032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rPr lang="en-IN" sz="2800" b="1" dirty="0"/>
              <a:t>	Mental and behavioural disorders are understood as clinically significant conditions characterized by alterations in thinking, mood (emotion) or behaviour associated with personal distress and/or impaired functioning (WHO 2001)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>
            <a:spLocks noGrp="1"/>
          </p:cNvSpPr>
          <p:nvPr>
            <p:ph idx="1"/>
          </p:nvPr>
        </p:nvSpPr>
        <p:spPr>
          <a:xfrm>
            <a:off x="594360" y="1439056"/>
            <a:ext cx="7955280" cy="4824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56032" algn="l" rtl="0">
              <a:spcBef>
                <a:spcPts val="0"/>
              </a:spcBef>
              <a:spcAft>
                <a:spcPts val="0"/>
              </a:spcAft>
              <a:buSzPts val="1836"/>
              <a:buNone/>
            </a:pPr>
            <a:r>
              <a:rPr lang="en-US" sz="3600" b="1" dirty="0"/>
              <a:t>Etiological factors of Mental illness</a:t>
            </a:r>
          </a:p>
          <a:p>
            <a:pPr marL="365760" lvl="0" indent="-256032" algn="l" rtl="0">
              <a:spcBef>
                <a:spcPts val="0"/>
              </a:spcBef>
              <a:spcAft>
                <a:spcPts val="0"/>
              </a:spcAft>
              <a:buSzPts val="1836"/>
              <a:buNone/>
            </a:pPr>
            <a:endParaRPr sz="3600" b="1" dirty="0"/>
          </a:p>
          <a:p>
            <a:pPr marL="624078" lvl="0" indent="-51435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ts val="1836"/>
              <a:buAutoNum type="arabicPeriod"/>
            </a:pPr>
            <a:r>
              <a:rPr lang="en-US" sz="3600" b="1" dirty="0"/>
              <a:t>Biological &amp; Physiological</a:t>
            </a:r>
            <a:endParaRPr sz="3600" b="1" dirty="0"/>
          </a:p>
          <a:p>
            <a:pPr marL="624078" lvl="0" indent="-51435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ts val="1836"/>
              <a:buAutoNum type="arabicPeriod"/>
            </a:pPr>
            <a:r>
              <a:rPr lang="en-US" sz="3600" b="1" dirty="0"/>
              <a:t>Psychological</a:t>
            </a:r>
            <a:endParaRPr sz="3600" b="1" dirty="0"/>
          </a:p>
          <a:p>
            <a:pPr marL="624078" lvl="0" indent="-51435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ts val="1836"/>
              <a:buAutoNum type="arabicPeriod"/>
            </a:pPr>
            <a:r>
              <a:rPr lang="en-US" sz="3600" b="1" dirty="0"/>
              <a:t>Social </a:t>
            </a:r>
            <a:endParaRPr sz="36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 txBox="1">
            <a:spLocks noGrp="1"/>
          </p:cNvSpPr>
          <p:nvPr>
            <p:ph idx="1"/>
          </p:nvPr>
        </p:nvSpPr>
        <p:spPr>
          <a:xfrm>
            <a:off x="-104931" y="1026826"/>
            <a:ext cx="9144000" cy="4804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65760" lvl="0" indent="-256032" algn="l" rtl="0">
              <a:spcBef>
                <a:spcPts val="0"/>
              </a:spcBef>
              <a:spcAft>
                <a:spcPts val="0"/>
              </a:spcAft>
              <a:buSzPts val="1836"/>
              <a:buNone/>
            </a:pPr>
            <a:r>
              <a:rPr lang="en-US" sz="4000" b="1" dirty="0"/>
              <a:t>Biological &amp; physiological factors</a:t>
            </a:r>
          </a:p>
          <a:p>
            <a:pPr marL="365760" lvl="0" indent="-256032" algn="l" rtl="0">
              <a:spcBef>
                <a:spcPts val="0"/>
              </a:spcBef>
              <a:spcAft>
                <a:spcPts val="0"/>
              </a:spcAft>
              <a:buSzPts val="1836"/>
              <a:buNone/>
            </a:pPr>
            <a:endParaRPr sz="4000" b="1" dirty="0"/>
          </a:p>
          <a:p>
            <a:pPr marL="624078" lvl="0" indent="-514350" algn="l" rtl="0">
              <a:spcBef>
                <a:spcPts val="400"/>
              </a:spcBef>
              <a:spcAft>
                <a:spcPts val="0"/>
              </a:spcAft>
              <a:buSzPts val="1836"/>
              <a:buAutoNum type="arabicPeriod"/>
            </a:pPr>
            <a:r>
              <a:rPr lang="en-US" sz="4000" b="1" dirty="0"/>
              <a:t>Heredity</a:t>
            </a:r>
            <a:endParaRPr sz="4000" b="1" dirty="0"/>
          </a:p>
          <a:p>
            <a:pPr marL="624078" lvl="0" indent="-514350" algn="l" rtl="0">
              <a:spcBef>
                <a:spcPts val="400"/>
              </a:spcBef>
              <a:spcAft>
                <a:spcPts val="0"/>
              </a:spcAft>
              <a:buSzPts val="1836"/>
              <a:buAutoNum type="arabicPeriod"/>
            </a:pPr>
            <a:r>
              <a:rPr lang="en-US" sz="4000" b="1" dirty="0"/>
              <a:t>Biochemical factors</a:t>
            </a:r>
            <a:endParaRPr sz="4000" b="1" dirty="0"/>
          </a:p>
          <a:p>
            <a:pPr marL="624078" lvl="0" indent="-514350" algn="l" rtl="0">
              <a:spcBef>
                <a:spcPts val="400"/>
              </a:spcBef>
              <a:spcAft>
                <a:spcPts val="0"/>
              </a:spcAft>
              <a:buSzPts val="1836"/>
              <a:buAutoNum type="arabicPeriod"/>
            </a:pPr>
            <a:r>
              <a:rPr lang="en-US" sz="4000" b="1" dirty="0"/>
              <a:t>Brain damage – Infection, injury</a:t>
            </a:r>
          </a:p>
          <a:p>
            <a:pPr marL="624078" lvl="0" indent="-514350" algn="l" rtl="0">
              <a:spcBef>
                <a:spcPts val="400"/>
              </a:spcBef>
              <a:spcAft>
                <a:spcPts val="0"/>
              </a:spcAft>
              <a:buSzPts val="1836"/>
              <a:buAutoNum type="arabicPeriod"/>
            </a:pPr>
            <a:r>
              <a:rPr lang="en-US" sz="4000" b="1" dirty="0"/>
              <a:t>Hormonal imbalance (puberty, pregnancy)</a:t>
            </a:r>
          </a:p>
          <a:p>
            <a:pPr marL="624078" lvl="0" indent="-514350" algn="l" rtl="0">
              <a:spcBef>
                <a:spcPts val="400"/>
              </a:spcBef>
              <a:spcAft>
                <a:spcPts val="0"/>
              </a:spcAft>
              <a:buSzPts val="1836"/>
              <a:buAutoNum type="arabicPeriod"/>
            </a:pPr>
            <a:r>
              <a:rPr lang="en-US" sz="4000" b="1" dirty="0"/>
              <a:t>Lack of adaptability</a:t>
            </a:r>
          </a:p>
          <a:p>
            <a:pPr marL="624078" lvl="0" indent="-514350" algn="l" rtl="0">
              <a:spcBef>
                <a:spcPts val="400"/>
              </a:spcBef>
              <a:spcAft>
                <a:spcPts val="0"/>
              </a:spcAft>
              <a:buSzPts val="1836"/>
              <a:buAutoNum type="arabicPeriod"/>
            </a:pPr>
            <a:r>
              <a:rPr lang="en-US" sz="4000" b="1" dirty="0"/>
              <a:t>Accidents &amp; disability</a:t>
            </a:r>
            <a:endParaRPr sz="4000" b="1" dirty="0"/>
          </a:p>
          <a:p>
            <a:pPr marL="365760" lvl="0" indent="-256032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 sz="40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 txBox="1">
            <a:spLocks noGrp="1"/>
          </p:cNvSpPr>
          <p:nvPr>
            <p:ph idx="1"/>
          </p:nvPr>
        </p:nvSpPr>
        <p:spPr>
          <a:xfrm>
            <a:off x="0" y="1828800"/>
            <a:ext cx="9144000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24078" lvl="0" indent="-514350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rPr lang="en-US" sz="3600" b="1" dirty="0"/>
              <a:t>Psychological </a:t>
            </a:r>
          </a:p>
          <a:p>
            <a:pPr marL="624078" lvl="0" indent="-514350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 sz="3600" b="1" dirty="0"/>
          </a:p>
          <a:p>
            <a:pPr marL="624078" lvl="0" indent="-514350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rPr lang="en-US" sz="3600" b="1" dirty="0"/>
              <a:t>1. Nature – introvert, unsocial, reserved</a:t>
            </a:r>
            <a:endParaRPr sz="3600" b="1" dirty="0"/>
          </a:p>
          <a:p>
            <a:pPr marL="624078" lvl="0" indent="-514350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rPr lang="en-US" sz="3600" b="1" dirty="0"/>
              <a:t>2. Interpersonal relationship</a:t>
            </a:r>
            <a:endParaRPr sz="3600" b="1" dirty="0"/>
          </a:p>
          <a:p>
            <a:pPr marL="624078" lvl="0" indent="-514350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rPr lang="en-US" sz="3600" b="1" dirty="0"/>
              <a:t>3. Childhood experiences</a:t>
            </a:r>
            <a:endParaRPr sz="3600" b="1" dirty="0"/>
          </a:p>
          <a:p>
            <a:pPr marL="624078" lvl="0" indent="-514350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 sz="3600" b="1" dirty="0"/>
          </a:p>
          <a:p>
            <a:pPr marL="365760" lvl="0" indent="-256032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 sz="3600" b="1" dirty="0"/>
          </a:p>
        </p:txBody>
      </p:sp>
    </p:spTree>
    <p:extLst>
      <p:ext uri="{BB962C8B-B14F-4D97-AF65-F5344CB8AC3E}">
        <p14:creationId xmlns:p14="http://schemas.microsoft.com/office/powerpoint/2010/main" val="145105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 txBox="1">
            <a:spLocks noGrp="1"/>
          </p:cNvSpPr>
          <p:nvPr>
            <p:ph idx="1"/>
          </p:nvPr>
        </p:nvSpPr>
        <p:spPr>
          <a:xfrm>
            <a:off x="1304144" y="1184223"/>
            <a:ext cx="7839856" cy="5239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24078" lvl="0" indent="-514350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rPr lang="en-IN" sz="4000" b="1" dirty="0"/>
              <a:t>Social Factors </a:t>
            </a:r>
          </a:p>
          <a:p>
            <a:pPr marL="624078" lvl="0" indent="-514350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 lang="en-IN" sz="4000" b="1" dirty="0"/>
          </a:p>
          <a:p>
            <a:pPr marL="624078" indent="-514350">
              <a:spcBef>
                <a:spcPts val="400"/>
              </a:spcBef>
              <a:buSzPts val="1836"/>
            </a:pPr>
            <a:r>
              <a:rPr lang="en-IN" sz="4000" b="1" dirty="0"/>
              <a:t>Poverty, </a:t>
            </a:r>
          </a:p>
          <a:p>
            <a:pPr marL="624078" indent="-514350">
              <a:spcBef>
                <a:spcPts val="400"/>
              </a:spcBef>
              <a:buSzPts val="1836"/>
            </a:pPr>
            <a:r>
              <a:rPr lang="en-IN" sz="4000" b="1" dirty="0"/>
              <a:t>alcoholism, </a:t>
            </a:r>
          </a:p>
          <a:p>
            <a:pPr marL="624078" indent="-514350">
              <a:spcBef>
                <a:spcPts val="400"/>
              </a:spcBef>
              <a:buSzPts val="1836"/>
            </a:pPr>
            <a:r>
              <a:rPr lang="en-IN" sz="4000" b="1" dirty="0"/>
              <a:t>Gambling,</a:t>
            </a:r>
          </a:p>
          <a:p>
            <a:pPr marL="624078" indent="-514350">
              <a:spcBef>
                <a:spcPts val="400"/>
              </a:spcBef>
              <a:buSzPts val="1836"/>
            </a:pPr>
            <a:r>
              <a:rPr lang="en-IN" sz="4000" b="1" dirty="0"/>
              <a:t>Neighbourhood</a:t>
            </a:r>
          </a:p>
          <a:p>
            <a:pPr marL="624078" indent="-514350">
              <a:spcBef>
                <a:spcPts val="400"/>
              </a:spcBef>
              <a:buSzPts val="1836"/>
            </a:pPr>
            <a:r>
              <a:rPr lang="en-IN" sz="4000" b="1" dirty="0"/>
              <a:t>Peers</a:t>
            </a:r>
          </a:p>
          <a:p>
            <a:pPr marL="624078" indent="-514350">
              <a:spcBef>
                <a:spcPts val="400"/>
              </a:spcBef>
              <a:buSzPts val="1836"/>
            </a:pPr>
            <a:r>
              <a:rPr lang="en-IN" sz="4000" b="1" dirty="0"/>
              <a:t>School &amp; work place</a:t>
            </a:r>
          </a:p>
          <a:p>
            <a:pPr marL="624078" lvl="0" indent="-514350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 lang="en-IN" sz="4000" b="1" dirty="0"/>
          </a:p>
          <a:p>
            <a:pPr marL="365760" lvl="0" indent="-256032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 lang="en-IN" sz="4000" b="1" dirty="0"/>
          </a:p>
        </p:txBody>
      </p:sp>
    </p:spTree>
    <p:extLst>
      <p:ext uri="{BB962C8B-B14F-4D97-AF65-F5344CB8AC3E}">
        <p14:creationId xmlns:p14="http://schemas.microsoft.com/office/powerpoint/2010/main" val="106802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>
            <a:spLocks noGrp="1"/>
          </p:cNvSpPr>
          <p:nvPr>
            <p:ph idx="1"/>
          </p:nvPr>
        </p:nvSpPr>
        <p:spPr>
          <a:xfrm>
            <a:off x="0" y="794479"/>
            <a:ext cx="9144000" cy="6063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09728" indent="0">
              <a:lnSpc>
                <a:spcPct val="150000"/>
              </a:lnSpc>
              <a:spcBef>
                <a:spcPts val="0"/>
              </a:spcBef>
              <a:buSzPts val="1836"/>
              <a:buNone/>
            </a:pPr>
            <a:r>
              <a:rPr lang="en-US" sz="3200" b="1" dirty="0"/>
              <a:t>Psychologists and Psychiatrists</a:t>
            </a:r>
          </a:p>
          <a:p>
            <a:pPr marL="566928" indent="-457200">
              <a:lnSpc>
                <a:spcPct val="150000"/>
              </a:lnSpc>
              <a:spcBef>
                <a:spcPts val="0"/>
              </a:spcBef>
              <a:buSzPts val="1836"/>
            </a:pPr>
            <a:r>
              <a:rPr lang="en-US" sz="2800" b="1" dirty="0"/>
              <a:t>Psychologists attend a graduate, post graduate or Ph. D program in psychology and identify mental health conditions focusing on the patient's thoughts and emotional state</a:t>
            </a:r>
          </a:p>
          <a:p>
            <a:pPr marL="566928" indent="-457200">
              <a:lnSpc>
                <a:spcPct val="150000"/>
              </a:lnSpc>
              <a:spcBef>
                <a:spcPts val="0"/>
              </a:spcBef>
              <a:buSzPts val="1836"/>
            </a:pPr>
            <a:r>
              <a:rPr lang="en-US" sz="2800" b="1" dirty="0"/>
              <a:t>Psychiatrists study medicine, specialize in the connections between the brain and behavior &amp;</a:t>
            </a:r>
            <a:r>
              <a:rPr lang="en-IN" sz="2800" b="1" dirty="0"/>
              <a:t> </a:t>
            </a:r>
            <a:r>
              <a:rPr lang="en-US" sz="2800" b="1" dirty="0"/>
              <a:t>primarily look at chemical imbalances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>
            <a:spLocks noGrp="1"/>
          </p:cNvSpPr>
          <p:nvPr>
            <p:ph idx="1"/>
          </p:nvPr>
        </p:nvSpPr>
        <p:spPr>
          <a:xfrm>
            <a:off x="0" y="1019330"/>
            <a:ext cx="9144000" cy="5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66928" indent="-457200">
              <a:lnSpc>
                <a:spcPct val="150000"/>
              </a:lnSpc>
              <a:spcBef>
                <a:spcPts val="0"/>
              </a:spcBef>
              <a:buSzPts val="1836"/>
            </a:pPr>
            <a:r>
              <a:rPr lang="en-US" sz="3200" b="1" dirty="0"/>
              <a:t>Psychologists assess and test the patient’s overall mental health overall and provide treatment called counseling or psychotherapy. </a:t>
            </a:r>
          </a:p>
          <a:p>
            <a:pPr marL="566928" indent="-457200">
              <a:lnSpc>
                <a:spcPct val="150000"/>
              </a:lnSpc>
              <a:spcBef>
                <a:spcPts val="0"/>
              </a:spcBef>
              <a:buSzPts val="1836"/>
            </a:pPr>
            <a:r>
              <a:rPr lang="en-US" sz="3200" b="1" dirty="0"/>
              <a:t>They cannot, prescribe medications, nor can they perform medical procedures. </a:t>
            </a:r>
          </a:p>
        </p:txBody>
      </p:sp>
    </p:spTree>
    <p:extLst>
      <p:ext uri="{BB962C8B-B14F-4D97-AF65-F5344CB8AC3E}">
        <p14:creationId xmlns:p14="http://schemas.microsoft.com/office/powerpoint/2010/main" val="196226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>
            <a:spLocks noGrp="1"/>
          </p:cNvSpPr>
          <p:nvPr>
            <p:ph idx="1"/>
          </p:nvPr>
        </p:nvSpPr>
        <p:spPr>
          <a:xfrm>
            <a:off x="0" y="1019330"/>
            <a:ext cx="9144000" cy="5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66928" indent="-457200">
              <a:lnSpc>
                <a:spcPct val="150000"/>
              </a:lnSpc>
              <a:spcBef>
                <a:spcPts val="0"/>
              </a:spcBef>
              <a:buSzPts val="1836"/>
            </a:pPr>
            <a:r>
              <a:rPr lang="en-US" sz="3600" b="1" dirty="0"/>
              <a:t>Psychologists work closely with a psychiatrist who handles the medical treatment of a patient's mental illness, while the psychologist handles the psychotherapy</a:t>
            </a:r>
            <a:endParaRPr sz="3600" b="1" dirty="0"/>
          </a:p>
          <a:p>
            <a:pPr marL="566928" indent="-457200">
              <a:spcBef>
                <a:spcPts val="400"/>
              </a:spcBef>
              <a:buSzPts val="1836"/>
            </a:pPr>
            <a:endParaRPr sz="3600" b="1" dirty="0"/>
          </a:p>
        </p:txBody>
      </p:sp>
    </p:spTree>
    <p:extLst>
      <p:ext uri="{BB962C8B-B14F-4D97-AF65-F5344CB8AC3E}">
        <p14:creationId xmlns:p14="http://schemas.microsoft.com/office/powerpoint/2010/main" val="306045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"/>
          <p:cNvSpPr txBox="1">
            <a:spLocks noGrp="1"/>
          </p:cNvSpPr>
          <p:nvPr>
            <p:ph idx="1"/>
          </p:nvPr>
        </p:nvSpPr>
        <p:spPr>
          <a:xfrm>
            <a:off x="749508" y="1109271"/>
            <a:ext cx="8079699" cy="5291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65760" lvl="0" indent="-256032" algn="l" rtl="0">
              <a:spcBef>
                <a:spcPts val="0"/>
              </a:spcBef>
              <a:spcAft>
                <a:spcPts val="0"/>
              </a:spcAft>
              <a:buSzPts val="2448"/>
              <a:buNone/>
            </a:pPr>
            <a:r>
              <a:rPr lang="en-US" sz="4400" b="1" dirty="0"/>
              <a:t>Perspectives in psychology &amp; Psychiatry</a:t>
            </a:r>
            <a:endParaRPr sz="2800" dirty="0"/>
          </a:p>
          <a:p>
            <a:pPr marL="452628" indent="-34290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ts val="1836"/>
            </a:pPr>
            <a:r>
              <a:rPr lang="en-US" sz="2800" b="1" dirty="0"/>
              <a:t>Biological</a:t>
            </a:r>
            <a:endParaRPr sz="2800" b="1" dirty="0"/>
          </a:p>
          <a:p>
            <a:pPr marL="452628" indent="-34290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ts val="1836"/>
            </a:pPr>
            <a:r>
              <a:rPr lang="en-US" sz="2800" b="1" dirty="0"/>
              <a:t>Psychoanalytical </a:t>
            </a:r>
            <a:endParaRPr sz="2800" b="1" dirty="0"/>
          </a:p>
          <a:p>
            <a:pPr marL="452628" indent="-34290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ts val="1836"/>
            </a:pPr>
            <a:r>
              <a:rPr lang="en-US" sz="2800" b="1" dirty="0"/>
              <a:t>Behavioural</a:t>
            </a:r>
            <a:endParaRPr sz="2800" b="1" dirty="0"/>
          </a:p>
          <a:p>
            <a:pPr marL="452628" indent="-34290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ts val="1836"/>
            </a:pPr>
            <a:r>
              <a:rPr lang="en-US" sz="2800" b="1" dirty="0"/>
              <a:t>Humanistic</a:t>
            </a:r>
            <a:endParaRPr sz="2800" b="1" dirty="0"/>
          </a:p>
          <a:p>
            <a:pPr marL="452628" indent="-34290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ts val="1836"/>
            </a:pPr>
            <a:r>
              <a:rPr lang="en-US" sz="2800" b="1" dirty="0"/>
              <a:t>Cognitive</a:t>
            </a:r>
            <a:endParaRPr sz="2800" b="1" dirty="0"/>
          </a:p>
          <a:p>
            <a:pPr marL="452628" indent="-34290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ts val="1836"/>
            </a:pPr>
            <a:r>
              <a:rPr lang="en-US" sz="2800" b="1" dirty="0"/>
              <a:t>Socio-cultural</a:t>
            </a:r>
            <a:endParaRPr sz="2800" b="1" dirty="0"/>
          </a:p>
          <a:p>
            <a:pPr marL="365760" lvl="0" indent="-256032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>
            <a:spLocks noGrp="1"/>
          </p:cNvSpPr>
          <p:nvPr>
            <p:ph idx="1"/>
          </p:nvPr>
        </p:nvSpPr>
        <p:spPr>
          <a:xfrm>
            <a:off x="674557" y="749509"/>
            <a:ext cx="7794886" cy="5921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681207" indent="-571500">
              <a:lnSpc>
                <a:spcPct val="200000"/>
              </a:lnSpc>
              <a:spcBef>
                <a:spcPts val="0"/>
              </a:spcBef>
              <a:buSzPct val="68000"/>
            </a:pPr>
            <a:r>
              <a:rPr lang="en-IN" sz="3600" b="1" dirty="0"/>
              <a:t>Biological Perspective is the scientific study of the biological bases of behaviour and mental process very closely related to neurosciences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>
            <a:spLocks noGrp="1"/>
          </p:cNvSpPr>
          <p:nvPr>
            <p:ph idx="1"/>
          </p:nvPr>
        </p:nvSpPr>
        <p:spPr>
          <a:xfrm>
            <a:off x="674557" y="749509"/>
            <a:ext cx="7794886" cy="5921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566907" indent="-457200">
              <a:lnSpc>
                <a:spcPct val="200000"/>
              </a:lnSpc>
              <a:spcBef>
                <a:spcPts val="400"/>
              </a:spcBef>
              <a:buSzPct val="68000"/>
            </a:pPr>
            <a:r>
              <a:rPr lang="en-IN" sz="2800" b="1" dirty="0"/>
              <a:t>Psychoanalytical Perspective is founded by Sigmund Freud. </a:t>
            </a:r>
          </a:p>
          <a:p>
            <a:pPr marL="566907" indent="-457200">
              <a:lnSpc>
                <a:spcPct val="200000"/>
              </a:lnSpc>
              <a:spcBef>
                <a:spcPts val="400"/>
              </a:spcBef>
              <a:buSzPct val="68000"/>
            </a:pPr>
            <a:r>
              <a:rPr lang="en-IN" sz="2800" b="1" dirty="0"/>
              <a:t>emphasizes the role of the unconscious mind, early childhood experiences and interpersonal relationship to explain human behaviour and to treat people suffering from mental illnesses</a:t>
            </a:r>
          </a:p>
        </p:txBody>
      </p:sp>
    </p:spTree>
    <p:extLst>
      <p:ext uri="{BB962C8B-B14F-4D97-AF65-F5344CB8AC3E}">
        <p14:creationId xmlns:p14="http://schemas.microsoft.com/office/powerpoint/2010/main" val="121110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>
            <a:spLocks noGrp="1"/>
          </p:cNvSpPr>
          <p:nvPr>
            <p:ph idx="1"/>
          </p:nvPr>
        </p:nvSpPr>
        <p:spPr>
          <a:xfrm>
            <a:off x="0" y="1349115"/>
            <a:ext cx="9144000" cy="4658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66928" indent="-457200">
              <a:lnSpc>
                <a:spcPct val="150000"/>
              </a:lnSpc>
              <a:spcBef>
                <a:spcPts val="0"/>
              </a:spcBef>
              <a:buSzPts val="1836"/>
            </a:pPr>
            <a:r>
              <a:rPr lang="en-IN" sz="3200" b="1" dirty="0"/>
              <a:t>Behavioural Psychotherapy is a perspective that focuses on learned behaviours. </a:t>
            </a:r>
          </a:p>
          <a:p>
            <a:pPr marL="566928" indent="-457200">
              <a:lnSpc>
                <a:spcPct val="150000"/>
              </a:lnSpc>
              <a:spcBef>
                <a:spcPts val="0"/>
              </a:spcBef>
              <a:buSzPts val="1836"/>
            </a:pPr>
            <a:r>
              <a:rPr lang="en-IN" sz="3200" b="1" dirty="0"/>
              <a:t>Today the behavioural perspective is concerned with how behaviour is learned and reinforced.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>
            <a:spLocks noGrp="1"/>
          </p:cNvSpPr>
          <p:nvPr>
            <p:ph idx="1"/>
          </p:nvPr>
        </p:nvSpPr>
        <p:spPr>
          <a:xfrm>
            <a:off x="0" y="719528"/>
            <a:ext cx="9144000" cy="5287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65760" lvl="0" indent="-25603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36"/>
              <a:buNone/>
            </a:pPr>
            <a:r>
              <a:rPr lang="en-IN" sz="3600" b="1" dirty="0"/>
              <a:t>	</a:t>
            </a:r>
          </a:p>
          <a:p>
            <a:pPr marL="452628" indent="-342900">
              <a:lnSpc>
                <a:spcPct val="150000"/>
              </a:lnSpc>
              <a:spcBef>
                <a:spcPts val="400"/>
              </a:spcBef>
              <a:buSzPts val="1836"/>
            </a:pPr>
            <a:r>
              <a:rPr lang="en-IN" sz="3600" b="1" dirty="0"/>
              <a:t>Humanistic Perspective is influenced greatly by the work of prominent humanists such as Carl Rogers and Abraham Maslow. </a:t>
            </a:r>
          </a:p>
          <a:p>
            <a:pPr marL="452628" indent="-342900">
              <a:lnSpc>
                <a:spcPct val="150000"/>
              </a:lnSpc>
              <a:spcBef>
                <a:spcPts val="400"/>
              </a:spcBef>
              <a:buSzPts val="1836"/>
            </a:pPr>
            <a:r>
              <a:rPr lang="en-IN" sz="3600" b="1" dirty="0"/>
              <a:t>This perspective emphasizes on the role of motivation of thoughts and behaviour </a:t>
            </a:r>
          </a:p>
        </p:txBody>
      </p:sp>
    </p:spTree>
    <p:extLst>
      <p:ext uri="{BB962C8B-B14F-4D97-AF65-F5344CB8AC3E}">
        <p14:creationId xmlns:p14="http://schemas.microsoft.com/office/powerpoint/2010/main" val="348907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 txBox="1">
            <a:spLocks noGrp="1"/>
          </p:cNvSpPr>
          <p:nvPr>
            <p:ph idx="1"/>
          </p:nvPr>
        </p:nvSpPr>
        <p:spPr>
          <a:xfrm>
            <a:off x="0" y="1813810"/>
            <a:ext cx="8991600" cy="4193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2628" indent="-342900">
              <a:lnSpc>
                <a:spcPct val="150000"/>
              </a:lnSpc>
              <a:spcBef>
                <a:spcPts val="0"/>
              </a:spcBef>
              <a:buSzPts val="1836"/>
            </a:pPr>
            <a:r>
              <a:rPr lang="en-IN" sz="3600" b="1" dirty="0"/>
              <a:t>Cognitive Approach – This area of psychology focuses on mental processes such as memory, thinking, problem solving, languages and decision making.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 txBox="1">
            <a:spLocks noGrp="1"/>
          </p:cNvSpPr>
          <p:nvPr>
            <p:ph idx="1"/>
          </p:nvPr>
        </p:nvSpPr>
        <p:spPr>
          <a:xfrm>
            <a:off x="0" y="959370"/>
            <a:ext cx="8991600" cy="504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2628" indent="-342900">
              <a:lnSpc>
                <a:spcPct val="150000"/>
              </a:lnSpc>
              <a:spcBef>
                <a:spcPts val="400"/>
              </a:spcBef>
              <a:buSzPts val="1836"/>
            </a:pPr>
            <a:r>
              <a:rPr lang="en-IN" sz="3200" b="1" dirty="0"/>
              <a:t>Social Cultural Perspective maintains that behaviour and mental processes are shaped not only by prior learning experiences (the behaviour perspective) or intra-psychic forces (e.g. the unconscious) but also by the Social or Cultural context</a:t>
            </a:r>
          </a:p>
        </p:txBody>
      </p:sp>
    </p:spTree>
    <p:extLst>
      <p:ext uri="{BB962C8B-B14F-4D97-AF65-F5344CB8AC3E}">
        <p14:creationId xmlns:p14="http://schemas.microsoft.com/office/powerpoint/2010/main" val="67790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62E7A-C804-4D18-951F-6C7D7646F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030" y="2782486"/>
            <a:ext cx="6377940" cy="1293028"/>
          </a:xfrm>
        </p:spPr>
        <p:txBody>
          <a:bodyPr>
            <a:normAutofit/>
          </a:bodyPr>
          <a:lstStyle/>
          <a:p>
            <a:pPr algn="ctr"/>
            <a:r>
              <a:rPr lang="en-IN" sz="5400" dirty="0">
                <a:latin typeface="Algerian" panose="04020705040A02060702" pitchFamily="82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26348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87</TotalTime>
  <Words>470</Words>
  <Application>Microsoft Office PowerPoint</Application>
  <PresentationFormat>On-screen Show (4:3)</PresentationFormat>
  <Paragraphs>71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Algerian</vt:lpstr>
      <vt:lpstr>Arial</vt:lpstr>
      <vt:lpstr>Calibri</vt:lpstr>
      <vt:lpstr>Century Gothic</vt:lpstr>
      <vt:lpstr>Lucida Sans</vt:lpstr>
      <vt:lpstr>Vapor Trail</vt:lpstr>
      <vt:lpstr>Relationship Between Psychology and Psychiatry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Relationship Between Psychology and Psychiatry</dc:title>
  <cp:lastModifiedBy>Jaimon Varghese</cp:lastModifiedBy>
  <cp:revision>8</cp:revision>
  <dcterms:modified xsi:type="dcterms:W3CDTF">2022-06-01T08:41:15Z</dcterms:modified>
</cp:coreProperties>
</file>