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83" r:id="rId3"/>
    <p:sldId id="265" r:id="rId4"/>
    <p:sldId id="284" r:id="rId5"/>
    <p:sldId id="288" r:id="rId6"/>
    <p:sldId id="281" r:id="rId7"/>
    <p:sldId id="286" r:id="rId8"/>
    <p:sldId id="282" r:id="rId9"/>
    <p:sldId id="287" r:id="rId10"/>
    <p:sldId id="280" r:id="rId11"/>
    <p:sldId id="27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7" d="100"/>
          <a:sy n="47" d="100"/>
        </p:scale>
        <p:origin x="136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FC950-50A5-43EF-B985-C99E826FA3BE}" type="datetimeFigureOut">
              <a:rPr lang="en-IN" smtClean="0"/>
              <a:t>12-01-2024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6734-5813-4385-840C-7EB515EF4213}" type="slidenum">
              <a:rPr lang="en-IN" smtClean="0"/>
              <a:t>‹#›</a:t>
            </a:fld>
            <a:endParaRPr lang="en-IN"/>
          </a:p>
        </p:txBody>
      </p:sp>
    </p:spTree>
    <p:extLst>
      <p:ext uri="{BB962C8B-B14F-4D97-AF65-F5344CB8AC3E}">
        <p14:creationId xmlns:p14="http://schemas.microsoft.com/office/powerpoint/2010/main" val="22757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A0F77F-B3D8-4B2C-9C7F-8AE28AF992E4}" type="datetime1">
              <a:rPr lang="en-US" smtClean="0"/>
              <a:t>12-Jan-24</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Social Group Work</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E8C79D-C61F-4F96-ACB1-1858E0009D7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C1813B-E717-4A75-A1C2-16D58F26647D}" type="datetime1">
              <a:rPr lang="en-US" smtClean="0"/>
              <a:t>12-Jan-24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9DB8E5-AE00-406D-BA7B-1A915A07E9A4}" type="datetime1">
              <a:rPr lang="en-US" smtClean="0"/>
              <a:t>12-Jan-24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3A9A4A-F848-44AD-9DEC-4612387DE78D}" type="datetime1">
              <a:rPr lang="en-US" smtClean="0"/>
              <a:t>12-Jan-24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1AB23E-7CFE-445B-A067-CA8C8EA3C6D3}" type="datetime1">
              <a:rPr lang="en-US" smtClean="0"/>
              <a:t>12-Jan-24</a:t>
            </a:fld>
            <a:endParaRPr lang="en-IN"/>
          </a:p>
        </p:txBody>
      </p:sp>
      <p:sp>
        <p:nvSpPr>
          <p:cNvPr id="8" name="Footer Placeholder 7"/>
          <p:cNvSpPr>
            <a:spLocks noGrp="1"/>
          </p:cNvSpPr>
          <p:nvPr>
            <p:ph type="ftr" sz="quarter" idx="11"/>
          </p:nvPr>
        </p:nvSpPr>
        <p:spPr/>
        <p:txBody>
          <a:bodyPr/>
          <a:lstStyle/>
          <a:p>
            <a:r>
              <a:rPr lang="en-IN"/>
              <a:t>Social Group Work</a:t>
            </a:r>
          </a:p>
        </p:txBody>
      </p:sp>
      <p:sp>
        <p:nvSpPr>
          <p:cNvPr id="9" name="Slide Number Placeholder 8"/>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BF60B9C-A726-4742-A6A7-E8BA47DBBEEF}" type="datetime1">
              <a:rPr lang="en-US" smtClean="0"/>
              <a:t>12-Jan-24</a:t>
            </a:fld>
            <a:endParaRPr lang="en-IN"/>
          </a:p>
        </p:txBody>
      </p:sp>
      <p:sp>
        <p:nvSpPr>
          <p:cNvPr id="4" name="Footer Placeholder 3"/>
          <p:cNvSpPr>
            <a:spLocks noGrp="1"/>
          </p:cNvSpPr>
          <p:nvPr>
            <p:ph type="ftr" sz="quarter" idx="11"/>
          </p:nvPr>
        </p:nvSpPr>
        <p:spPr/>
        <p:txBody>
          <a:bodyPr/>
          <a:lstStyle/>
          <a:p>
            <a:r>
              <a:rPr lang="en-IN"/>
              <a:t>Social Group Work</a:t>
            </a:r>
          </a:p>
        </p:txBody>
      </p:sp>
      <p:sp>
        <p:nvSpPr>
          <p:cNvPr id="5" name="Slide Number Placeholder 4"/>
          <p:cNvSpPr>
            <a:spLocks noGrp="1"/>
          </p:cNvSpPr>
          <p:nvPr>
            <p:ph type="sldNum" sz="quarter" idx="12"/>
          </p:nvPr>
        </p:nvSpPr>
        <p:spPr/>
        <p:txBody>
          <a:bodyPr/>
          <a:lstStyle/>
          <a:p>
            <a:fld id="{8AE8C79D-C61F-4F96-ACB1-1858E0009D74}" type="slidenum">
              <a:rPr lang="en-IN" smtClean="0"/>
              <a:pPr/>
              <a:t>‹#›</a:t>
            </a:fld>
            <a:endParaRPr lang="en-IN"/>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1C9EF-B9D9-4BD3-B27A-6AD5809C1DB7}" type="datetime1">
              <a:rPr lang="en-US" smtClean="0"/>
              <a:t>12-Jan-24</a:t>
            </a:fld>
            <a:endParaRPr lang="en-IN"/>
          </a:p>
        </p:txBody>
      </p:sp>
      <p:sp>
        <p:nvSpPr>
          <p:cNvPr id="3" name="Footer Placeholder 2"/>
          <p:cNvSpPr>
            <a:spLocks noGrp="1"/>
          </p:cNvSpPr>
          <p:nvPr>
            <p:ph type="ftr" sz="quarter" idx="11"/>
          </p:nvPr>
        </p:nvSpPr>
        <p:spPr/>
        <p:txBody>
          <a:bodyPr/>
          <a:lstStyle/>
          <a:p>
            <a:r>
              <a:rPr lang="en-IN"/>
              <a:t>Social Group Work</a:t>
            </a:r>
          </a:p>
        </p:txBody>
      </p:sp>
      <p:sp>
        <p:nvSpPr>
          <p:cNvPr id="4" name="Slide Number Placeholder 3"/>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C6639DBB-4B0C-4B14-AAF6-3818BB81DD06}" type="datetime1">
              <a:rPr lang="en-US" smtClean="0"/>
              <a:t>12-Jan-24</a:t>
            </a:fld>
            <a:endParaRPr lang="en-IN"/>
          </a:p>
        </p:txBody>
      </p:sp>
      <p:sp>
        <p:nvSpPr>
          <p:cNvPr id="6" name="Footer Placeholder 5"/>
          <p:cNvSpPr>
            <a:spLocks noGrp="1"/>
          </p:cNvSpPr>
          <p:nvPr>
            <p:ph type="ftr" sz="quarter" idx="11"/>
          </p:nvPr>
        </p:nvSpPr>
        <p:spPr/>
        <p:txBody>
          <a:bodyPr/>
          <a:lstStyle/>
          <a:p>
            <a:r>
              <a:rPr lang="en-IN"/>
              <a:t>Social Group Work</a:t>
            </a:r>
          </a:p>
        </p:txBody>
      </p:sp>
      <p:sp>
        <p:nvSpPr>
          <p:cNvPr id="7" name="Slide Number Placeholder 6"/>
          <p:cNvSpPr>
            <a:spLocks noGrp="1"/>
          </p:cNvSpPr>
          <p:nvPr>
            <p:ph type="sldNum" sz="quarter" idx="12"/>
          </p:nvPr>
        </p:nvSpPr>
        <p:spPr/>
        <p:txBody>
          <a:bodyPr/>
          <a:lstStyle/>
          <a:p>
            <a:fld id="{8AE8C79D-C61F-4F96-ACB1-1858E0009D74}"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F13773F-12C8-45BD-A6AF-4EA970171961}" type="datetime1">
              <a:rPr lang="en-US" smtClean="0"/>
              <a:t>12-Jan-24</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IN"/>
              <a:t>Social Group Work</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E8C79D-C61F-4F96-ACB1-1858E0009D74}"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B33FD5-0FC7-467A-880C-F95D65B81103}" type="datetime1">
              <a:rPr lang="en-US" smtClean="0"/>
              <a:t>12-Jan-24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A9F1D8-2354-47D2-9315-3CC62316F98F}" type="datetime1">
              <a:rPr lang="en-US" smtClean="0"/>
              <a:t>12-Jan-24</a:t>
            </a:fld>
            <a:endParaRPr lang="en-IN"/>
          </a:p>
        </p:txBody>
      </p:sp>
      <p:sp>
        <p:nvSpPr>
          <p:cNvPr id="5" name="Footer Placeholder 4"/>
          <p:cNvSpPr>
            <a:spLocks noGrp="1"/>
          </p:cNvSpPr>
          <p:nvPr>
            <p:ph type="ftr" sz="quarter" idx="11"/>
          </p:nvPr>
        </p:nvSpPr>
        <p:spPr/>
        <p:txBody>
          <a:bodyPr/>
          <a:lstStyle/>
          <a:p>
            <a:r>
              <a:rPr lang="en-IN"/>
              <a:t>Social Group Work</a:t>
            </a:r>
          </a:p>
        </p:txBody>
      </p:sp>
      <p:sp>
        <p:nvSpPr>
          <p:cNvPr id="6" name="Slide Number Placeholder 5"/>
          <p:cNvSpPr>
            <a:spLocks noGrp="1"/>
          </p:cNvSpPr>
          <p:nvPr>
            <p:ph type="sldNum" sz="quarter" idx="12"/>
          </p:nvPr>
        </p:nvSpPr>
        <p:spPr/>
        <p:txBody>
          <a:bodyPr/>
          <a:lstStyle/>
          <a:p>
            <a:fld id="{8AE8C79D-C61F-4F96-ACB1-1858E0009D74}"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40E255-4D82-462C-B342-294FB2B4F9B4}" type="datetime1">
              <a:rPr lang="en-US" smtClean="0"/>
              <a:t>12-Jan-24</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IN"/>
              <a:t>Social Group Work</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E8C79D-C61F-4F96-ACB1-1858E0009D7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4968552"/>
          </a:xfrm>
        </p:spPr>
        <p:txBody>
          <a:bodyPr>
            <a:normAutofit fontScale="90000"/>
          </a:bodyPr>
          <a:lstStyle/>
          <a:p>
            <a:pPr algn="ctr"/>
            <a:r>
              <a:rPr lang="en-US" sz="5300" dirty="0">
                <a:solidFill>
                  <a:srgbClr val="00B0F0"/>
                </a:solidFill>
              </a:rPr>
              <a:t>Unit 1Introduction to Group Work</a:t>
            </a:r>
            <a:br>
              <a:rPr lang="en-US" sz="5300" dirty="0">
                <a:solidFill>
                  <a:srgbClr val="00B0F0"/>
                </a:solidFill>
              </a:rPr>
            </a:br>
            <a:br>
              <a:rPr lang="en-US" dirty="0"/>
            </a:br>
            <a:r>
              <a:rPr lang="en-US" dirty="0">
                <a:solidFill>
                  <a:srgbClr val="7030A0"/>
                </a:solidFill>
              </a:rPr>
              <a:t>1.2	Definition, characteristics and purpose (goals) of social group work method</a:t>
            </a:r>
            <a:endParaRPr lang="en-IN" dirty="0">
              <a:solidFill>
                <a:srgbClr val="7030A0"/>
              </a:solidFill>
            </a:endParaRPr>
          </a:p>
        </p:txBody>
      </p:sp>
      <p:sp>
        <p:nvSpPr>
          <p:cNvPr id="5" name="TextBox 4">
            <a:extLst>
              <a:ext uri="{FF2B5EF4-FFF2-40B4-BE49-F238E27FC236}">
                <a16:creationId xmlns:a16="http://schemas.microsoft.com/office/drawing/2014/main" id="{0D647848-C03C-4A3B-A75F-F21E2DF712C3}"/>
              </a:ext>
            </a:extLst>
          </p:cNvPr>
          <p:cNvSpPr txBox="1"/>
          <p:nvPr/>
        </p:nvSpPr>
        <p:spPr>
          <a:xfrm>
            <a:off x="2483768" y="5867980"/>
            <a:ext cx="4596492" cy="523220"/>
          </a:xfrm>
          <a:prstGeom prst="rect">
            <a:avLst/>
          </a:prstGeom>
          <a:noFill/>
        </p:spPr>
        <p:txBody>
          <a:bodyPr wrap="square">
            <a:spAutoFit/>
          </a:bodyPr>
          <a:lstStyle/>
          <a:p>
            <a:pPr algn="ctr"/>
            <a:r>
              <a:rPr lang="en-US" sz="2800" i="1" dirty="0">
                <a:solidFill>
                  <a:schemeClr val="bg1"/>
                </a:solidFill>
              </a:rPr>
              <a:t>Dr. Jaimon Varghese</a:t>
            </a:r>
            <a:endParaRPr lang="en-IN" sz="2800" i="1" dirty="0">
              <a:solidFill>
                <a:schemeClr val="bg1"/>
              </a:solidFill>
            </a:endParaRPr>
          </a:p>
        </p:txBody>
      </p:sp>
      <p:sp>
        <p:nvSpPr>
          <p:cNvPr id="6" name="Date Placeholder 5">
            <a:extLst>
              <a:ext uri="{FF2B5EF4-FFF2-40B4-BE49-F238E27FC236}">
                <a16:creationId xmlns:a16="http://schemas.microsoft.com/office/drawing/2014/main" id="{A5966851-FCD0-4D7B-8C8E-14C6A96C10FA}"/>
              </a:ext>
            </a:extLst>
          </p:cNvPr>
          <p:cNvSpPr>
            <a:spLocks noGrp="1"/>
          </p:cNvSpPr>
          <p:nvPr>
            <p:ph type="dt" sz="half" idx="10"/>
          </p:nvPr>
        </p:nvSpPr>
        <p:spPr/>
        <p:txBody>
          <a:bodyPr/>
          <a:lstStyle/>
          <a:p>
            <a:fld id="{4825239E-8CF9-4B5A-B6BA-45BF7D298575}" type="datetime1">
              <a:rPr lang="en-US" smtClean="0"/>
              <a:t>12-Jan-24</a:t>
            </a:fld>
            <a:endParaRPr lang="en-IN"/>
          </a:p>
        </p:txBody>
      </p:sp>
      <p:sp>
        <p:nvSpPr>
          <p:cNvPr id="7" name="Footer Placeholder 6">
            <a:extLst>
              <a:ext uri="{FF2B5EF4-FFF2-40B4-BE49-F238E27FC236}">
                <a16:creationId xmlns:a16="http://schemas.microsoft.com/office/drawing/2014/main" id="{89E0EC77-2C45-4FE5-9B37-5D17F282E008}"/>
              </a:ext>
            </a:extLst>
          </p:cNvPr>
          <p:cNvSpPr>
            <a:spLocks noGrp="1"/>
          </p:cNvSpPr>
          <p:nvPr>
            <p:ph type="ftr" sz="quarter" idx="11"/>
          </p:nvPr>
        </p:nvSpPr>
        <p:spPr/>
        <p:txBody>
          <a:bodyPr/>
          <a:lstStyle/>
          <a:p>
            <a:r>
              <a:rPr lang="en-IN"/>
              <a:t>Social Group Work</a:t>
            </a:r>
          </a:p>
        </p:txBody>
      </p:sp>
      <p:sp>
        <p:nvSpPr>
          <p:cNvPr id="8" name="Slide Number Placeholder 7">
            <a:extLst>
              <a:ext uri="{FF2B5EF4-FFF2-40B4-BE49-F238E27FC236}">
                <a16:creationId xmlns:a16="http://schemas.microsoft.com/office/drawing/2014/main" id="{1F33F028-1E7E-4BCB-8065-C56D4AD3E02D}"/>
              </a:ext>
            </a:extLst>
          </p:cNvPr>
          <p:cNvSpPr>
            <a:spLocks noGrp="1"/>
          </p:cNvSpPr>
          <p:nvPr>
            <p:ph type="sldNum" sz="quarter" idx="12"/>
          </p:nvPr>
        </p:nvSpPr>
        <p:spPr/>
        <p:txBody>
          <a:bodyPr/>
          <a:lstStyle/>
          <a:p>
            <a:fld id="{8AE8C79D-C61F-4F96-ACB1-1858E0009D74}" type="slidenum">
              <a:rPr lang="en-IN" smtClean="0"/>
              <a:pPr/>
              <a:t>1</a:t>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196752"/>
            <a:ext cx="8555832" cy="5256584"/>
          </a:xfrm>
        </p:spPr>
        <p:txBody>
          <a:bodyPr>
            <a:normAutofit/>
          </a:bodyPr>
          <a:lstStyle/>
          <a:p>
            <a:pPr>
              <a:lnSpc>
                <a:spcPct val="120000"/>
              </a:lnSpc>
              <a:spcBef>
                <a:spcPts val="600"/>
              </a:spcBef>
            </a:pPr>
            <a:r>
              <a:rPr lang="en-US" altLang="en-US" sz="3200" dirty="0"/>
              <a:t>‘Social group work is a method of social work which helps individuals to enhance their social functioning through purposeful group experience and to cope more effectively with their personal, group or community problems’ (Gisela Konopka, 1963:20)</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6"/>
            <a:ext cx="9111343" cy="1112456"/>
          </a:xfrm>
        </p:spPr>
        <p:txBody>
          <a:bodyPr>
            <a:normAutofit fontScale="90000"/>
          </a:bodyPr>
          <a:lstStyle/>
          <a:p>
            <a:r>
              <a:rPr lang="en-US" altLang="en-US" b="1" dirty="0">
                <a:solidFill>
                  <a:srgbClr val="00B0F0"/>
                </a:solidFill>
              </a:rPr>
              <a:t>Social group work method - Definition</a:t>
            </a:r>
            <a:endParaRPr lang="en-IN"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12-Jan-24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2</a:t>
            </a:fld>
            <a:endParaRPr lang="en-IN"/>
          </a:p>
        </p:txBody>
      </p:sp>
    </p:spTree>
    <p:extLst>
      <p:ext uri="{BB962C8B-B14F-4D97-AF65-F5344CB8AC3E}">
        <p14:creationId xmlns:p14="http://schemas.microsoft.com/office/powerpoint/2010/main" val="143095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196752"/>
            <a:ext cx="8555832" cy="5256584"/>
          </a:xfrm>
        </p:spPr>
        <p:txBody>
          <a:bodyPr>
            <a:normAutofit lnSpcReduction="10000"/>
          </a:bodyPr>
          <a:lstStyle/>
          <a:p>
            <a:pPr>
              <a:lnSpc>
                <a:spcPct val="120000"/>
              </a:lnSpc>
              <a:spcBef>
                <a:spcPts val="600"/>
              </a:spcBef>
            </a:pPr>
            <a:r>
              <a:rPr lang="en-US" altLang="en-US" sz="3200" dirty="0"/>
              <a:t>‘Goal directed activity with small groups of people aimed at meeting socio emotional needs (treatment group) and accomplishing tasks (task group). This activity is directed to individual members of a group and to the group as a whole within a system of service delivery’ (Ronald W </a:t>
            </a:r>
            <a:r>
              <a:rPr lang="en-US" altLang="en-US" sz="3200" dirty="0" err="1"/>
              <a:t>Toseland</a:t>
            </a:r>
            <a:r>
              <a:rPr lang="en-US" altLang="en-US" sz="3200" dirty="0"/>
              <a:t> and Robert F Rivas, 2012:11)</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6"/>
            <a:ext cx="9111343" cy="1112456"/>
          </a:xfrm>
        </p:spPr>
        <p:txBody>
          <a:bodyPr>
            <a:normAutofit fontScale="90000"/>
          </a:bodyPr>
          <a:lstStyle/>
          <a:p>
            <a:r>
              <a:rPr lang="en-US" altLang="en-US" b="1" dirty="0">
                <a:solidFill>
                  <a:srgbClr val="00B0F0"/>
                </a:solidFill>
              </a:rPr>
              <a:t>Social group work method - Definition</a:t>
            </a:r>
            <a:endParaRPr lang="en-IN"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12-Jan-24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3</a:t>
            </a:fld>
            <a:endParaRPr lang="en-IN"/>
          </a:p>
        </p:txBody>
      </p:sp>
    </p:spTree>
    <p:extLst>
      <p:ext uri="{BB962C8B-B14F-4D97-AF65-F5344CB8AC3E}">
        <p14:creationId xmlns:p14="http://schemas.microsoft.com/office/powerpoint/2010/main" val="1012265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196752"/>
            <a:ext cx="8555832" cy="5256584"/>
          </a:xfrm>
        </p:spPr>
        <p:txBody>
          <a:bodyPr>
            <a:normAutofit/>
          </a:bodyPr>
          <a:lstStyle/>
          <a:p>
            <a:pPr>
              <a:lnSpc>
                <a:spcPct val="120000"/>
              </a:lnSpc>
              <a:spcBef>
                <a:spcPts val="600"/>
              </a:spcBef>
            </a:pPr>
            <a:r>
              <a:rPr lang="en-US" altLang="en-US" sz="3200" dirty="0"/>
              <a:t>‘Group work is used in social relationships within group experience as a means to individual growth and development and that the group worker is concerned in developing social responsibility and active citizenship for the improvement of democratic society’ (Grace Coyle, 1954:480).</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6"/>
            <a:ext cx="9111343" cy="1112456"/>
          </a:xfrm>
        </p:spPr>
        <p:txBody>
          <a:bodyPr>
            <a:normAutofit fontScale="90000"/>
          </a:bodyPr>
          <a:lstStyle/>
          <a:p>
            <a:r>
              <a:rPr lang="en-US" altLang="en-US" b="1" dirty="0">
                <a:solidFill>
                  <a:srgbClr val="00B0F0"/>
                </a:solidFill>
              </a:rPr>
              <a:t>Social group work method - Definition</a:t>
            </a:r>
            <a:endParaRPr lang="en-IN"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12-Jan-24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4</a:t>
            </a:fld>
            <a:endParaRPr lang="en-IN"/>
          </a:p>
        </p:txBody>
      </p:sp>
    </p:spTree>
    <p:extLst>
      <p:ext uri="{BB962C8B-B14F-4D97-AF65-F5344CB8AC3E}">
        <p14:creationId xmlns:p14="http://schemas.microsoft.com/office/powerpoint/2010/main" val="4200309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052736"/>
            <a:ext cx="8555832" cy="5400600"/>
          </a:xfrm>
        </p:spPr>
        <p:txBody>
          <a:bodyPr>
            <a:normAutofit fontScale="92500" lnSpcReduction="10000"/>
          </a:bodyPr>
          <a:lstStyle/>
          <a:p>
            <a:pPr>
              <a:lnSpc>
                <a:spcPct val="120000"/>
              </a:lnSpc>
              <a:spcBef>
                <a:spcPts val="600"/>
              </a:spcBef>
            </a:pPr>
            <a:r>
              <a:rPr lang="en-US" altLang="en-US" sz="3200" dirty="0"/>
              <a:t>‘Social group work is a method through which individuals in groups in social agency settings are helped by a worker who guides their interactions in </a:t>
            </a:r>
            <a:r>
              <a:rPr lang="en-US" altLang="en-US" sz="3200" dirty="0" err="1"/>
              <a:t>programme</a:t>
            </a:r>
            <a:r>
              <a:rPr lang="en-US" altLang="en-US" sz="3200" dirty="0"/>
              <a:t> activities so that they may relate themselves to others and experiences growth opportunities in accordance with their needs and capacities to the end of individual, group and community development (</a:t>
            </a:r>
            <a:r>
              <a:rPr lang="en-US" altLang="en-US" sz="3200" dirty="0" err="1"/>
              <a:t>Trecker</a:t>
            </a:r>
            <a:r>
              <a:rPr lang="en-US" altLang="en-US" sz="3200" dirty="0"/>
              <a:t>, 1955).</a:t>
            </a:r>
            <a:endParaRPr lang="en-IN" sz="32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 y="84296"/>
            <a:ext cx="9111343" cy="1112456"/>
          </a:xfrm>
        </p:spPr>
        <p:txBody>
          <a:bodyPr>
            <a:normAutofit fontScale="90000"/>
          </a:bodyPr>
          <a:lstStyle/>
          <a:p>
            <a:r>
              <a:rPr lang="en-US" altLang="en-US" b="1" dirty="0">
                <a:solidFill>
                  <a:srgbClr val="00B0F0"/>
                </a:solidFill>
              </a:rPr>
              <a:t>Social group work method - Definition</a:t>
            </a:r>
            <a:endParaRPr lang="en-IN" dirty="0">
              <a:solidFill>
                <a:srgbClr val="00B0F0"/>
              </a:solidFill>
            </a:endParaRPr>
          </a:p>
        </p:txBody>
      </p:sp>
      <p:sp>
        <p:nvSpPr>
          <p:cNvPr id="4" name="Date Placeholder 3">
            <a:extLst>
              <a:ext uri="{FF2B5EF4-FFF2-40B4-BE49-F238E27FC236}">
                <a16:creationId xmlns:a16="http://schemas.microsoft.com/office/drawing/2014/main" id="{68B25E0D-63F7-4B61-B9C6-863EDAC3BAE1}"/>
              </a:ext>
            </a:extLst>
          </p:cNvPr>
          <p:cNvSpPr>
            <a:spLocks noGrp="1"/>
          </p:cNvSpPr>
          <p:nvPr>
            <p:ph type="dt" sz="half" idx="10"/>
          </p:nvPr>
        </p:nvSpPr>
        <p:spPr/>
        <p:txBody>
          <a:bodyPr/>
          <a:lstStyle/>
          <a:p>
            <a:fld id="{4AA1100F-165D-41E6-A8D8-8E2BA4BC03D4}" type="datetime1">
              <a:rPr lang="en-US" smtClean="0"/>
              <a:t>12-Jan-24</a:t>
            </a:fld>
            <a:endParaRPr lang="en-IN"/>
          </a:p>
        </p:txBody>
      </p:sp>
      <p:sp>
        <p:nvSpPr>
          <p:cNvPr id="5" name="Footer Placeholder 4">
            <a:extLst>
              <a:ext uri="{FF2B5EF4-FFF2-40B4-BE49-F238E27FC236}">
                <a16:creationId xmlns:a16="http://schemas.microsoft.com/office/drawing/2014/main" id="{FA0892E7-A93D-44C5-8AFF-5252BC4B8A04}"/>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A1EF23FD-F43B-42D6-ADA9-47371D9F9026}"/>
              </a:ext>
            </a:extLst>
          </p:cNvPr>
          <p:cNvSpPr>
            <a:spLocks noGrp="1"/>
          </p:cNvSpPr>
          <p:nvPr>
            <p:ph type="sldNum" sz="quarter" idx="12"/>
          </p:nvPr>
        </p:nvSpPr>
        <p:spPr/>
        <p:txBody>
          <a:bodyPr/>
          <a:lstStyle/>
          <a:p>
            <a:fld id="{8AE8C79D-C61F-4F96-ACB1-1858E0009D74}" type="slidenum">
              <a:rPr lang="en-IN" smtClean="0"/>
              <a:pPr/>
              <a:t>5</a:t>
            </a:fld>
            <a:endParaRPr lang="en-IN"/>
          </a:p>
        </p:txBody>
      </p:sp>
    </p:spTree>
    <p:extLst>
      <p:ext uri="{BB962C8B-B14F-4D97-AF65-F5344CB8AC3E}">
        <p14:creationId xmlns:p14="http://schemas.microsoft.com/office/powerpoint/2010/main" val="2494587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916832"/>
            <a:ext cx="8435280" cy="4536504"/>
          </a:xfrm>
        </p:spPr>
        <p:txBody>
          <a:bodyPr>
            <a:normAutofit/>
          </a:bodyPr>
          <a:lstStyle/>
          <a:p>
            <a:pPr>
              <a:lnSpc>
                <a:spcPct val="120000"/>
              </a:lnSpc>
              <a:spcBef>
                <a:spcPts val="600"/>
              </a:spcBef>
            </a:pPr>
            <a:r>
              <a:rPr lang="en-US" altLang="en-US" sz="3600" dirty="0"/>
              <a:t>Group work components (ecology)</a:t>
            </a:r>
            <a:r>
              <a:rPr lang="en-IN" altLang="en-US" sz="3600" dirty="0"/>
              <a:t> – individual, group, worker, agency settings, environments.</a:t>
            </a:r>
          </a:p>
          <a:p>
            <a:pPr>
              <a:lnSpc>
                <a:spcPct val="120000"/>
              </a:lnSpc>
              <a:spcBef>
                <a:spcPts val="600"/>
              </a:spcBef>
            </a:pPr>
            <a:r>
              <a:rPr lang="en-IN" altLang="en-US" sz="3600" dirty="0"/>
              <a:t>Structural properties (size, composition, assessment, goals, contracting and programming)</a:t>
            </a:r>
            <a:endParaRPr lang="en-US" altLang="en-US" sz="3600" dirty="0"/>
          </a:p>
          <a:p>
            <a:pPr>
              <a:lnSpc>
                <a:spcPct val="120000"/>
              </a:lnSpc>
              <a:spcBef>
                <a:spcPts val="600"/>
              </a:spcBef>
            </a:pPr>
            <a:endParaRPr lang="en-US" altLang="en-US" sz="36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0" y="399795"/>
            <a:ext cx="9144000" cy="1183828"/>
          </a:xfrm>
        </p:spPr>
        <p:txBody>
          <a:bodyPr>
            <a:normAutofit fontScale="90000"/>
          </a:bodyPr>
          <a:lstStyle/>
          <a:p>
            <a:pPr algn="ctr"/>
            <a:r>
              <a:rPr lang="en-US" altLang="en-US" b="1" dirty="0">
                <a:solidFill>
                  <a:srgbClr val="00B0F0"/>
                </a:solidFill>
              </a:rPr>
              <a:t>Characteristics of social group work method </a:t>
            </a:r>
            <a:r>
              <a:rPr lang="en-US" altLang="en-US" sz="2700" b="1" i="1" dirty="0">
                <a:solidFill>
                  <a:srgbClr val="00B050"/>
                </a:solidFill>
              </a:rPr>
              <a:t>(</a:t>
            </a:r>
            <a:r>
              <a:rPr lang="fi-FI" altLang="en-US" sz="2700" b="1" i="1" dirty="0">
                <a:solidFill>
                  <a:srgbClr val="00B050"/>
                </a:solidFill>
              </a:rPr>
              <a:t>Pallassana &amp; Thomas,1983:79-234)</a:t>
            </a:r>
            <a:endParaRPr lang="en-IN" sz="2700" i="1" dirty="0">
              <a:solidFill>
                <a:srgbClr val="00B050"/>
              </a:solidFill>
            </a:endParaRPr>
          </a:p>
        </p:txBody>
      </p:sp>
      <p:sp>
        <p:nvSpPr>
          <p:cNvPr id="4" name="Date Placeholder 3">
            <a:extLst>
              <a:ext uri="{FF2B5EF4-FFF2-40B4-BE49-F238E27FC236}">
                <a16:creationId xmlns:a16="http://schemas.microsoft.com/office/drawing/2014/main" id="{DBE012FC-B8A1-489D-BE0E-7EE4E4E5CB28}"/>
              </a:ext>
            </a:extLst>
          </p:cNvPr>
          <p:cNvSpPr>
            <a:spLocks noGrp="1"/>
          </p:cNvSpPr>
          <p:nvPr>
            <p:ph type="dt" sz="half" idx="10"/>
          </p:nvPr>
        </p:nvSpPr>
        <p:spPr/>
        <p:txBody>
          <a:bodyPr/>
          <a:lstStyle/>
          <a:p>
            <a:fld id="{E187F8AB-6671-4A6A-9E00-4E521CC643AB}" type="datetime1">
              <a:rPr lang="en-US" smtClean="0"/>
              <a:t>12-Jan-24</a:t>
            </a:fld>
            <a:endParaRPr lang="en-IN"/>
          </a:p>
        </p:txBody>
      </p:sp>
      <p:sp>
        <p:nvSpPr>
          <p:cNvPr id="5" name="Footer Placeholder 4">
            <a:extLst>
              <a:ext uri="{FF2B5EF4-FFF2-40B4-BE49-F238E27FC236}">
                <a16:creationId xmlns:a16="http://schemas.microsoft.com/office/drawing/2014/main" id="{67E173F5-5ABC-47C5-A27D-5B6C164EC599}"/>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2996600B-D82D-4193-9761-5CD02943958B}"/>
              </a:ext>
            </a:extLst>
          </p:cNvPr>
          <p:cNvSpPr>
            <a:spLocks noGrp="1"/>
          </p:cNvSpPr>
          <p:nvPr>
            <p:ph type="sldNum" sz="quarter" idx="12"/>
          </p:nvPr>
        </p:nvSpPr>
        <p:spPr/>
        <p:txBody>
          <a:bodyPr/>
          <a:lstStyle/>
          <a:p>
            <a:fld id="{8AE8C79D-C61F-4F96-ACB1-1858E0009D74}" type="slidenum">
              <a:rPr lang="en-IN" smtClean="0"/>
              <a:pPr/>
              <a:t>6</a:t>
            </a:fld>
            <a:endParaRPr lang="en-IN"/>
          </a:p>
        </p:txBody>
      </p:sp>
    </p:spTree>
    <p:extLst>
      <p:ext uri="{BB962C8B-B14F-4D97-AF65-F5344CB8AC3E}">
        <p14:creationId xmlns:p14="http://schemas.microsoft.com/office/powerpoint/2010/main" val="3072715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827584" y="1484784"/>
            <a:ext cx="8185448" cy="4968552"/>
          </a:xfrm>
        </p:spPr>
        <p:txBody>
          <a:bodyPr>
            <a:normAutofit/>
          </a:bodyPr>
          <a:lstStyle/>
          <a:p>
            <a:pPr>
              <a:lnSpc>
                <a:spcPct val="120000"/>
              </a:lnSpc>
              <a:spcBef>
                <a:spcPts val="600"/>
              </a:spcBef>
            </a:pPr>
            <a:r>
              <a:rPr lang="en-US" altLang="en-US" sz="3600" dirty="0"/>
              <a:t>Group process – norms, roles, culture, subgroup formation, conflict management, leadership development</a:t>
            </a:r>
          </a:p>
          <a:p>
            <a:pPr>
              <a:lnSpc>
                <a:spcPct val="120000"/>
              </a:lnSpc>
              <a:spcBef>
                <a:spcPts val="600"/>
              </a:spcBef>
            </a:pPr>
            <a:r>
              <a:rPr lang="en-US" altLang="en-US" sz="3600" dirty="0"/>
              <a:t>Stages of group development – beginning, middle and ending phase</a:t>
            </a:r>
          </a:p>
          <a:p>
            <a:pPr>
              <a:lnSpc>
                <a:spcPct val="120000"/>
              </a:lnSpc>
              <a:spcBef>
                <a:spcPts val="600"/>
              </a:spcBef>
            </a:pPr>
            <a:endParaRPr lang="en-US" altLang="en-US" sz="36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17140" y="279124"/>
            <a:ext cx="9144000" cy="1183828"/>
          </a:xfrm>
        </p:spPr>
        <p:txBody>
          <a:bodyPr>
            <a:normAutofit fontScale="90000"/>
          </a:bodyPr>
          <a:lstStyle/>
          <a:p>
            <a:pPr algn="ctr"/>
            <a:r>
              <a:rPr lang="en-US" altLang="en-US" b="1" dirty="0">
                <a:solidFill>
                  <a:srgbClr val="00B0F0"/>
                </a:solidFill>
              </a:rPr>
              <a:t>Characteristics of social group work method </a:t>
            </a:r>
            <a:r>
              <a:rPr lang="en-US" altLang="en-US" sz="2700" b="1" i="1" dirty="0">
                <a:solidFill>
                  <a:srgbClr val="00B050"/>
                </a:solidFill>
              </a:rPr>
              <a:t>(</a:t>
            </a:r>
            <a:r>
              <a:rPr lang="fi-FI" altLang="en-US" sz="2700" b="1" i="1" dirty="0">
                <a:solidFill>
                  <a:srgbClr val="00B050"/>
                </a:solidFill>
              </a:rPr>
              <a:t>Pallassana &amp; Thomas,1983:79-234)</a:t>
            </a:r>
            <a:endParaRPr lang="en-IN" sz="2700" i="1" dirty="0">
              <a:solidFill>
                <a:srgbClr val="00B050"/>
              </a:solidFill>
            </a:endParaRPr>
          </a:p>
        </p:txBody>
      </p:sp>
      <p:sp>
        <p:nvSpPr>
          <p:cNvPr id="4" name="Date Placeholder 3">
            <a:extLst>
              <a:ext uri="{FF2B5EF4-FFF2-40B4-BE49-F238E27FC236}">
                <a16:creationId xmlns:a16="http://schemas.microsoft.com/office/drawing/2014/main" id="{DBE012FC-B8A1-489D-BE0E-7EE4E4E5CB28}"/>
              </a:ext>
            </a:extLst>
          </p:cNvPr>
          <p:cNvSpPr>
            <a:spLocks noGrp="1"/>
          </p:cNvSpPr>
          <p:nvPr>
            <p:ph type="dt" sz="half" idx="10"/>
          </p:nvPr>
        </p:nvSpPr>
        <p:spPr/>
        <p:txBody>
          <a:bodyPr/>
          <a:lstStyle/>
          <a:p>
            <a:fld id="{E187F8AB-6671-4A6A-9E00-4E521CC643AB}" type="datetime1">
              <a:rPr lang="en-US" smtClean="0"/>
              <a:t>12-Jan-24</a:t>
            </a:fld>
            <a:endParaRPr lang="en-IN"/>
          </a:p>
        </p:txBody>
      </p:sp>
      <p:sp>
        <p:nvSpPr>
          <p:cNvPr id="5" name="Footer Placeholder 4">
            <a:extLst>
              <a:ext uri="{FF2B5EF4-FFF2-40B4-BE49-F238E27FC236}">
                <a16:creationId xmlns:a16="http://schemas.microsoft.com/office/drawing/2014/main" id="{67E173F5-5ABC-47C5-A27D-5B6C164EC599}"/>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2996600B-D82D-4193-9761-5CD02943958B}"/>
              </a:ext>
            </a:extLst>
          </p:cNvPr>
          <p:cNvSpPr>
            <a:spLocks noGrp="1"/>
          </p:cNvSpPr>
          <p:nvPr>
            <p:ph type="sldNum" sz="quarter" idx="12"/>
          </p:nvPr>
        </p:nvSpPr>
        <p:spPr/>
        <p:txBody>
          <a:bodyPr/>
          <a:lstStyle/>
          <a:p>
            <a:fld id="{8AE8C79D-C61F-4F96-ACB1-1858E0009D74}" type="slidenum">
              <a:rPr lang="en-IN" smtClean="0"/>
              <a:pPr/>
              <a:t>7</a:t>
            </a:fld>
            <a:endParaRPr lang="en-IN"/>
          </a:p>
        </p:txBody>
      </p:sp>
    </p:spTree>
    <p:extLst>
      <p:ext uri="{BB962C8B-B14F-4D97-AF65-F5344CB8AC3E}">
        <p14:creationId xmlns:p14="http://schemas.microsoft.com/office/powerpoint/2010/main" val="4123324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1844824"/>
            <a:ext cx="8435280" cy="4608512"/>
          </a:xfrm>
        </p:spPr>
        <p:txBody>
          <a:bodyPr>
            <a:normAutofit/>
          </a:bodyPr>
          <a:lstStyle/>
          <a:p>
            <a:pPr>
              <a:lnSpc>
                <a:spcPct val="120000"/>
              </a:lnSpc>
              <a:spcBef>
                <a:spcPts val="600"/>
              </a:spcBef>
            </a:pPr>
            <a:r>
              <a:rPr lang="en-US" sz="3600" dirty="0"/>
              <a:t>Provision for personal growth according to individual capacity and need</a:t>
            </a:r>
          </a:p>
          <a:p>
            <a:pPr>
              <a:lnSpc>
                <a:spcPct val="120000"/>
              </a:lnSpc>
              <a:spcBef>
                <a:spcPts val="600"/>
              </a:spcBef>
            </a:pPr>
            <a:r>
              <a:rPr lang="en-US" sz="3600" dirty="0"/>
              <a:t>Adjustment of the individual to other persons, to groups and to society </a:t>
            </a:r>
          </a:p>
          <a:p>
            <a:pPr marL="109728" indent="0">
              <a:lnSpc>
                <a:spcPct val="120000"/>
              </a:lnSpc>
              <a:spcBef>
                <a:spcPts val="600"/>
              </a:spcBef>
              <a:buNone/>
            </a:pPr>
            <a:endParaRPr lang="en-IN" sz="36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0" y="530334"/>
            <a:ext cx="9144000" cy="994122"/>
          </a:xfrm>
        </p:spPr>
        <p:txBody>
          <a:bodyPr>
            <a:normAutofit fontScale="90000"/>
          </a:bodyPr>
          <a:lstStyle/>
          <a:p>
            <a:pPr algn="ctr"/>
            <a:r>
              <a:rPr lang="en-US" altLang="en-US" b="1" dirty="0">
                <a:solidFill>
                  <a:srgbClr val="00B0F0"/>
                </a:solidFill>
              </a:rPr>
              <a:t>Purpose (goals) of social group work method </a:t>
            </a:r>
            <a:r>
              <a:rPr lang="en-US" altLang="en-US" sz="3100" b="1" i="1" dirty="0">
                <a:solidFill>
                  <a:srgbClr val="00B050"/>
                </a:solidFill>
              </a:rPr>
              <a:t>(</a:t>
            </a:r>
            <a:r>
              <a:rPr lang="fi-FI" altLang="en-US" sz="3100" b="1" i="1" dirty="0">
                <a:solidFill>
                  <a:srgbClr val="00B050"/>
                </a:solidFill>
              </a:rPr>
              <a:t>Thomas, 2010:157)</a:t>
            </a:r>
            <a:endParaRPr lang="en-IN" dirty="0">
              <a:solidFill>
                <a:srgbClr val="00B0F0"/>
              </a:solidFill>
            </a:endParaRPr>
          </a:p>
        </p:txBody>
      </p:sp>
      <p:sp>
        <p:nvSpPr>
          <p:cNvPr id="4" name="Date Placeholder 3">
            <a:extLst>
              <a:ext uri="{FF2B5EF4-FFF2-40B4-BE49-F238E27FC236}">
                <a16:creationId xmlns:a16="http://schemas.microsoft.com/office/drawing/2014/main" id="{BD7FD4BD-4A08-4609-9599-8D391B866136}"/>
              </a:ext>
            </a:extLst>
          </p:cNvPr>
          <p:cNvSpPr>
            <a:spLocks noGrp="1"/>
          </p:cNvSpPr>
          <p:nvPr>
            <p:ph type="dt" sz="half" idx="10"/>
          </p:nvPr>
        </p:nvSpPr>
        <p:spPr/>
        <p:txBody>
          <a:bodyPr/>
          <a:lstStyle/>
          <a:p>
            <a:fld id="{E8DD9703-2241-4685-B0B0-5BA77BD4ED3B}" type="datetime1">
              <a:rPr lang="en-US" smtClean="0"/>
              <a:t>12-Jan-24</a:t>
            </a:fld>
            <a:endParaRPr lang="en-IN"/>
          </a:p>
        </p:txBody>
      </p:sp>
      <p:sp>
        <p:nvSpPr>
          <p:cNvPr id="5" name="Footer Placeholder 4">
            <a:extLst>
              <a:ext uri="{FF2B5EF4-FFF2-40B4-BE49-F238E27FC236}">
                <a16:creationId xmlns:a16="http://schemas.microsoft.com/office/drawing/2014/main" id="{1E510D1E-640E-46A3-A7F9-54B61DA37298}"/>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C195F2D2-D99E-47F6-A00C-F172AA7421EF}"/>
              </a:ext>
            </a:extLst>
          </p:cNvPr>
          <p:cNvSpPr>
            <a:spLocks noGrp="1"/>
          </p:cNvSpPr>
          <p:nvPr>
            <p:ph type="sldNum" sz="quarter" idx="12"/>
          </p:nvPr>
        </p:nvSpPr>
        <p:spPr/>
        <p:txBody>
          <a:bodyPr/>
          <a:lstStyle/>
          <a:p>
            <a:fld id="{8AE8C79D-C61F-4F96-ACB1-1858E0009D74}" type="slidenum">
              <a:rPr lang="en-IN" smtClean="0"/>
              <a:pPr/>
              <a:t>8</a:t>
            </a:fld>
            <a:endParaRPr lang="en-IN"/>
          </a:p>
        </p:txBody>
      </p:sp>
    </p:spTree>
    <p:extLst>
      <p:ext uri="{BB962C8B-B14F-4D97-AF65-F5344CB8AC3E}">
        <p14:creationId xmlns:p14="http://schemas.microsoft.com/office/powerpoint/2010/main" val="2708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F4CE9-B651-4F6D-8DAA-C93414272202}"/>
              </a:ext>
            </a:extLst>
          </p:cNvPr>
          <p:cNvSpPr>
            <a:spLocks noGrp="1"/>
          </p:cNvSpPr>
          <p:nvPr>
            <p:ph idx="1"/>
          </p:nvPr>
        </p:nvSpPr>
        <p:spPr>
          <a:xfrm>
            <a:off x="457200" y="2348880"/>
            <a:ext cx="8435280" cy="4104456"/>
          </a:xfrm>
        </p:spPr>
        <p:txBody>
          <a:bodyPr>
            <a:normAutofit/>
          </a:bodyPr>
          <a:lstStyle/>
          <a:p>
            <a:pPr>
              <a:lnSpc>
                <a:spcPct val="120000"/>
              </a:lnSpc>
              <a:spcBef>
                <a:spcPts val="600"/>
              </a:spcBef>
            </a:pPr>
            <a:r>
              <a:rPr lang="en-US" sz="3600" dirty="0"/>
              <a:t>Motivation of the individual toward the improvement of society </a:t>
            </a:r>
          </a:p>
          <a:p>
            <a:pPr>
              <a:lnSpc>
                <a:spcPct val="120000"/>
              </a:lnSpc>
              <a:spcBef>
                <a:spcPts val="600"/>
              </a:spcBef>
            </a:pPr>
            <a:r>
              <a:rPr lang="en-US" sz="3600" dirty="0"/>
              <a:t>Recognition by the individual of his own rights, abilities and differences of others.</a:t>
            </a:r>
            <a:endParaRPr lang="en-IN" sz="3600" dirty="0"/>
          </a:p>
        </p:txBody>
      </p:sp>
      <p:sp>
        <p:nvSpPr>
          <p:cNvPr id="3" name="Title 2">
            <a:extLst>
              <a:ext uri="{FF2B5EF4-FFF2-40B4-BE49-F238E27FC236}">
                <a16:creationId xmlns:a16="http://schemas.microsoft.com/office/drawing/2014/main" id="{5CE73642-EDCE-4809-8872-6BF709B0FCDC}"/>
              </a:ext>
            </a:extLst>
          </p:cNvPr>
          <p:cNvSpPr>
            <a:spLocks noGrp="1"/>
          </p:cNvSpPr>
          <p:nvPr>
            <p:ph type="title"/>
          </p:nvPr>
        </p:nvSpPr>
        <p:spPr>
          <a:xfrm>
            <a:off x="0" y="915095"/>
            <a:ext cx="9144000" cy="994122"/>
          </a:xfrm>
        </p:spPr>
        <p:txBody>
          <a:bodyPr>
            <a:normAutofit fontScale="90000"/>
          </a:bodyPr>
          <a:lstStyle/>
          <a:p>
            <a:pPr algn="ctr"/>
            <a:r>
              <a:rPr lang="en-US" altLang="en-US" b="1" dirty="0">
                <a:solidFill>
                  <a:srgbClr val="00B0F0"/>
                </a:solidFill>
              </a:rPr>
              <a:t>Purpose (goals) of social group work method </a:t>
            </a:r>
            <a:r>
              <a:rPr lang="en-US" altLang="en-US" sz="3100" b="1" i="1" dirty="0">
                <a:solidFill>
                  <a:srgbClr val="00B050"/>
                </a:solidFill>
              </a:rPr>
              <a:t>(</a:t>
            </a:r>
            <a:r>
              <a:rPr lang="fi-FI" altLang="en-US" sz="3100" b="1" i="1" dirty="0">
                <a:solidFill>
                  <a:srgbClr val="00B050"/>
                </a:solidFill>
              </a:rPr>
              <a:t>Thomas, 2010:157)</a:t>
            </a:r>
            <a:endParaRPr lang="en-IN" dirty="0">
              <a:solidFill>
                <a:srgbClr val="00B0F0"/>
              </a:solidFill>
            </a:endParaRPr>
          </a:p>
        </p:txBody>
      </p:sp>
      <p:sp>
        <p:nvSpPr>
          <p:cNvPr id="4" name="Date Placeholder 3">
            <a:extLst>
              <a:ext uri="{FF2B5EF4-FFF2-40B4-BE49-F238E27FC236}">
                <a16:creationId xmlns:a16="http://schemas.microsoft.com/office/drawing/2014/main" id="{BD7FD4BD-4A08-4609-9599-8D391B866136}"/>
              </a:ext>
            </a:extLst>
          </p:cNvPr>
          <p:cNvSpPr>
            <a:spLocks noGrp="1"/>
          </p:cNvSpPr>
          <p:nvPr>
            <p:ph type="dt" sz="half" idx="10"/>
          </p:nvPr>
        </p:nvSpPr>
        <p:spPr/>
        <p:txBody>
          <a:bodyPr/>
          <a:lstStyle/>
          <a:p>
            <a:fld id="{E8DD9703-2241-4685-B0B0-5BA77BD4ED3B}" type="datetime1">
              <a:rPr lang="en-US" smtClean="0"/>
              <a:t>12-Jan-24</a:t>
            </a:fld>
            <a:endParaRPr lang="en-IN"/>
          </a:p>
        </p:txBody>
      </p:sp>
      <p:sp>
        <p:nvSpPr>
          <p:cNvPr id="5" name="Footer Placeholder 4">
            <a:extLst>
              <a:ext uri="{FF2B5EF4-FFF2-40B4-BE49-F238E27FC236}">
                <a16:creationId xmlns:a16="http://schemas.microsoft.com/office/drawing/2014/main" id="{1E510D1E-640E-46A3-A7F9-54B61DA37298}"/>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C195F2D2-D99E-47F6-A00C-F172AA7421EF}"/>
              </a:ext>
            </a:extLst>
          </p:cNvPr>
          <p:cNvSpPr>
            <a:spLocks noGrp="1"/>
          </p:cNvSpPr>
          <p:nvPr>
            <p:ph type="sldNum" sz="quarter" idx="12"/>
          </p:nvPr>
        </p:nvSpPr>
        <p:spPr/>
        <p:txBody>
          <a:bodyPr/>
          <a:lstStyle/>
          <a:p>
            <a:fld id="{8AE8C79D-C61F-4F96-ACB1-1858E0009D74}" type="slidenum">
              <a:rPr lang="en-IN" smtClean="0"/>
              <a:pPr/>
              <a:t>9</a:t>
            </a:fld>
            <a:endParaRPr lang="en-IN"/>
          </a:p>
        </p:txBody>
      </p:sp>
    </p:spTree>
    <p:extLst>
      <p:ext uri="{BB962C8B-B14F-4D97-AF65-F5344CB8AC3E}">
        <p14:creationId xmlns:p14="http://schemas.microsoft.com/office/powerpoint/2010/main" val="2234280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0709"/>
          </a:xfrm>
        </p:spPr>
        <p:txBody>
          <a:bodyPr>
            <a:normAutofit/>
          </a:bodyPr>
          <a:lstStyle/>
          <a:p>
            <a:pPr algn="ctr"/>
            <a:r>
              <a:rPr lang="en-US" dirty="0"/>
              <a:t>References</a:t>
            </a:r>
            <a:endParaRPr lang="en-IN" dirty="0"/>
          </a:p>
        </p:txBody>
      </p:sp>
      <p:sp>
        <p:nvSpPr>
          <p:cNvPr id="3" name="Content Placeholder 2"/>
          <p:cNvSpPr>
            <a:spLocks noGrp="1"/>
          </p:cNvSpPr>
          <p:nvPr>
            <p:ph idx="1"/>
          </p:nvPr>
        </p:nvSpPr>
        <p:spPr>
          <a:xfrm>
            <a:off x="457200" y="850710"/>
            <a:ext cx="8435280" cy="5386602"/>
          </a:xfrm>
        </p:spPr>
        <p:txBody>
          <a:bodyPr>
            <a:normAutofit fontScale="92500" lnSpcReduction="20000"/>
          </a:bodyPr>
          <a:lstStyle/>
          <a:p>
            <a:pPr>
              <a:spcBef>
                <a:spcPts val="600"/>
              </a:spcBef>
              <a:spcAft>
                <a:spcPts val="600"/>
              </a:spcAft>
            </a:pPr>
            <a:r>
              <a:rPr lang="en-US" sz="2400" dirty="0"/>
              <a:t>Coyle Grace (1954) Social Group Work, in Social Work Year Book, New York: American Association of Social Workers</a:t>
            </a:r>
          </a:p>
          <a:p>
            <a:pPr>
              <a:spcBef>
                <a:spcPts val="600"/>
              </a:spcBef>
              <a:spcAft>
                <a:spcPts val="600"/>
              </a:spcAft>
            </a:pPr>
            <a:r>
              <a:rPr lang="en-US" sz="2400" dirty="0"/>
              <a:t>Konopka Gisela (1963) </a:t>
            </a:r>
            <a:r>
              <a:rPr lang="en-US" sz="2400" i="1" dirty="0"/>
              <a:t>Social Group Work A Helping Process</a:t>
            </a:r>
            <a:r>
              <a:rPr lang="en-US" sz="2400" dirty="0"/>
              <a:t>, Englewood Cliffs, NJ: Prentice Hall Inc. </a:t>
            </a:r>
          </a:p>
          <a:p>
            <a:pPr>
              <a:spcBef>
                <a:spcPts val="600"/>
              </a:spcBef>
              <a:spcAft>
                <a:spcPts val="600"/>
              </a:spcAft>
            </a:pPr>
            <a:r>
              <a:rPr lang="en-US" sz="2400" dirty="0" err="1"/>
              <a:t>Pallassana</a:t>
            </a:r>
            <a:r>
              <a:rPr lang="en-US" sz="2400" dirty="0"/>
              <a:t> R. </a:t>
            </a:r>
            <a:r>
              <a:rPr lang="en-US" sz="2400" dirty="0" err="1"/>
              <a:t>Balgopal</a:t>
            </a:r>
            <a:r>
              <a:rPr lang="en-US" sz="2400" dirty="0"/>
              <a:t> &amp; Vassil V. Thomas (1983) </a:t>
            </a:r>
            <a:r>
              <a:rPr lang="en-US" sz="2400" i="1" dirty="0"/>
              <a:t>Groups in Social Work – An ecological perspective</a:t>
            </a:r>
            <a:r>
              <a:rPr lang="en-US" sz="2400" dirty="0"/>
              <a:t>, New York: Macmillan Publishing Co.</a:t>
            </a:r>
          </a:p>
          <a:p>
            <a:pPr>
              <a:spcBef>
                <a:spcPts val="600"/>
              </a:spcBef>
              <a:spcAft>
                <a:spcPts val="600"/>
              </a:spcAft>
            </a:pPr>
            <a:r>
              <a:rPr lang="en-US" sz="2400" dirty="0"/>
              <a:t>Thomas Gracious (Ed.) (2010) </a:t>
            </a:r>
            <a:r>
              <a:rPr lang="en-US" sz="2400" i="1" dirty="0"/>
              <a:t>Social Work Intervention with Individuals and Groups.</a:t>
            </a:r>
            <a:r>
              <a:rPr lang="en-US" sz="2400" dirty="0"/>
              <a:t> New Delhi: School of Social Work, Indira Gandhi National Open University</a:t>
            </a:r>
          </a:p>
          <a:p>
            <a:pPr>
              <a:spcBef>
                <a:spcPts val="600"/>
              </a:spcBef>
              <a:spcAft>
                <a:spcPts val="600"/>
              </a:spcAft>
            </a:pPr>
            <a:r>
              <a:rPr lang="en-US" sz="2400" dirty="0" err="1"/>
              <a:t>Toseland</a:t>
            </a:r>
            <a:r>
              <a:rPr lang="en-US" sz="2400" dirty="0"/>
              <a:t> W. Ronald &amp; Rivas F. Robert (2012) </a:t>
            </a:r>
            <a:r>
              <a:rPr lang="en-US" sz="2400" i="1" dirty="0"/>
              <a:t>An Introduction to Group Work Practice (7th Ed.)</a:t>
            </a:r>
            <a:r>
              <a:rPr lang="en-US" sz="2400" dirty="0"/>
              <a:t>. Boston: Allyn &amp; Bacon</a:t>
            </a:r>
          </a:p>
          <a:p>
            <a:pPr>
              <a:spcBef>
                <a:spcPts val="600"/>
              </a:spcBef>
              <a:spcAft>
                <a:spcPts val="600"/>
              </a:spcAft>
            </a:pPr>
            <a:r>
              <a:rPr lang="en-US" sz="2400" dirty="0" err="1"/>
              <a:t>Trecker</a:t>
            </a:r>
            <a:r>
              <a:rPr lang="en-US" sz="2400" dirty="0"/>
              <a:t> B </a:t>
            </a:r>
            <a:r>
              <a:rPr lang="en-US" sz="2400" dirty="0" err="1"/>
              <a:t>Harleigh</a:t>
            </a:r>
            <a:r>
              <a:rPr lang="en-US" sz="2400" dirty="0"/>
              <a:t> (1955) Social Group Work – Principles and Practices, New York: Whiteside Inc, (rev. ed.)</a:t>
            </a:r>
          </a:p>
        </p:txBody>
      </p:sp>
      <p:sp>
        <p:nvSpPr>
          <p:cNvPr id="4" name="Date Placeholder 3">
            <a:extLst>
              <a:ext uri="{FF2B5EF4-FFF2-40B4-BE49-F238E27FC236}">
                <a16:creationId xmlns:a16="http://schemas.microsoft.com/office/drawing/2014/main" id="{4BC8588D-157A-470A-BFB3-6C5975C685CB}"/>
              </a:ext>
            </a:extLst>
          </p:cNvPr>
          <p:cNvSpPr>
            <a:spLocks noGrp="1"/>
          </p:cNvSpPr>
          <p:nvPr>
            <p:ph type="dt" sz="half" idx="10"/>
          </p:nvPr>
        </p:nvSpPr>
        <p:spPr/>
        <p:txBody>
          <a:bodyPr/>
          <a:lstStyle/>
          <a:p>
            <a:fld id="{0A21174D-49E0-446F-A9B3-879E74ABCD3D}" type="datetime1">
              <a:rPr lang="en-US" smtClean="0"/>
              <a:t>12-Jan-24</a:t>
            </a:fld>
            <a:endParaRPr lang="en-IN"/>
          </a:p>
        </p:txBody>
      </p:sp>
      <p:sp>
        <p:nvSpPr>
          <p:cNvPr id="5" name="Footer Placeholder 4">
            <a:extLst>
              <a:ext uri="{FF2B5EF4-FFF2-40B4-BE49-F238E27FC236}">
                <a16:creationId xmlns:a16="http://schemas.microsoft.com/office/drawing/2014/main" id="{A4757123-026E-45E8-8736-491BD37299A7}"/>
              </a:ext>
            </a:extLst>
          </p:cNvPr>
          <p:cNvSpPr>
            <a:spLocks noGrp="1"/>
          </p:cNvSpPr>
          <p:nvPr>
            <p:ph type="ftr" sz="quarter" idx="11"/>
          </p:nvPr>
        </p:nvSpPr>
        <p:spPr/>
        <p:txBody>
          <a:bodyPr/>
          <a:lstStyle/>
          <a:p>
            <a:r>
              <a:rPr lang="en-IN"/>
              <a:t>Social Group Work</a:t>
            </a:r>
          </a:p>
        </p:txBody>
      </p:sp>
      <p:sp>
        <p:nvSpPr>
          <p:cNvPr id="6" name="Slide Number Placeholder 5">
            <a:extLst>
              <a:ext uri="{FF2B5EF4-FFF2-40B4-BE49-F238E27FC236}">
                <a16:creationId xmlns:a16="http://schemas.microsoft.com/office/drawing/2014/main" id="{3163D236-D36D-49DE-A0E4-DA62D6467335}"/>
              </a:ext>
            </a:extLst>
          </p:cNvPr>
          <p:cNvSpPr>
            <a:spLocks noGrp="1"/>
          </p:cNvSpPr>
          <p:nvPr>
            <p:ph type="sldNum" sz="quarter" idx="12"/>
          </p:nvPr>
        </p:nvSpPr>
        <p:spPr/>
        <p:txBody>
          <a:bodyPr/>
          <a:lstStyle/>
          <a:p>
            <a:fld id="{8AE8C79D-C61F-4F96-ACB1-1858E0009D74}" type="slidenum">
              <a:rPr lang="en-IN" smtClean="0"/>
              <a:pPr/>
              <a:t>10</a:t>
            </a:fld>
            <a:endParaRPr lang="en-IN"/>
          </a:p>
        </p:txBody>
      </p:sp>
    </p:spTree>
    <p:extLst>
      <p:ext uri="{BB962C8B-B14F-4D97-AF65-F5344CB8AC3E}">
        <p14:creationId xmlns:p14="http://schemas.microsoft.com/office/powerpoint/2010/main" val="19267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2856"/>
            <a:ext cx="8229600" cy="2592288"/>
          </a:xfrm>
        </p:spPr>
        <p:txBody>
          <a:bodyPr>
            <a:normAutofit/>
          </a:bodyPr>
          <a:lstStyle/>
          <a:p>
            <a:pPr algn="ctr"/>
            <a:r>
              <a:rPr lang="en-US" sz="7200" dirty="0">
                <a:solidFill>
                  <a:schemeClr val="accent2">
                    <a:lumMod val="60000"/>
                    <a:lumOff val="40000"/>
                  </a:schemeClr>
                </a:solidFill>
                <a:latin typeface="Algerian" panose="04020705040A02060702" pitchFamily="82" charset="0"/>
              </a:rPr>
              <a:t>Thank You</a:t>
            </a:r>
            <a:endParaRPr lang="en-IN" sz="7200" dirty="0">
              <a:solidFill>
                <a:schemeClr val="accent2">
                  <a:lumMod val="60000"/>
                  <a:lumOff val="40000"/>
                </a:schemeClr>
              </a:solidFill>
              <a:latin typeface="Algerian" panose="04020705040A02060702" pitchFamily="82" charset="0"/>
            </a:endParaRPr>
          </a:p>
        </p:txBody>
      </p:sp>
      <p:sp>
        <p:nvSpPr>
          <p:cNvPr id="3" name="Date Placeholder 2">
            <a:extLst>
              <a:ext uri="{FF2B5EF4-FFF2-40B4-BE49-F238E27FC236}">
                <a16:creationId xmlns:a16="http://schemas.microsoft.com/office/drawing/2014/main" id="{2EFC90E6-EFBF-42C5-8DEB-39C380D489DE}"/>
              </a:ext>
            </a:extLst>
          </p:cNvPr>
          <p:cNvSpPr>
            <a:spLocks noGrp="1"/>
          </p:cNvSpPr>
          <p:nvPr>
            <p:ph type="dt" sz="half" idx="10"/>
          </p:nvPr>
        </p:nvSpPr>
        <p:spPr/>
        <p:txBody>
          <a:bodyPr/>
          <a:lstStyle/>
          <a:p>
            <a:fld id="{029592EA-EC51-4CCC-815E-730DC3FE15A2}" type="datetime1">
              <a:rPr lang="en-US" smtClean="0"/>
              <a:t>12-Jan-24</a:t>
            </a:fld>
            <a:endParaRPr lang="en-IN"/>
          </a:p>
        </p:txBody>
      </p:sp>
      <p:sp>
        <p:nvSpPr>
          <p:cNvPr id="4" name="Footer Placeholder 3">
            <a:extLst>
              <a:ext uri="{FF2B5EF4-FFF2-40B4-BE49-F238E27FC236}">
                <a16:creationId xmlns:a16="http://schemas.microsoft.com/office/drawing/2014/main" id="{3752EB69-34B4-4E27-B510-0253793AD37F}"/>
              </a:ext>
            </a:extLst>
          </p:cNvPr>
          <p:cNvSpPr>
            <a:spLocks noGrp="1"/>
          </p:cNvSpPr>
          <p:nvPr>
            <p:ph type="ftr" sz="quarter" idx="11"/>
          </p:nvPr>
        </p:nvSpPr>
        <p:spPr/>
        <p:txBody>
          <a:bodyPr/>
          <a:lstStyle/>
          <a:p>
            <a:r>
              <a:rPr lang="en-IN"/>
              <a:t>Social Group Work</a:t>
            </a:r>
          </a:p>
        </p:txBody>
      </p:sp>
      <p:sp>
        <p:nvSpPr>
          <p:cNvPr id="5" name="Slide Number Placeholder 4">
            <a:extLst>
              <a:ext uri="{FF2B5EF4-FFF2-40B4-BE49-F238E27FC236}">
                <a16:creationId xmlns:a16="http://schemas.microsoft.com/office/drawing/2014/main" id="{264664C1-558E-4DF6-BC2C-6F5393203C98}"/>
              </a:ext>
            </a:extLst>
          </p:cNvPr>
          <p:cNvSpPr>
            <a:spLocks noGrp="1"/>
          </p:cNvSpPr>
          <p:nvPr>
            <p:ph type="sldNum" sz="quarter" idx="12"/>
          </p:nvPr>
        </p:nvSpPr>
        <p:spPr/>
        <p:txBody>
          <a:bodyPr/>
          <a:lstStyle/>
          <a:p>
            <a:fld id="{8AE8C79D-C61F-4F96-ACB1-1858E0009D74}" type="slidenum">
              <a:rPr lang="en-IN" smtClean="0"/>
              <a:pPr/>
              <a:t>11</a:t>
            </a:fld>
            <a:endParaRPr lang="en-IN"/>
          </a:p>
        </p:txBody>
      </p:sp>
    </p:spTree>
    <p:extLst>
      <p:ext uri="{BB962C8B-B14F-4D97-AF65-F5344CB8AC3E}">
        <p14:creationId xmlns:p14="http://schemas.microsoft.com/office/powerpoint/2010/main" val="3283540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811</TotalTime>
  <Words>634</Words>
  <Application>Microsoft Office PowerPoint</Application>
  <PresentationFormat>On-screen Show (4:3)</PresentationFormat>
  <Paragraphs>63</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Algerian</vt:lpstr>
      <vt:lpstr>Calibri</vt:lpstr>
      <vt:lpstr>Lucida Sans Unicode</vt:lpstr>
      <vt:lpstr>Verdana</vt:lpstr>
      <vt:lpstr>Wingdings 2</vt:lpstr>
      <vt:lpstr>Wingdings 3</vt:lpstr>
      <vt:lpstr>Concourse</vt:lpstr>
      <vt:lpstr>Unit 1Introduction to Group Work  1.2 Definition, characteristics and purpose (goals) of social group work method</vt:lpstr>
      <vt:lpstr>Social group work method - Definition</vt:lpstr>
      <vt:lpstr>Social group work method - Definition</vt:lpstr>
      <vt:lpstr>Social group work method - Definition</vt:lpstr>
      <vt:lpstr>Social group work method - Definition</vt:lpstr>
      <vt:lpstr>Characteristics of social group work method (Pallassana &amp; Thomas,1983:79-234)</vt:lpstr>
      <vt:lpstr>Characteristics of social group work method (Pallassana &amp; Thomas,1983:79-234)</vt:lpstr>
      <vt:lpstr>Purpose (goals) of social group work method (Thomas, 2010:157)</vt:lpstr>
      <vt:lpstr>Purpose (goals) of social group work method (Thomas, 2010:157)</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Social Group</dc:title>
  <dc:creator>ADMIN</dc:creator>
  <cp:lastModifiedBy>Jaimon Varghese</cp:lastModifiedBy>
  <cp:revision>26</cp:revision>
  <dcterms:created xsi:type="dcterms:W3CDTF">2018-01-15T04:45:34Z</dcterms:created>
  <dcterms:modified xsi:type="dcterms:W3CDTF">2024-01-12T10:18:22Z</dcterms:modified>
</cp:coreProperties>
</file>