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>
            <a:gsLst>
              <a:gs pos="0">
                <a:srgbClr val="007795"/>
              </a:gs>
              <a:gs pos="55000">
                <a:srgbClr val="47BBE0"/>
              </a:gs>
              <a:gs pos="100000">
                <a:srgbClr val="007795"/>
              </a:gs>
            </a:gsLst>
            <a:lin ang="3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ucida Sans"/>
              <a:buNone/>
              <a:defRPr sz="48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R="64008" lvl="0" algn="r">
              <a:spcBef>
                <a:spcPts val="400"/>
              </a:spcBef>
              <a:spcAft>
                <a:spcPts val="0"/>
              </a:spcAft>
              <a:buSzPts val="1836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324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19" name="Google Shape;19;p2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20" name="Google Shape;20;p2"/>
            <p:cNvSpPr/>
            <p:nvPr/>
          </p:nvSpPr>
          <p:spPr>
            <a:xfrm>
              <a:off x="1687513" y="4832896"/>
              <a:ext cx="7456487" cy="518816"/>
            </a:xfrm>
            <a:custGeom>
              <a:avLst/>
              <a:gdLst/>
              <a:ahLst/>
              <a:cxnLst/>
              <a:rect l="l" t="t" r="r" b="b"/>
              <a:pathLst>
                <a:path w="4697" h="367" extrusionOk="0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9CCADC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5443" y="5135526"/>
              <a:ext cx="9108557" cy="838200"/>
            </a:xfrm>
            <a:custGeom>
              <a:avLst/>
              <a:gdLst/>
              <a:ahLst/>
              <a:cxnLst/>
              <a:rect l="l" t="t" r="r" b="b"/>
              <a:pathLst>
                <a:path w="5760" h="528" extrusionOk="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0" y="4883888"/>
              <a:ext cx="9144000" cy="1981200"/>
            </a:xfrm>
            <a:custGeom>
              <a:avLst/>
              <a:gdLst/>
              <a:ahLst/>
              <a:cxnLst/>
              <a:rect l="l" t="t" r="r" b="b"/>
              <a:pathLst>
                <a:path w="5760" h="1248" extrusionOk="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tx="0" ty="0" sx="50000" sy="50000" flip="none" algn="t"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cxnSp>
          <p:nvCxnSpPr>
            <p:cNvPr id="23" name="Google Shape;23;p2"/>
            <p:cNvCxnSpPr/>
            <p:nvPr/>
          </p:nvCxnSpPr>
          <p:spPr>
            <a:xfrm>
              <a:off x="-3765" y="4880373"/>
              <a:ext cx="9147765" cy="839943"/>
            </a:xfrm>
            <a:prstGeom prst="straightConnector1">
              <a:avLst/>
            </a:prstGeom>
            <a:noFill/>
            <a:ln w="12050" cap="flat" cmpd="sng">
              <a:solidFill>
                <a:srgbClr val="93C5D8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4" name="Google Shape;24;p2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F0F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6324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Lucida Sans"/>
              <a:buNone/>
              <a:defRPr sz="48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564"/>
              <a:buNone/>
              <a:defRPr sz="23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24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504" algn="l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marL="914400" lvl="1" indent="-381000" algn="l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2"/>
          </p:nvPr>
        </p:nvSpPr>
        <p:spPr>
          <a:xfrm>
            <a:off x="4648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504" algn="l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marL="914400" lvl="1" indent="-381000" algn="l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bg>
      <p:bgPr>
        <a:blipFill rotWithShape="1">
          <a:blip r:embed="rId2">
            <a:alphaModFix/>
          </a:blip>
          <a:tile tx="0" ty="0" sx="50000" sy="50000" flip="none" algn="tl"/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632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24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45026" y="5410200"/>
            <a:ext cx="4041775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632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24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3"/>
          </p:nvPr>
        </p:nvSpPr>
        <p:spPr>
          <a:xfrm>
            <a:off x="457200" y="1444294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2232" algn="l">
              <a:spcBef>
                <a:spcPts val="400"/>
              </a:spcBef>
              <a:spcAft>
                <a:spcPts val="0"/>
              </a:spcAft>
              <a:buSzPts val="1632"/>
              <a:buChar char="🞂"/>
              <a:defRPr sz="2400"/>
            </a:lvl1pPr>
            <a:lvl2pPr marL="914400" lvl="1" indent="-355600" algn="l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4"/>
          </p:nvPr>
        </p:nvSpPr>
        <p:spPr>
          <a:xfrm>
            <a:off x="4645025" y="1444294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2232" algn="l">
              <a:spcBef>
                <a:spcPts val="0"/>
              </a:spcBef>
              <a:spcAft>
                <a:spcPts val="0"/>
              </a:spcAft>
              <a:buSzPts val="1632"/>
              <a:buChar char="🞂"/>
              <a:defRPr sz="2400"/>
            </a:lvl1pPr>
            <a:lvl2pPr marL="914400" lvl="1" indent="-355600" algn="l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bg>
      <p:bgPr>
        <a:blipFill rotWithShape="1">
          <a:blip r:embed="rId2">
            <a:alphaModFix/>
          </a:blip>
          <a:tile tx="0" ty="0" sx="50000" sy="50000" flip="none" algn="tl"/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Lucida Sans"/>
              <a:buNone/>
              <a:defRPr sz="2500" b="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4419600" y="5355102"/>
            <a:ext cx="397459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400"/>
              </a:spcBef>
              <a:spcAft>
                <a:spcPts val="0"/>
              </a:spcAft>
              <a:buSzPts val="1088"/>
              <a:buNone/>
              <a:defRPr sz="1600"/>
            </a:lvl1pPr>
            <a:lvl2pPr marL="914400" lvl="1" indent="-228600" algn="l">
              <a:spcBef>
                <a:spcPts val="324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3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914400" y="274320"/>
            <a:ext cx="7479792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6776" algn="l">
              <a:spcBef>
                <a:spcPts val="400"/>
              </a:spcBef>
              <a:spcAft>
                <a:spcPts val="0"/>
              </a:spcAft>
              <a:buSzPts val="2176"/>
              <a:buChar char="🞂"/>
              <a:defRPr sz="3200"/>
            </a:lvl1pPr>
            <a:lvl2pPr marL="914400" lvl="1" indent="-406400" algn="l">
              <a:spcBef>
                <a:spcPts val="324"/>
              </a:spcBef>
              <a:spcAft>
                <a:spcPts val="0"/>
              </a:spcAft>
              <a:buSzPts val="2800"/>
              <a:buChar char="◦"/>
              <a:defRPr sz="2800"/>
            </a:lvl2pPr>
            <a:lvl3pPr marL="1371600" lvl="2" indent="-381000" algn="l">
              <a:spcBef>
                <a:spcPts val="350"/>
              </a:spcBef>
              <a:spcAft>
                <a:spcPts val="0"/>
              </a:spcAft>
              <a:buSzPts val="2400"/>
              <a:buChar char="●"/>
              <a:defRPr sz="2400"/>
            </a:lvl3pPr>
            <a:lvl4pPr marL="1828800" lvl="3" indent="-355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body" idx="1"/>
          </p:nvPr>
        </p:nvSpPr>
        <p:spPr>
          <a:xfrm>
            <a:off x="1141232" y="5443402"/>
            <a:ext cx="7162800" cy="648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marR="18288" lvl="0" indent="-228600" algn="r">
              <a:spcBef>
                <a:spcPts val="400"/>
              </a:spcBef>
              <a:spcAft>
                <a:spcPts val="0"/>
              </a:spcAft>
              <a:buSzPts val="952"/>
              <a:buNone/>
              <a:defRPr sz="1400"/>
            </a:lvl1pPr>
            <a:lvl2pPr marL="914400" lvl="1" indent="-304800" algn="l">
              <a:spcBef>
                <a:spcPts val="324"/>
              </a:spcBef>
              <a:spcAft>
                <a:spcPts val="0"/>
              </a:spcAft>
              <a:buSzPts val="1200"/>
              <a:buChar char="◦"/>
              <a:defRPr sz="1200"/>
            </a:lvl2pPr>
            <a:lvl3pPr marL="1371600" lvl="2" indent="-292100" algn="l">
              <a:spcBef>
                <a:spcPts val="350"/>
              </a:spcBef>
              <a:spcAft>
                <a:spcPts val="0"/>
              </a:spcAft>
              <a:buSzPts val="1000"/>
              <a:buChar char="●"/>
              <a:defRPr sz="1000"/>
            </a:lvl3pPr>
            <a:lvl4pPr marL="1828800" lvl="3" indent="-285750" algn="l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>
            <a:spLocks noGrp="1"/>
          </p:cNvSpPr>
          <p:nvPr>
            <p:ph type="pic" idx="2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0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Lucida Sans"/>
              <a:buNone/>
              <a:defRPr sz="3000" b="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/>
          <p:nvPr/>
        </p:nvSpPr>
        <p:spPr>
          <a:xfrm>
            <a:off x="716436" y="5001993"/>
            <a:ext cx="3802003" cy="1443111"/>
          </a:xfrm>
          <a:custGeom>
            <a:avLst/>
            <a:gdLst/>
            <a:ahLst/>
            <a:cxnLst/>
            <a:rect l="l" t="t" r="r" b="b"/>
            <a:pathLst>
              <a:path w="5760" h="528" extrusionOk="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1" name="Google Shape;81;p10"/>
          <p:cNvSpPr/>
          <p:nvPr/>
        </p:nvSpPr>
        <p:spPr>
          <a:xfrm>
            <a:off x="-53561" y="5785023"/>
            <a:ext cx="3802003" cy="838200"/>
          </a:xfrm>
          <a:custGeom>
            <a:avLst/>
            <a:gdLst/>
            <a:ahLst/>
            <a:cxnLst/>
            <a:rect l="l" t="t" r="r" b="b"/>
            <a:pathLst>
              <a:path w="5760" h="528" extrusionOk="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2" name="Google Shape;82;p10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83" name="Google Shape;83;p10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w="12050" cap="flat" cmpd="sng">
            <a:solidFill>
              <a:srgbClr val="93C5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4" name="Google Shape;84;p10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5" name="Google Shape;85;p10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body" idx="1"/>
          </p:nvPr>
        </p:nvSpPr>
        <p:spPr>
          <a:xfrm rot="5400000">
            <a:off x="2378965" y="-440435"/>
            <a:ext cx="4386071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6324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1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>
            <a:spLocks noGrp="1"/>
          </p:cNvSpPr>
          <p:nvPr>
            <p:ph type="title"/>
          </p:nvPr>
        </p:nvSpPr>
        <p:spPr>
          <a:xfrm rot="5400000">
            <a:off x="4936367" y="2182286"/>
            <a:ext cx="5592761" cy="1777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body" idx="1"/>
          </p:nvPr>
        </p:nvSpPr>
        <p:spPr>
          <a:xfrm rot="5400000">
            <a:off x="823120" y="-91279"/>
            <a:ext cx="5592760" cy="6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6324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716436" y="5001993"/>
            <a:ext cx="3802003" cy="1443111"/>
          </a:xfrm>
          <a:custGeom>
            <a:avLst/>
            <a:gdLst/>
            <a:ahLst/>
            <a:cxnLst/>
            <a:rect l="l" t="t" r="r" b="b"/>
            <a:pathLst>
              <a:path w="5760" h="528" extrusionOk="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-53561" y="5785023"/>
            <a:ext cx="3802003" cy="838200"/>
          </a:xfrm>
          <a:custGeom>
            <a:avLst/>
            <a:gdLst/>
            <a:ahLst/>
            <a:cxnLst/>
            <a:rect l="l" t="t" r="r" b="b"/>
            <a:pathLst>
              <a:path w="5760" h="528" extrusionOk="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13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9" name="Google Shape;9;p1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w="12050" cap="flat" cmpd="sng">
            <a:solidFill>
              <a:srgbClr val="93C5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 sz="4100" b="1" i="0" u="none" strike="noStrike" cap="non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518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🞂"/>
              <a:defRPr sz="27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914400" marR="0" lvl="1" indent="-37465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1371600" marR="0" lvl="2" indent="-3619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828800" marR="0" lvl="3" indent="-3492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2286000" marR="0" lvl="4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ctrTitle"/>
          </p:nvPr>
        </p:nvSpPr>
        <p:spPr>
          <a:xfrm>
            <a:off x="677636" y="2509168"/>
            <a:ext cx="7788728" cy="2443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ucida Sans"/>
              <a:buNone/>
            </a:pPr>
            <a:r>
              <a:rPr lang="en-US" dirty="0"/>
              <a:t>Relationship between Social Sciences and Psychiatry</a:t>
            </a:r>
            <a:endParaRPr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23BAAF-C27D-422E-A3DB-4B8B13BF2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27938"/>
            <a:ext cx="9143999" cy="137765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3200" b="1" dirty="0"/>
              <a:t>MPSW 3</a:t>
            </a:r>
          </a:p>
          <a:p>
            <a:pPr algn="ctr"/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Psychiatric Information in Child and Adult Psychiatry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r>
              <a:rPr lang="en-US" sz="2800" b="1" dirty="0">
                <a:latin typeface="Calibri" panose="020F0502020204030204" pitchFamily="34" charset="0"/>
                <a:cs typeface="Mangal" panose="02040503050203030202" pitchFamily="18" charset="0"/>
              </a:rPr>
              <a:t>Unit 1.2</a:t>
            </a:r>
            <a:endParaRPr lang="en-US" sz="3200" dirty="0"/>
          </a:p>
          <a:p>
            <a:pPr algn="ctr"/>
            <a:endParaRPr lang="en-IN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4" descr="D:\Documents\Bluetooth\Share\20211116_1441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2420600" y="-1104900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 descr="D:\Documents\Bluetooth\Share\20211116_144101.jpg"/>
          <p:cNvPicPr preferRelativeResize="0"/>
          <p:nvPr/>
        </p:nvPicPr>
        <p:blipFill rotWithShape="1">
          <a:blip r:embed="rId4">
            <a:alphaModFix/>
          </a:blip>
          <a:srcRect l="15598" t="1877" r="2145" b="21186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5" descr="D:\Documents\Bluetooth\Share\20211116_144243.jpg"/>
          <p:cNvPicPr preferRelativeResize="0"/>
          <p:nvPr/>
        </p:nvPicPr>
        <p:blipFill rotWithShape="1">
          <a:blip r:embed="rId3">
            <a:alphaModFix/>
          </a:blip>
          <a:srcRect l="11438" t="2222" b="8889"/>
          <a:stretch/>
        </p:blipFill>
        <p:spPr>
          <a:xfrm>
            <a:off x="0" y="0"/>
            <a:ext cx="9144000" cy="708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 descr="D:\Documents\Bluetooth\Share\20211116_144629.jpg"/>
          <p:cNvPicPr preferRelativeResize="0"/>
          <p:nvPr/>
        </p:nvPicPr>
        <p:blipFill rotWithShape="1">
          <a:blip r:embed="rId3">
            <a:alphaModFix/>
          </a:blip>
          <a:srcRect l="16333" t="4123" r="6999" b="15074"/>
          <a:stretch/>
        </p:blipFill>
        <p:spPr>
          <a:xfrm>
            <a:off x="0" y="0"/>
            <a:ext cx="9347200" cy="701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7" descr="D:\Documents\Bluetooth\Share\20211116_144643.jpg"/>
          <p:cNvPicPr preferRelativeResize="0"/>
          <p:nvPr/>
        </p:nvPicPr>
        <p:blipFill rotWithShape="1">
          <a:blip r:embed="rId3">
            <a:alphaModFix/>
          </a:blip>
          <a:srcRect l="17500" t="14443" r="5000" b="4444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8" descr="D:\Documents\Bluetooth\Share\20211116_144650.jpg"/>
          <p:cNvPicPr preferRelativeResize="0"/>
          <p:nvPr/>
        </p:nvPicPr>
        <p:blipFill rotWithShape="1">
          <a:blip r:embed="rId3">
            <a:alphaModFix/>
          </a:blip>
          <a:srcRect l="17500" t="22222" r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9" descr="D:\Documents\Bluetooth\Share\20211116_144702.jpg"/>
          <p:cNvPicPr preferRelativeResize="0"/>
          <p:nvPr/>
        </p:nvPicPr>
        <p:blipFill rotWithShape="1">
          <a:blip r:embed="rId3">
            <a:alphaModFix/>
          </a:blip>
          <a:srcRect l="14999" t="8889" r="5000"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0" descr="D:\Documents\Bluetooth\Share\20211116_144713.jpg"/>
          <p:cNvPicPr preferRelativeResize="0"/>
          <p:nvPr/>
        </p:nvPicPr>
        <p:blipFill rotWithShape="1">
          <a:blip r:embed="rId3">
            <a:alphaModFix/>
          </a:blip>
          <a:srcRect l="15000" t="6667" r="4167" b="7777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1" descr="D:\Documents\Bluetooth\Share\20211116_144720.jpg"/>
          <p:cNvPicPr preferRelativeResize="0"/>
          <p:nvPr/>
        </p:nvPicPr>
        <p:blipFill rotWithShape="1">
          <a:blip r:embed="rId3">
            <a:alphaModFix/>
          </a:blip>
          <a:srcRect l="15000" b="7778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381FDA-CAE6-46A9-BABE-EB1063FD60F2}"/>
              </a:ext>
            </a:extLst>
          </p:cNvPr>
          <p:cNvSpPr txBox="1"/>
          <p:nvPr/>
        </p:nvSpPr>
        <p:spPr>
          <a:xfrm>
            <a:off x="783770" y="2237013"/>
            <a:ext cx="721722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dirty="0"/>
              <a:t>Psychiatry is a branch of medicine that deals with treatment of behavioural disorders</a:t>
            </a:r>
          </a:p>
        </p:txBody>
      </p:sp>
    </p:spTree>
    <p:extLst>
      <p:ext uri="{BB962C8B-B14F-4D97-AF65-F5344CB8AC3E}">
        <p14:creationId xmlns:p14="http://schemas.microsoft.com/office/powerpoint/2010/main" val="4162532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</Words>
  <Application>Microsoft Office PowerPoint</Application>
  <PresentationFormat>On-screen Show (4:3)</PresentationFormat>
  <Paragraphs>5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Lucida Sans</vt:lpstr>
      <vt:lpstr>Noto Sans Symbols</vt:lpstr>
      <vt:lpstr>Verdana</vt:lpstr>
      <vt:lpstr>Concourse</vt:lpstr>
      <vt:lpstr>Relationship between Social Sciences and Psychiatry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Relationship between Social Sciences and Psychiatry</dc:title>
  <cp:lastModifiedBy>Jaimon Varghese</cp:lastModifiedBy>
  <cp:revision>4</cp:revision>
  <dcterms:modified xsi:type="dcterms:W3CDTF">2022-05-21T08:02:59Z</dcterms:modified>
</cp:coreProperties>
</file>