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83" r:id="rId3"/>
    <p:sldId id="290" r:id="rId4"/>
    <p:sldId id="291" r:id="rId5"/>
    <p:sldId id="292" r:id="rId6"/>
    <p:sldId id="293" r:id="rId7"/>
    <p:sldId id="289" r:id="rId8"/>
    <p:sldId id="294" r:id="rId9"/>
    <p:sldId id="295" r:id="rId10"/>
    <p:sldId id="296" r:id="rId11"/>
    <p:sldId id="297" r:id="rId12"/>
    <p:sldId id="280" r:id="rId13"/>
    <p:sldId id="27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7" d="100"/>
          <a:sy n="47" d="100"/>
        </p:scale>
        <p:origin x="1363"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FC950-50A5-43EF-B985-C99E826FA3BE}" type="datetimeFigureOut">
              <a:rPr lang="en-IN" smtClean="0"/>
              <a:t>13-01-2024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1F6734-5813-4385-840C-7EB515EF4213}" type="slidenum">
              <a:rPr lang="en-IN" smtClean="0"/>
              <a:t>‹#›</a:t>
            </a:fld>
            <a:endParaRPr lang="en-IN"/>
          </a:p>
        </p:txBody>
      </p:sp>
    </p:spTree>
    <p:extLst>
      <p:ext uri="{BB962C8B-B14F-4D97-AF65-F5344CB8AC3E}">
        <p14:creationId xmlns:p14="http://schemas.microsoft.com/office/powerpoint/2010/main" val="227578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AA0F77F-B3D8-4B2C-9C7F-8AE28AF992E4}" type="datetime1">
              <a:rPr lang="en-US" smtClean="0"/>
              <a:t>13-Jan-24</a:t>
            </a:fld>
            <a:endParaRPr lang="en-IN"/>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IN"/>
              <a:t>Social Group Work</a:t>
            </a: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AE8C79D-C61F-4F96-ACB1-1858E0009D74}"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FC1813B-E717-4A75-A1C2-16D58F26647D}" type="datetime1">
              <a:rPr lang="en-US" smtClean="0"/>
              <a:t>13-Jan-24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B9DB8E5-AE00-406D-BA7B-1A915A07E9A4}" type="datetime1">
              <a:rPr lang="en-US" smtClean="0"/>
              <a:t>13-Jan-24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33A9A4A-F848-44AD-9DEC-4612387DE78D}" type="datetime1">
              <a:rPr lang="en-US" smtClean="0"/>
              <a:t>13-Jan-24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41AB23E-7CFE-445B-A067-CA8C8EA3C6D3}" type="datetime1">
              <a:rPr lang="en-US" smtClean="0"/>
              <a:t>13-Jan-24</a:t>
            </a:fld>
            <a:endParaRPr lang="en-IN"/>
          </a:p>
        </p:txBody>
      </p:sp>
      <p:sp>
        <p:nvSpPr>
          <p:cNvPr id="8" name="Footer Placeholder 7"/>
          <p:cNvSpPr>
            <a:spLocks noGrp="1"/>
          </p:cNvSpPr>
          <p:nvPr>
            <p:ph type="ftr" sz="quarter" idx="11"/>
          </p:nvPr>
        </p:nvSpPr>
        <p:spPr/>
        <p:txBody>
          <a:bodyPr/>
          <a:lstStyle/>
          <a:p>
            <a:r>
              <a:rPr lang="en-IN"/>
              <a:t>Social Group Work</a:t>
            </a:r>
          </a:p>
        </p:txBody>
      </p:sp>
      <p:sp>
        <p:nvSpPr>
          <p:cNvPr id="9" name="Slide Number Placeholder 8"/>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BF60B9C-A726-4742-A6A7-E8BA47DBBEEF}" type="datetime1">
              <a:rPr lang="en-US" smtClean="0"/>
              <a:t>13-Jan-24</a:t>
            </a:fld>
            <a:endParaRPr lang="en-IN"/>
          </a:p>
        </p:txBody>
      </p:sp>
      <p:sp>
        <p:nvSpPr>
          <p:cNvPr id="4" name="Footer Placeholder 3"/>
          <p:cNvSpPr>
            <a:spLocks noGrp="1"/>
          </p:cNvSpPr>
          <p:nvPr>
            <p:ph type="ftr" sz="quarter" idx="11"/>
          </p:nvPr>
        </p:nvSpPr>
        <p:spPr/>
        <p:txBody>
          <a:bodyPr/>
          <a:lstStyle/>
          <a:p>
            <a:r>
              <a:rPr lang="en-IN"/>
              <a:t>Social Group Work</a:t>
            </a:r>
          </a:p>
        </p:txBody>
      </p:sp>
      <p:sp>
        <p:nvSpPr>
          <p:cNvPr id="5" name="Slide Number Placeholder 4"/>
          <p:cNvSpPr>
            <a:spLocks noGrp="1"/>
          </p:cNvSpPr>
          <p:nvPr>
            <p:ph type="sldNum" sz="quarter" idx="12"/>
          </p:nvPr>
        </p:nvSpPr>
        <p:spPr/>
        <p:txBody>
          <a:bodyPr/>
          <a:lstStyle/>
          <a:p>
            <a:fld id="{8AE8C79D-C61F-4F96-ACB1-1858E0009D74}" type="slidenum">
              <a:rPr lang="en-IN" smtClean="0"/>
              <a:pPr/>
              <a:t>‹#›</a:t>
            </a:fld>
            <a:endParaRPr lang="en-IN"/>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1C9EF-B9D9-4BD3-B27A-6AD5809C1DB7}" type="datetime1">
              <a:rPr lang="en-US" smtClean="0"/>
              <a:t>13-Jan-24</a:t>
            </a:fld>
            <a:endParaRPr lang="en-IN"/>
          </a:p>
        </p:txBody>
      </p:sp>
      <p:sp>
        <p:nvSpPr>
          <p:cNvPr id="3" name="Footer Placeholder 2"/>
          <p:cNvSpPr>
            <a:spLocks noGrp="1"/>
          </p:cNvSpPr>
          <p:nvPr>
            <p:ph type="ftr" sz="quarter" idx="11"/>
          </p:nvPr>
        </p:nvSpPr>
        <p:spPr/>
        <p:txBody>
          <a:bodyPr/>
          <a:lstStyle/>
          <a:p>
            <a:r>
              <a:rPr lang="en-IN"/>
              <a:t>Social Group Work</a:t>
            </a:r>
          </a:p>
        </p:txBody>
      </p:sp>
      <p:sp>
        <p:nvSpPr>
          <p:cNvPr id="4" name="Slide Number Placeholder 3"/>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C6639DBB-4B0C-4B14-AAF6-3818BB81DD06}" type="datetime1">
              <a:rPr lang="en-US" smtClean="0"/>
              <a:t>13-Jan-24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F13773F-12C8-45BD-A6AF-4EA970171961}" type="datetime1">
              <a:rPr lang="en-US" smtClean="0"/>
              <a:t>13-Jan-24</a:t>
            </a:fld>
            <a:endParaRPr lang="en-IN"/>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IN"/>
              <a:t>Social Group Work</a:t>
            </a: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AE8C79D-C61F-4F96-ACB1-1858E0009D74}" type="slidenum">
              <a:rPr lang="en-IN" smtClean="0"/>
              <a:pPr/>
              <a:t>‹#›</a:t>
            </a:fld>
            <a:endParaRPr lang="en-IN"/>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8B33FD5-0FC7-467A-880C-F95D65B81103}" type="datetime1">
              <a:rPr lang="en-US" smtClean="0"/>
              <a:t>13-Jan-24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A9F1D8-2354-47D2-9315-3CC62316F98F}" type="datetime1">
              <a:rPr lang="en-US" smtClean="0"/>
              <a:t>13-Jan-24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340E255-4D82-462C-B342-294FB2B4F9B4}" type="datetime1">
              <a:rPr lang="en-US" smtClean="0"/>
              <a:t>13-Jan-24</a:t>
            </a:fld>
            <a:endParaRPr lang="en-IN"/>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en-IN"/>
              <a:t>Social Group Work</a:t>
            </a: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AE8C79D-C61F-4F96-ACB1-1858E0009D74}"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648"/>
            <a:ext cx="7772400" cy="4968552"/>
          </a:xfrm>
        </p:spPr>
        <p:txBody>
          <a:bodyPr>
            <a:normAutofit fontScale="90000"/>
          </a:bodyPr>
          <a:lstStyle/>
          <a:p>
            <a:pPr algn="ctr"/>
            <a:r>
              <a:rPr lang="en-US" sz="5300" dirty="0">
                <a:solidFill>
                  <a:srgbClr val="00B0F0"/>
                </a:solidFill>
              </a:rPr>
              <a:t>Unit 1Introduction to Group Work</a:t>
            </a:r>
            <a:br>
              <a:rPr lang="en-US" sz="5300" dirty="0">
                <a:solidFill>
                  <a:srgbClr val="00B0F0"/>
                </a:solidFill>
              </a:rPr>
            </a:br>
            <a:br>
              <a:rPr lang="en-US" dirty="0"/>
            </a:br>
            <a:r>
              <a:rPr lang="en-US" dirty="0">
                <a:solidFill>
                  <a:srgbClr val="7030A0"/>
                </a:solidFill>
              </a:rPr>
              <a:t>1.3	History &amp; Evolution of Group Work Method  - International &amp; Indian Context</a:t>
            </a:r>
            <a:endParaRPr lang="en-IN" dirty="0">
              <a:solidFill>
                <a:srgbClr val="7030A0"/>
              </a:solidFill>
            </a:endParaRPr>
          </a:p>
        </p:txBody>
      </p:sp>
      <p:sp>
        <p:nvSpPr>
          <p:cNvPr id="5" name="TextBox 4">
            <a:extLst>
              <a:ext uri="{FF2B5EF4-FFF2-40B4-BE49-F238E27FC236}">
                <a16:creationId xmlns:a16="http://schemas.microsoft.com/office/drawing/2014/main" id="{0D647848-C03C-4A3B-A75F-F21E2DF712C3}"/>
              </a:ext>
            </a:extLst>
          </p:cNvPr>
          <p:cNvSpPr txBox="1"/>
          <p:nvPr/>
        </p:nvSpPr>
        <p:spPr>
          <a:xfrm>
            <a:off x="2483768" y="5867980"/>
            <a:ext cx="4596492" cy="523220"/>
          </a:xfrm>
          <a:prstGeom prst="rect">
            <a:avLst/>
          </a:prstGeom>
          <a:noFill/>
        </p:spPr>
        <p:txBody>
          <a:bodyPr wrap="square">
            <a:spAutoFit/>
          </a:bodyPr>
          <a:lstStyle/>
          <a:p>
            <a:pPr algn="ctr"/>
            <a:r>
              <a:rPr lang="en-US" sz="2800" i="1" dirty="0">
                <a:solidFill>
                  <a:schemeClr val="bg1"/>
                </a:solidFill>
              </a:rPr>
              <a:t>Dr. Jaimon Varghese</a:t>
            </a:r>
            <a:endParaRPr lang="en-IN" sz="2800" i="1" dirty="0">
              <a:solidFill>
                <a:schemeClr val="bg1"/>
              </a:solidFill>
            </a:endParaRPr>
          </a:p>
        </p:txBody>
      </p:sp>
      <p:sp>
        <p:nvSpPr>
          <p:cNvPr id="6" name="Date Placeholder 5">
            <a:extLst>
              <a:ext uri="{FF2B5EF4-FFF2-40B4-BE49-F238E27FC236}">
                <a16:creationId xmlns:a16="http://schemas.microsoft.com/office/drawing/2014/main" id="{A5966851-FCD0-4D7B-8C8E-14C6A96C10FA}"/>
              </a:ext>
            </a:extLst>
          </p:cNvPr>
          <p:cNvSpPr>
            <a:spLocks noGrp="1"/>
          </p:cNvSpPr>
          <p:nvPr>
            <p:ph type="dt" sz="half" idx="10"/>
          </p:nvPr>
        </p:nvSpPr>
        <p:spPr/>
        <p:txBody>
          <a:bodyPr/>
          <a:lstStyle/>
          <a:p>
            <a:fld id="{4825239E-8CF9-4B5A-B6BA-45BF7D298575}" type="datetime1">
              <a:rPr lang="en-US" smtClean="0"/>
              <a:t>13-Jan-24</a:t>
            </a:fld>
            <a:endParaRPr lang="en-IN"/>
          </a:p>
        </p:txBody>
      </p:sp>
      <p:sp>
        <p:nvSpPr>
          <p:cNvPr id="7" name="Footer Placeholder 6">
            <a:extLst>
              <a:ext uri="{FF2B5EF4-FFF2-40B4-BE49-F238E27FC236}">
                <a16:creationId xmlns:a16="http://schemas.microsoft.com/office/drawing/2014/main" id="{89E0EC77-2C45-4FE5-9B37-5D17F282E008}"/>
              </a:ext>
            </a:extLst>
          </p:cNvPr>
          <p:cNvSpPr>
            <a:spLocks noGrp="1"/>
          </p:cNvSpPr>
          <p:nvPr>
            <p:ph type="ftr" sz="quarter" idx="11"/>
          </p:nvPr>
        </p:nvSpPr>
        <p:spPr/>
        <p:txBody>
          <a:bodyPr/>
          <a:lstStyle/>
          <a:p>
            <a:r>
              <a:rPr lang="en-IN"/>
              <a:t>Social Group Work</a:t>
            </a:r>
          </a:p>
        </p:txBody>
      </p:sp>
      <p:sp>
        <p:nvSpPr>
          <p:cNvPr id="8" name="Slide Number Placeholder 7">
            <a:extLst>
              <a:ext uri="{FF2B5EF4-FFF2-40B4-BE49-F238E27FC236}">
                <a16:creationId xmlns:a16="http://schemas.microsoft.com/office/drawing/2014/main" id="{1F33F028-1E7E-4BCB-8065-C56D4AD3E02D}"/>
              </a:ext>
            </a:extLst>
          </p:cNvPr>
          <p:cNvSpPr>
            <a:spLocks noGrp="1"/>
          </p:cNvSpPr>
          <p:nvPr>
            <p:ph type="sldNum" sz="quarter" idx="12"/>
          </p:nvPr>
        </p:nvSpPr>
        <p:spPr/>
        <p:txBody>
          <a:bodyPr/>
          <a:lstStyle/>
          <a:p>
            <a:fld id="{8AE8C79D-C61F-4F96-ACB1-1858E0009D74}" type="slidenum">
              <a:rPr lang="en-IN" smtClean="0"/>
              <a:pPr/>
              <a:t>1</a:t>
            </a:fld>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772816"/>
            <a:ext cx="8555832" cy="4680520"/>
          </a:xfrm>
        </p:spPr>
        <p:txBody>
          <a:bodyPr>
            <a:normAutofit fontScale="85000" lnSpcReduction="20000"/>
          </a:bodyPr>
          <a:lstStyle/>
          <a:p>
            <a:pPr>
              <a:lnSpc>
                <a:spcPct val="120000"/>
              </a:lnSpc>
              <a:spcBef>
                <a:spcPts val="600"/>
              </a:spcBef>
            </a:pPr>
            <a:r>
              <a:rPr lang="en-US" altLang="en-US" sz="3200" dirty="0"/>
              <a:t>Cooley in </a:t>
            </a:r>
            <a:r>
              <a:rPr lang="en-US" altLang="en-US" sz="3200" dirty="0">
                <a:solidFill>
                  <a:srgbClr val="7030A0"/>
                </a:solidFill>
              </a:rPr>
              <a:t>1909</a:t>
            </a:r>
            <a:r>
              <a:rPr lang="en-US" altLang="en-US" sz="3200" dirty="0"/>
              <a:t> defined a primary group as a small informal group such as family or a friendship group, which has a tremendous influence on member’s values, moral standards and normative behaviour.</a:t>
            </a:r>
          </a:p>
          <a:p>
            <a:pPr>
              <a:lnSpc>
                <a:spcPct val="120000"/>
              </a:lnSpc>
              <a:spcBef>
                <a:spcPts val="600"/>
              </a:spcBef>
            </a:pPr>
            <a:r>
              <a:rPr lang="en-US" sz="3200" dirty="0"/>
              <a:t>Le Bon in </a:t>
            </a:r>
            <a:r>
              <a:rPr lang="en-US" sz="3200" dirty="0">
                <a:solidFill>
                  <a:srgbClr val="7030A0"/>
                </a:solidFill>
              </a:rPr>
              <a:t>1910</a:t>
            </a:r>
            <a:r>
              <a:rPr lang="en-US" sz="3200" dirty="0"/>
              <a:t> referred to the forces that were generated by group interaction as ‘group contagion’ and ‘group mind’, recognizing that people in groups react differently from individuals.</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 y="84295"/>
            <a:ext cx="9111343" cy="1687885"/>
          </a:xfrm>
        </p:spPr>
        <p:txBody>
          <a:bodyPr>
            <a:normAutofit fontScale="90000"/>
          </a:bodyPr>
          <a:lstStyle/>
          <a:p>
            <a:pPr algn="ctr"/>
            <a:r>
              <a:rPr lang="en-US" altLang="en-US" b="1" dirty="0">
                <a:solidFill>
                  <a:srgbClr val="00B0F0"/>
                </a:solidFill>
              </a:rPr>
              <a:t>History &amp; Evolution of Group Work Method - International Context </a:t>
            </a:r>
            <a:br>
              <a:rPr lang="en-US" altLang="en-US" b="1" dirty="0">
                <a:solidFill>
                  <a:srgbClr val="00B0F0"/>
                </a:solidFill>
              </a:rPr>
            </a:br>
            <a:r>
              <a:rPr lang="fi-FI" altLang="en-US" sz="3100" b="1" i="1" dirty="0">
                <a:solidFill>
                  <a:srgbClr val="00B050"/>
                </a:solidFill>
              </a:rPr>
              <a:t>(Thomas, 2010:160-167)</a:t>
            </a:r>
            <a:endParaRPr lang="en-IN" sz="3100" dirty="0">
              <a:solidFill>
                <a:srgbClr val="00B0F0"/>
              </a:solidFill>
            </a:endParaRP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2</a:t>
            </a:fld>
            <a:endParaRPr lang="en-IN"/>
          </a:p>
        </p:txBody>
      </p:sp>
    </p:spTree>
    <p:extLst>
      <p:ext uri="{BB962C8B-B14F-4D97-AF65-F5344CB8AC3E}">
        <p14:creationId xmlns:p14="http://schemas.microsoft.com/office/powerpoint/2010/main" val="143095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692696"/>
            <a:ext cx="8555832" cy="5760640"/>
          </a:xfrm>
        </p:spPr>
        <p:txBody>
          <a:bodyPr>
            <a:normAutofit lnSpcReduction="10000"/>
          </a:bodyPr>
          <a:lstStyle/>
          <a:p>
            <a:pPr>
              <a:lnSpc>
                <a:spcPct val="120000"/>
              </a:lnSpc>
              <a:spcBef>
                <a:spcPts val="600"/>
              </a:spcBef>
            </a:pPr>
            <a:r>
              <a:rPr lang="en-US" altLang="en-US" sz="3200" dirty="0"/>
              <a:t>Allport (</a:t>
            </a:r>
            <a:r>
              <a:rPr lang="en-US" altLang="en-US" sz="3200" dirty="0">
                <a:solidFill>
                  <a:srgbClr val="7030A0"/>
                </a:solidFill>
              </a:rPr>
              <a:t>1924</a:t>
            </a:r>
            <a:r>
              <a:rPr lang="en-US" altLang="en-US" sz="3200" dirty="0"/>
              <a:t>) found that presence of others improved task performance.</a:t>
            </a:r>
          </a:p>
          <a:p>
            <a:pPr>
              <a:lnSpc>
                <a:spcPct val="120000"/>
              </a:lnSpc>
              <a:spcBef>
                <a:spcPts val="600"/>
              </a:spcBef>
            </a:pPr>
            <a:r>
              <a:rPr lang="en-US" altLang="en-US" sz="3200" dirty="0"/>
              <a:t>Frederic Thrasher (</a:t>
            </a:r>
            <a:r>
              <a:rPr lang="en-US" altLang="en-US" sz="3200" dirty="0">
                <a:solidFill>
                  <a:srgbClr val="7030A0"/>
                </a:solidFill>
              </a:rPr>
              <a:t>1927</a:t>
            </a:r>
            <a:r>
              <a:rPr lang="en-US" altLang="en-US" sz="3200" dirty="0"/>
              <a:t>) studied gangs of delinquents in the Chicago area and observed that every member of a gang had a status within the group; there was a common code that all members followed and was enforced by group opinion, coercion and physical punishment</a:t>
            </a:r>
          </a:p>
          <a:p>
            <a:pPr>
              <a:lnSpc>
                <a:spcPct val="120000"/>
              </a:lnSpc>
              <a:spcBef>
                <a:spcPts val="600"/>
              </a:spcBef>
            </a:pP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3</a:t>
            </a:fld>
            <a:endParaRPr lang="en-IN"/>
          </a:p>
        </p:txBody>
      </p:sp>
    </p:spTree>
    <p:extLst>
      <p:ext uri="{BB962C8B-B14F-4D97-AF65-F5344CB8AC3E}">
        <p14:creationId xmlns:p14="http://schemas.microsoft.com/office/powerpoint/2010/main" val="632599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692696"/>
            <a:ext cx="8555832" cy="5760640"/>
          </a:xfrm>
        </p:spPr>
        <p:txBody>
          <a:bodyPr>
            <a:normAutofit/>
          </a:bodyPr>
          <a:lstStyle/>
          <a:p>
            <a:pPr>
              <a:lnSpc>
                <a:spcPct val="120000"/>
              </a:lnSpc>
              <a:spcBef>
                <a:spcPts val="600"/>
              </a:spcBef>
            </a:pPr>
            <a:r>
              <a:rPr lang="en-US" altLang="en-US" sz="3200" dirty="0"/>
              <a:t>The first course of group work was offered in the School of Social Work at Western Reserve University in Cleveland by Clara Kaiser (</a:t>
            </a:r>
            <a:r>
              <a:rPr lang="en-US" altLang="en-US" sz="3200" dirty="0">
                <a:solidFill>
                  <a:srgbClr val="7030A0"/>
                </a:solidFill>
              </a:rPr>
              <a:t>1935</a:t>
            </a:r>
            <a:r>
              <a:rPr lang="en-US" altLang="en-US" sz="3200" dirty="0"/>
              <a:t>)</a:t>
            </a:r>
          </a:p>
          <a:p>
            <a:pPr>
              <a:lnSpc>
                <a:spcPct val="120000"/>
              </a:lnSpc>
              <a:spcBef>
                <a:spcPts val="600"/>
              </a:spcBef>
            </a:pPr>
            <a:r>
              <a:rPr lang="en-US" altLang="en-US" sz="3200" dirty="0"/>
              <a:t>By </a:t>
            </a:r>
            <a:r>
              <a:rPr lang="en-US" altLang="en-US" sz="3200" dirty="0">
                <a:solidFill>
                  <a:srgbClr val="7030A0"/>
                </a:solidFill>
              </a:rPr>
              <a:t>1937</a:t>
            </a:r>
            <a:r>
              <a:rPr lang="en-US" altLang="en-US" sz="3200" dirty="0"/>
              <a:t> about 10 schools offered special course in social work. </a:t>
            </a:r>
          </a:p>
          <a:p>
            <a:pPr>
              <a:lnSpc>
                <a:spcPct val="120000"/>
              </a:lnSpc>
              <a:spcBef>
                <a:spcPts val="600"/>
              </a:spcBef>
            </a:pPr>
            <a:r>
              <a:rPr lang="en-US" altLang="en-US" sz="3200" dirty="0"/>
              <a:t>By </a:t>
            </a:r>
            <a:r>
              <a:rPr lang="en-US" altLang="en-US" sz="3200" dirty="0">
                <a:solidFill>
                  <a:srgbClr val="7030A0"/>
                </a:solidFill>
              </a:rPr>
              <a:t>1939</a:t>
            </a:r>
            <a:r>
              <a:rPr lang="en-US" altLang="en-US" sz="3200" dirty="0"/>
              <a:t> group work began to be treated as a separate subject at the National Conference of Social Work</a:t>
            </a:r>
          </a:p>
          <a:p>
            <a:pPr>
              <a:lnSpc>
                <a:spcPct val="120000"/>
              </a:lnSpc>
              <a:spcBef>
                <a:spcPts val="600"/>
              </a:spcBef>
            </a:pP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4</a:t>
            </a:fld>
            <a:endParaRPr lang="en-IN"/>
          </a:p>
        </p:txBody>
      </p:sp>
    </p:spTree>
    <p:extLst>
      <p:ext uri="{BB962C8B-B14F-4D97-AF65-F5344CB8AC3E}">
        <p14:creationId xmlns:p14="http://schemas.microsoft.com/office/powerpoint/2010/main" val="4068964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692696"/>
            <a:ext cx="8555832" cy="5760640"/>
          </a:xfrm>
        </p:spPr>
        <p:txBody>
          <a:bodyPr>
            <a:normAutofit fontScale="92500"/>
          </a:bodyPr>
          <a:lstStyle/>
          <a:p>
            <a:pPr>
              <a:lnSpc>
                <a:spcPct val="120000"/>
              </a:lnSpc>
              <a:spcBef>
                <a:spcPts val="600"/>
              </a:spcBef>
            </a:pPr>
            <a:r>
              <a:rPr lang="en-US" altLang="en-US" sz="3200" dirty="0"/>
              <a:t>Grace Coyle’s </a:t>
            </a:r>
            <a:r>
              <a:rPr lang="en-US" altLang="en-US" sz="3200" i="1" dirty="0"/>
              <a:t>Group Work with American Youth</a:t>
            </a:r>
            <a:r>
              <a:rPr lang="en-US" altLang="en-US" sz="3200" dirty="0"/>
              <a:t> (</a:t>
            </a:r>
            <a:r>
              <a:rPr lang="en-US" altLang="en-US" sz="3200" dirty="0">
                <a:solidFill>
                  <a:srgbClr val="7030A0"/>
                </a:solidFill>
              </a:rPr>
              <a:t>1948</a:t>
            </a:r>
            <a:r>
              <a:rPr lang="en-US" altLang="en-US" sz="3200" dirty="0"/>
              <a:t>), </a:t>
            </a:r>
            <a:r>
              <a:rPr lang="en-US" altLang="en-US" sz="3200" dirty="0" err="1"/>
              <a:t>Harleigh</a:t>
            </a:r>
            <a:r>
              <a:rPr lang="en-US" altLang="en-US" sz="3200" dirty="0"/>
              <a:t> B. </a:t>
            </a:r>
            <a:r>
              <a:rPr lang="en-US" altLang="en-US" sz="3200" dirty="0" err="1"/>
              <a:t>Trecker’s</a:t>
            </a:r>
            <a:r>
              <a:rPr lang="en-US" altLang="en-US" sz="3200" dirty="0"/>
              <a:t> </a:t>
            </a:r>
            <a:r>
              <a:rPr lang="en-US" altLang="en-US" sz="3200" i="1" dirty="0"/>
              <a:t>Social Group Work</a:t>
            </a:r>
            <a:r>
              <a:rPr lang="en-US" altLang="en-US" sz="3200" dirty="0"/>
              <a:t> (</a:t>
            </a:r>
            <a:r>
              <a:rPr lang="en-US" altLang="en-US" sz="3200" dirty="0">
                <a:solidFill>
                  <a:srgbClr val="7030A0"/>
                </a:solidFill>
              </a:rPr>
              <a:t>1949</a:t>
            </a:r>
            <a:r>
              <a:rPr lang="en-US" altLang="en-US" sz="3200" dirty="0"/>
              <a:t>), Gertrude Wilson’s </a:t>
            </a:r>
            <a:r>
              <a:rPr lang="en-US" altLang="en-US" sz="3200" i="1" dirty="0"/>
              <a:t>Social Group Work Practice </a:t>
            </a:r>
            <a:r>
              <a:rPr lang="en-US" altLang="en-US" sz="3200" dirty="0"/>
              <a:t>(</a:t>
            </a:r>
            <a:r>
              <a:rPr lang="en-US" altLang="en-US" sz="3200" dirty="0">
                <a:solidFill>
                  <a:srgbClr val="7030A0"/>
                </a:solidFill>
              </a:rPr>
              <a:t>1949</a:t>
            </a:r>
            <a:r>
              <a:rPr lang="en-US" altLang="en-US" sz="3200" dirty="0"/>
              <a:t>), and Gisela Konopka’s </a:t>
            </a:r>
            <a:r>
              <a:rPr lang="en-US" altLang="en-US" sz="3200" i="1" dirty="0"/>
              <a:t>Therapeutic Group Work with Children</a:t>
            </a:r>
            <a:r>
              <a:rPr lang="en-US" altLang="en-US" sz="3200" dirty="0"/>
              <a:t> (</a:t>
            </a:r>
            <a:r>
              <a:rPr lang="en-US" altLang="en-US" sz="3200" dirty="0">
                <a:solidFill>
                  <a:srgbClr val="7030A0"/>
                </a:solidFill>
              </a:rPr>
              <a:t>1949</a:t>
            </a:r>
            <a:r>
              <a:rPr lang="en-US" altLang="en-US" sz="3200" dirty="0"/>
              <a:t>) </a:t>
            </a:r>
          </a:p>
          <a:p>
            <a:pPr>
              <a:lnSpc>
                <a:spcPct val="120000"/>
              </a:lnSpc>
              <a:spcBef>
                <a:spcPts val="600"/>
              </a:spcBef>
            </a:pPr>
            <a:r>
              <a:rPr lang="en-US" altLang="en-US" sz="3200" dirty="0"/>
              <a:t>group workers joined together with six other professional groups to form the National Association of Social Workers in </a:t>
            </a:r>
            <a:r>
              <a:rPr lang="en-US" altLang="en-US" sz="3200" dirty="0">
                <a:solidFill>
                  <a:srgbClr val="7030A0"/>
                </a:solidFill>
              </a:rPr>
              <a:t>1955</a:t>
            </a:r>
          </a:p>
          <a:p>
            <a:pPr>
              <a:lnSpc>
                <a:spcPct val="120000"/>
              </a:lnSpc>
              <a:spcBef>
                <a:spcPts val="600"/>
              </a:spcBef>
            </a:pP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5</a:t>
            </a:fld>
            <a:endParaRPr lang="en-IN"/>
          </a:p>
        </p:txBody>
      </p:sp>
    </p:spTree>
    <p:extLst>
      <p:ext uri="{BB962C8B-B14F-4D97-AF65-F5344CB8AC3E}">
        <p14:creationId xmlns:p14="http://schemas.microsoft.com/office/powerpoint/2010/main" val="2299730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476672"/>
            <a:ext cx="8555832" cy="5976664"/>
          </a:xfrm>
        </p:spPr>
        <p:txBody>
          <a:bodyPr>
            <a:normAutofit fontScale="92500" lnSpcReduction="10000"/>
          </a:bodyPr>
          <a:lstStyle/>
          <a:p>
            <a:pPr>
              <a:lnSpc>
                <a:spcPct val="120000"/>
              </a:lnSpc>
              <a:spcBef>
                <a:spcPts val="600"/>
              </a:spcBef>
            </a:pPr>
            <a:r>
              <a:rPr lang="en-US" altLang="en-US" sz="3200" dirty="0"/>
              <a:t>During the 1960s and the 1970s the push towards a generic view of practice moving away from specializations in casework, group work and community organizations, tended to reduce the number of professionals who were trained in group work as their primary mode of practice</a:t>
            </a:r>
          </a:p>
          <a:p>
            <a:pPr>
              <a:lnSpc>
                <a:spcPct val="120000"/>
              </a:lnSpc>
              <a:spcBef>
                <a:spcPts val="600"/>
              </a:spcBef>
            </a:pPr>
            <a:r>
              <a:rPr lang="en-US" altLang="en-US" sz="3200" dirty="0"/>
              <a:t>Group workers of the US and Canada together held the first Annual Symposium for the Advancement of Group Work in </a:t>
            </a:r>
            <a:r>
              <a:rPr lang="en-US" altLang="en-US" sz="3200" dirty="0">
                <a:solidFill>
                  <a:srgbClr val="7030A0"/>
                </a:solidFill>
              </a:rPr>
              <a:t>1979</a:t>
            </a:r>
          </a:p>
          <a:p>
            <a:pPr>
              <a:lnSpc>
                <a:spcPct val="120000"/>
              </a:lnSpc>
              <a:spcBef>
                <a:spcPts val="600"/>
              </a:spcBef>
            </a:pPr>
            <a:endParaRPr lang="en-US" altLang="en-US" sz="3200" dirty="0">
              <a:solidFill>
                <a:srgbClr val="7030A0"/>
              </a:solidFill>
            </a:endParaRPr>
          </a:p>
          <a:p>
            <a:pPr>
              <a:lnSpc>
                <a:spcPct val="120000"/>
              </a:lnSpc>
              <a:spcBef>
                <a:spcPts val="600"/>
              </a:spcBef>
            </a:pPr>
            <a:endParaRPr lang="en-IN" sz="3200" dirty="0"/>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6</a:t>
            </a:fld>
            <a:endParaRPr lang="en-IN"/>
          </a:p>
        </p:txBody>
      </p:sp>
    </p:spTree>
    <p:extLst>
      <p:ext uri="{BB962C8B-B14F-4D97-AF65-F5344CB8AC3E}">
        <p14:creationId xmlns:p14="http://schemas.microsoft.com/office/powerpoint/2010/main" val="1203133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628800"/>
            <a:ext cx="8555832" cy="4824536"/>
          </a:xfrm>
        </p:spPr>
        <p:txBody>
          <a:bodyPr>
            <a:normAutofit fontScale="92500" lnSpcReduction="10000"/>
          </a:bodyPr>
          <a:lstStyle/>
          <a:p>
            <a:pPr>
              <a:lnSpc>
                <a:spcPct val="120000"/>
              </a:lnSpc>
              <a:spcBef>
                <a:spcPts val="600"/>
              </a:spcBef>
            </a:pPr>
            <a:r>
              <a:rPr lang="en-US" altLang="en-US" sz="3200" dirty="0"/>
              <a:t>Group work as a method of social work came to India along with the introduction of professional social work education in </a:t>
            </a:r>
            <a:r>
              <a:rPr lang="en-US" altLang="en-US" sz="3200" dirty="0">
                <a:solidFill>
                  <a:srgbClr val="7030A0"/>
                </a:solidFill>
              </a:rPr>
              <a:t>1936</a:t>
            </a:r>
            <a:r>
              <a:rPr lang="en-US" altLang="en-US" sz="3200" dirty="0"/>
              <a:t> at Sir </a:t>
            </a:r>
            <a:r>
              <a:rPr lang="en-US" altLang="en-US" sz="3200" dirty="0" err="1"/>
              <a:t>Dorabji</a:t>
            </a:r>
            <a:r>
              <a:rPr lang="en-US" altLang="en-US" sz="3200" dirty="0"/>
              <a:t> Tata Graduate School of Social Work, Mumbai; Delhi School of Social Work (</a:t>
            </a:r>
            <a:r>
              <a:rPr lang="en-US" altLang="en-US" sz="3200" dirty="0">
                <a:solidFill>
                  <a:srgbClr val="7030A0"/>
                </a:solidFill>
              </a:rPr>
              <a:t>1946</a:t>
            </a:r>
            <a:r>
              <a:rPr lang="en-US" altLang="en-US" sz="3200" dirty="0"/>
              <a:t>) and Baroda School Social Work of Faculty of Social Work, Maharaja Sayajirao University of Baroda (</a:t>
            </a:r>
            <a:r>
              <a:rPr lang="en-US" altLang="en-US" sz="3200" dirty="0">
                <a:solidFill>
                  <a:srgbClr val="7030A0"/>
                </a:solidFill>
              </a:rPr>
              <a:t>1949</a:t>
            </a:r>
            <a:r>
              <a:rPr lang="en-US" altLang="en-US" sz="3200" dirty="0"/>
              <a:t>)</a:t>
            </a:r>
          </a:p>
          <a:p>
            <a:pPr marL="109728" indent="0">
              <a:lnSpc>
                <a:spcPct val="120000"/>
              </a:lnSpc>
              <a:spcBef>
                <a:spcPts val="600"/>
              </a:spcBef>
              <a:buNone/>
            </a:pP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 y="84295"/>
            <a:ext cx="9111343" cy="1543869"/>
          </a:xfrm>
        </p:spPr>
        <p:txBody>
          <a:bodyPr>
            <a:normAutofit fontScale="90000"/>
          </a:bodyPr>
          <a:lstStyle/>
          <a:p>
            <a:pPr algn="ctr"/>
            <a:r>
              <a:rPr lang="en-US" altLang="en-US" b="1" dirty="0">
                <a:solidFill>
                  <a:srgbClr val="00B0F0"/>
                </a:solidFill>
              </a:rPr>
              <a:t>History &amp; Evolution of Group Work Method - Indian Context </a:t>
            </a:r>
            <a:br>
              <a:rPr lang="en-US" altLang="en-US" b="1" dirty="0">
                <a:solidFill>
                  <a:srgbClr val="00B0F0"/>
                </a:solidFill>
              </a:rPr>
            </a:br>
            <a:r>
              <a:rPr lang="fi-FI" altLang="en-US" sz="2700" b="1" i="1" dirty="0">
                <a:solidFill>
                  <a:srgbClr val="00B050"/>
                </a:solidFill>
              </a:rPr>
              <a:t>(Thomas, 2010:167-169)</a:t>
            </a:r>
            <a:endParaRPr lang="en-IN" dirty="0">
              <a:solidFill>
                <a:srgbClr val="00B0F0"/>
              </a:solidFill>
            </a:endParaRP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7</a:t>
            </a:fld>
            <a:endParaRPr lang="en-IN"/>
          </a:p>
        </p:txBody>
      </p:sp>
    </p:spTree>
    <p:extLst>
      <p:ext uri="{BB962C8B-B14F-4D97-AF65-F5344CB8AC3E}">
        <p14:creationId xmlns:p14="http://schemas.microsoft.com/office/powerpoint/2010/main" val="2544375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260648"/>
            <a:ext cx="8555832" cy="6192688"/>
          </a:xfrm>
        </p:spPr>
        <p:txBody>
          <a:bodyPr>
            <a:normAutofit fontScale="92500" lnSpcReduction="20000"/>
          </a:bodyPr>
          <a:lstStyle/>
          <a:p>
            <a:pPr>
              <a:lnSpc>
                <a:spcPct val="120000"/>
              </a:lnSpc>
              <a:spcBef>
                <a:spcPts val="600"/>
              </a:spcBef>
            </a:pPr>
            <a:r>
              <a:rPr lang="en-US" altLang="en-US" sz="3200" dirty="0"/>
              <a:t>All schools of social work in India teach a course/paper in social group work (social work with groups) at the graduate and the postgraduate level.</a:t>
            </a:r>
          </a:p>
          <a:p>
            <a:pPr>
              <a:lnSpc>
                <a:spcPct val="120000"/>
              </a:lnSpc>
              <a:spcBef>
                <a:spcPts val="600"/>
              </a:spcBef>
            </a:pPr>
            <a:r>
              <a:rPr lang="en-US" altLang="en-US" sz="3200" dirty="0"/>
              <a:t>Department of Social Work at the University of Baroda developed and published the first records of group work practice in </a:t>
            </a:r>
            <a:r>
              <a:rPr lang="en-US" altLang="en-US" sz="3200" dirty="0">
                <a:solidFill>
                  <a:srgbClr val="7030A0"/>
                </a:solidFill>
              </a:rPr>
              <a:t>1960</a:t>
            </a:r>
          </a:p>
          <a:p>
            <a:pPr>
              <a:lnSpc>
                <a:spcPct val="120000"/>
              </a:lnSpc>
              <a:spcBef>
                <a:spcPts val="600"/>
              </a:spcBef>
            </a:pPr>
            <a:r>
              <a:rPr lang="en-US" altLang="en-US" sz="3200" dirty="0"/>
              <a:t>The practice of social group work in India is generally limited to correctional and other residential institutional setting with recreational, educational and cultural activities</a:t>
            </a: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8</a:t>
            </a:fld>
            <a:endParaRPr lang="en-IN"/>
          </a:p>
        </p:txBody>
      </p:sp>
    </p:spTree>
    <p:extLst>
      <p:ext uri="{BB962C8B-B14F-4D97-AF65-F5344CB8AC3E}">
        <p14:creationId xmlns:p14="http://schemas.microsoft.com/office/powerpoint/2010/main" val="422801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260648"/>
            <a:ext cx="8555832" cy="6192688"/>
          </a:xfrm>
        </p:spPr>
        <p:txBody>
          <a:bodyPr>
            <a:normAutofit fontScale="92500" lnSpcReduction="20000"/>
          </a:bodyPr>
          <a:lstStyle/>
          <a:p>
            <a:pPr>
              <a:lnSpc>
                <a:spcPct val="120000"/>
              </a:lnSpc>
              <a:spcBef>
                <a:spcPts val="600"/>
              </a:spcBef>
            </a:pPr>
            <a:r>
              <a:rPr lang="en-IN" altLang="en-US" sz="3200"/>
              <a:t>Group work method practiced with Mahila Mondals and Yuvak Mondals is primarily recognised as community work. </a:t>
            </a:r>
          </a:p>
          <a:p>
            <a:pPr>
              <a:lnSpc>
                <a:spcPct val="120000"/>
              </a:lnSpc>
              <a:spcBef>
                <a:spcPts val="600"/>
              </a:spcBef>
            </a:pPr>
            <a:r>
              <a:rPr lang="en-IN" altLang="en-US" sz="3200"/>
              <a:t>Group work method is practiced through the fieldwork programme in open communities to organise groups of children and adults in the poor neighbourhood with a combined objective of socialisation, structured recreation, functional literacy, awareness generation on health and hygiene, environment and other socially relevant issues</a:t>
            </a: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9</a:t>
            </a:fld>
            <a:endParaRPr lang="en-IN"/>
          </a:p>
        </p:txBody>
      </p:sp>
    </p:spTree>
    <p:extLst>
      <p:ext uri="{BB962C8B-B14F-4D97-AF65-F5344CB8AC3E}">
        <p14:creationId xmlns:p14="http://schemas.microsoft.com/office/powerpoint/2010/main" val="1726895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260648"/>
            <a:ext cx="8555832" cy="6192688"/>
          </a:xfrm>
        </p:spPr>
        <p:txBody>
          <a:bodyPr>
            <a:normAutofit fontScale="92500" lnSpcReduction="20000"/>
          </a:bodyPr>
          <a:lstStyle/>
          <a:p>
            <a:pPr>
              <a:lnSpc>
                <a:spcPct val="120000"/>
              </a:lnSpc>
              <a:spcBef>
                <a:spcPts val="600"/>
              </a:spcBef>
            </a:pPr>
            <a:r>
              <a:rPr lang="en-US" altLang="en-US" sz="3200" dirty="0"/>
              <a:t>Groups of adolescent girls and boys are also been </a:t>
            </a:r>
            <a:r>
              <a:rPr lang="en-US" altLang="en-US" sz="3200" dirty="0" err="1"/>
              <a:t>organised</a:t>
            </a:r>
            <a:r>
              <a:rPr lang="en-US" altLang="en-US" sz="3200" dirty="0"/>
              <a:t> in the villages to deal with issues of life skill development including home management, reproductive and sexual health, sexuality, family planning methods etc.</a:t>
            </a:r>
          </a:p>
          <a:p>
            <a:pPr>
              <a:lnSpc>
                <a:spcPct val="120000"/>
              </a:lnSpc>
              <a:spcBef>
                <a:spcPts val="600"/>
              </a:spcBef>
            </a:pPr>
            <a:r>
              <a:rPr lang="en-US" altLang="en-US" sz="3200" dirty="0"/>
              <a:t>Today a remedial approach </a:t>
            </a:r>
            <a:r>
              <a:rPr lang="en-US" altLang="en-US" sz="3200" dirty="0" err="1"/>
              <a:t>focussing</a:t>
            </a:r>
            <a:r>
              <a:rPr lang="en-US" altLang="en-US" sz="3200" dirty="0"/>
              <a:t> on improving the functioning of individual group member based on problem identification, assessment, and treatment continues as the preferred method of practice</a:t>
            </a: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10</a:t>
            </a:fld>
            <a:endParaRPr lang="en-IN"/>
          </a:p>
        </p:txBody>
      </p:sp>
    </p:spTree>
    <p:extLst>
      <p:ext uri="{BB962C8B-B14F-4D97-AF65-F5344CB8AC3E}">
        <p14:creationId xmlns:p14="http://schemas.microsoft.com/office/powerpoint/2010/main" val="1665727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260648"/>
            <a:ext cx="8555832" cy="6192688"/>
          </a:xfrm>
        </p:spPr>
        <p:txBody>
          <a:bodyPr>
            <a:normAutofit fontScale="92500" lnSpcReduction="20000"/>
          </a:bodyPr>
          <a:lstStyle/>
          <a:p>
            <a:pPr>
              <a:lnSpc>
                <a:spcPct val="120000"/>
              </a:lnSpc>
              <a:spcBef>
                <a:spcPts val="600"/>
              </a:spcBef>
            </a:pPr>
            <a:r>
              <a:rPr lang="en-US" altLang="en-US" sz="3200" dirty="0"/>
              <a:t>Short-stay homes and </a:t>
            </a:r>
            <a:r>
              <a:rPr lang="en-US" altLang="en-US" sz="3200" dirty="0" err="1"/>
              <a:t>Nari</a:t>
            </a:r>
            <a:r>
              <a:rPr lang="en-US" altLang="en-US" sz="3200" dirty="0"/>
              <a:t> </a:t>
            </a:r>
            <a:r>
              <a:rPr lang="en-US" altLang="en-US" sz="3200" dirty="0" err="1"/>
              <a:t>Niketans</a:t>
            </a:r>
            <a:r>
              <a:rPr lang="en-US" altLang="en-US" sz="3200" dirty="0"/>
              <a:t> apply group work method to help women in distress to live together, to support each other and to cope with distressing life events </a:t>
            </a:r>
          </a:p>
          <a:p>
            <a:pPr>
              <a:lnSpc>
                <a:spcPct val="120000"/>
              </a:lnSpc>
              <a:spcBef>
                <a:spcPts val="600"/>
              </a:spcBef>
            </a:pPr>
            <a:r>
              <a:rPr lang="en-US" altLang="en-US" sz="3200" dirty="0"/>
              <a:t>Professional social workers are involved as consultants or facilitators of self - help groups like </a:t>
            </a:r>
            <a:r>
              <a:rPr lang="en-US" altLang="en-US" sz="3200" dirty="0" err="1"/>
              <a:t>mahila</a:t>
            </a:r>
            <a:r>
              <a:rPr lang="en-US" altLang="en-US" sz="3200" dirty="0"/>
              <a:t> </a:t>
            </a:r>
            <a:r>
              <a:rPr lang="en-US" altLang="en-US" sz="3200" dirty="0" err="1"/>
              <a:t>mondals</a:t>
            </a:r>
            <a:r>
              <a:rPr lang="en-US" altLang="en-US" sz="3200" dirty="0"/>
              <a:t>, youth clubs and other community groups where reciprocal sharing of mutual concerns and the giving and receiving of support are central purposes</a:t>
            </a: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13-Jan-24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11</a:t>
            </a:fld>
            <a:endParaRPr lang="en-IN"/>
          </a:p>
        </p:txBody>
      </p:sp>
    </p:spTree>
    <p:extLst>
      <p:ext uri="{BB962C8B-B14F-4D97-AF65-F5344CB8AC3E}">
        <p14:creationId xmlns:p14="http://schemas.microsoft.com/office/powerpoint/2010/main" val="696406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672" y="431413"/>
            <a:ext cx="8229600" cy="1340768"/>
          </a:xfrm>
        </p:spPr>
        <p:txBody>
          <a:bodyPr>
            <a:normAutofit/>
          </a:bodyPr>
          <a:lstStyle/>
          <a:p>
            <a:pPr algn="ctr"/>
            <a:r>
              <a:rPr lang="en-US" dirty="0"/>
              <a:t>References</a:t>
            </a:r>
            <a:endParaRPr lang="en-IN" dirty="0"/>
          </a:p>
        </p:txBody>
      </p:sp>
      <p:sp>
        <p:nvSpPr>
          <p:cNvPr id="3" name="Content Placeholder 2"/>
          <p:cNvSpPr>
            <a:spLocks noGrp="1"/>
          </p:cNvSpPr>
          <p:nvPr>
            <p:ph idx="1"/>
          </p:nvPr>
        </p:nvSpPr>
        <p:spPr>
          <a:xfrm>
            <a:off x="457200" y="1772816"/>
            <a:ext cx="8435280" cy="3096344"/>
          </a:xfrm>
        </p:spPr>
        <p:txBody>
          <a:bodyPr>
            <a:normAutofit/>
          </a:bodyPr>
          <a:lstStyle/>
          <a:p>
            <a:pPr marL="109728" indent="0">
              <a:spcBef>
                <a:spcPts val="600"/>
              </a:spcBef>
              <a:spcAft>
                <a:spcPts val="600"/>
              </a:spcAft>
              <a:buNone/>
            </a:pPr>
            <a:endParaRPr lang="en-US" sz="2400" dirty="0"/>
          </a:p>
          <a:p>
            <a:pPr>
              <a:spcBef>
                <a:spcPts val="600"/>
              </a:spcBef>
              <a:spcAft>
                <a:spcPts val="600"/>
              </a:spcAft>
            </a:pPr>
            <a:r>
              <a:rPr lang="en-US" sz="2400" dirty="0"/>
              <a:t>Thomas Gracious (Ed.) (2010) </a:t>
            </a:r>
            <a:r>
              <a:rPr lang="en-US" sz="2400" i="1" dirty="0"/>
              <a:t>Social Work Intervention with Individuals and Groups.</a:t>
            </a:r>
            <a:r>
              <a:rPr lang="en-US" sz="2400" dirty="0"/>
              <a:t> New Delhi: School of Social Work, Indira Gandhi National Open University</a:t>
            </a:r>
          </a:p>
        </p:txBody>
      </p:sp>
      <p:sp>
        <p:nvSpPr>
          <p:cNvPr id="4" name="Date Placeholder 3">
            <a:extLst>
              <a:ext uri="{FF2B5EF4-FFF2-40B4-BE49-F238E27FC236}">
                <a16:creationId xmlns:a16="http://schemas.microsoft.com/office/drawing/2014/main" id="{4BC8588D-157A-470A-BFB3-6C5975C685CB}"/>
              </a:ext>
            </a:extLst>
          </p:cNvPr>
          <p:cNvSpPr>
            <a:spLocks noGrp="1"/>
          </p:cNvSpPr>
          <p:nvPr>
            <p:ph type="dt" sz="half" idx="10"/>
          </p:nvPr>
        </p:nvSpPr>
        <p:spPr/>
        <p:txBody>
          <a:bodyPr/>
          <a:lstStyle/>
          <a:p>
            <a:fld id="{0A21174D-49E0-446F-A9B3-879E74ABCD3D}" type="datetime1">
              <a:rPr lang="en-US" smtClean="0"/>
              <a:t>13-Jan-24</a:t>
            </a:fld>
            <a:endParaRPr lang="en-IN"/>
          </a:p>
        </p:txBody>
      </p:sp>
      <p:sp>
        <p:nvSpPr>
          <p:cNvPr id="5" name="Footer Placeholder 4">
            <a:extLst>
              <a:ext uri="{FF2B5EF4-FFF2-40B4-BE49-F238E27FC236}">
                <a16:creationId xmlns:a16="http://schemas.microsoft.com/office/drawing/2014/main" id="{A4757123-026E-45E8-8736-491BD37299A7}"/>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3163D236-D36D-49DE-A0E4-DA62D6467335}"/>
              </a:ext>
            </a:extLst>
          </p:cNvPr>
          <p:cNvSpPr>
            <a:spLocks noGrp="1"/>
          </p:cNvSpPr>
          <p:nvPr>
            <p:ph type="sldNum" sz="quarter" idx="12"/>
          </p:nvPr>
        </p:nvSpPr>
        <p:spPr/>
        <p:txBody>
          <a:bodyPr/>
          <a:lstStyle/>
          <a:p>
            <a:fld id="{8AE8C79D-C61F-4F96-ACB1-1858E0009D74}" type="slidenum">
              <a:rPr lang="en-IN" smtClean="0"/>
              <a:pPr/>
              <a:t>12</a:t>
            </a:fld>
            <a:endParaRPr lang="en-IN"/>
          </a:p>
        </p:txBody>
      </p:sp>
    </p:spTree>
    <p:extLst>
      <p:ext uri="{BB962C8B-B14F-4D97-AF65-F5344CB8AC3E}">
        <p14:creationId xmlns:p14="http://schemas.microsoft.com/office/powerpoint/2010/main" val="192675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2856"/>
            <a:ext cx="8229600" cy="2592288"/>
          </a:xfrm>
        </p:spPr>
        <p:txBody>
          <a:bodyPr>
            <a:normAutofit/>
          </a:bodyPr>
          <a:lstStyle/>
          <a:p>
            <a:pPr algn="ctr"/>
            <a:r>
              <a:rPr lang="en-US" sz="7200" dirty="0">
                <a:solidFill>
                  <a:schemeClr val="accent2">
                    <a:lumMod val="60000"/>
                    <a:lumOff val="40000"/>
                  </a:schemeClr>
                </a:solidFill>
                <a:latin typeface="Algerian" panose="04020705040A02060702" pitchFamily="82" charset="0"/>
              </a:rPr>
              <a:t>Thank You</a:t>
            </a:r>
            <a:endParaRPr lang="en-IN" sz="7200" dirty="0">
              <a:solidFill>
                <a:schemeClr val="accent2">
                  <a:lumMod val="60000"/>
                  <a:lumOff val="40000"/>
                </a:schemeClr>
              </a:solidFill>
              <a:latin typeface="Algerian" panose="04020705040A02060702" pitchFamily="82" charset="0"/>
            </a:endParaRPr>
          </a:p>
        </p:txBody>
      </p:sp>
      <p:sp>
        <p:nvSpPr>
          <p:cNvPr id="3" name="Date Placeholder 2">
            <a:extLst>
              <a:ext uri="{FF2B5EF4-FFF2-40B4-BE49-F238E27FC236}">
                <a16:creationId xmlns:a16="http://schemas.microsoft.com/office/drawing/2014/main" id="{2EFC90E6-EFBF-42C5-8DEB-39C380D489DE}"/>
              </a:ext>
            </a:extLst>
          </p:cNvPr>
          <p:cNvSpPr>
            <a:spLocks noGrp="1"/>
          </p:cNvSpPr>
          <p:nvPr>
            <p:ph type="dt" sz="half" idx="10"/>
          </p:nvPr>
        </p:nvSpPr>
        <p:spPr/>
        <p:txBody>
          <a:bodyPr/>
          <a:lstStyle/>
          <a:p>
            <a:fld id="{029592EA-EC51-4CCC-815E-730DC3FE15A2}" type="datetime1">
              <a:rPr lang="en-US" smtClean="0"/>
              <a:t>13-Jan-24</a:t>
            </a:fld>
            <a:endParaRPr lang="en-IN"/>
          </a:p>
        </p:txBody>
      </p:sp>
      <p:sp>
        <p:nvSpPr>
          <p:cNvPr id="4" name="Footer Placeholder 3">
            <a:extLst>
              <a:ext uri="{FF2B5EF4-FFF2-40B4-BE49-F238E27FC236}">
                <a16:creationId xmlns:a16="http://schemas.microsoft.com/office/drawing/2014/main" id="{3752EB69-34B4-4E27-B510-0253793AD37F}"/>
              </a:ext>
            </a:extLst>
          </p:cNvPr>
          <p:cNvSpPr>
            <a:spLocks noGrp="1"/>
          </p:cNvSpPr>
          <p:nvPr>
            <p:ph type="ftr" sz="quarter" idx="11"/>
          </p:nvPr>
        </p:nvSpPr>
        <p:spPr/>
        <p:txBody>
          <a:bodyPr/>
          <a:lstStyle/>
          <a:p>
            <a:r>
              <a:rPr lang="en-IN"/>
              <a:t>Social Group Work</a:t>
            </a:r>
          </a:p>
        </p:txBody>
      </p:sp>
      <p:sp>
        <p:nvSpPr>
          <p:cNvPr id="5" name="Slide Number Placeholder 4">
            <a:extLst>
              <a:ext uri="{FF2B5EF4-FFF2-40B4-BE49-F238E27FC236}">
                <a16:creationId xmlns:a16="http://schemas.microsoft.com/office/drawing/2014/main" id="{264664C1-558E-4DF6-BC2C-6F5393203C98}"/>
              </a:ext>
            </a:extLst>
          </p:cNvPr>
          <p:cNvSpPr>
            <a:spLocks noGrp="1"/>
          </p:cNvSpPr>
          <p:nvPr>
            <p:ph type="sldNum" sz="quarter" idx="12"/>
          </p:nvPr>
        </p:nvSpPr>
        <p:spPr/>
        <p:txBody>
          <a:bodyPr/>
          <a:lstStyle/>
          <a:p>
            <a:fld id="{8AE8C79D-C61F-4F96-ACB1-1858E0009D74}" type="slidenum">
              <a:rPr lang="en-IN" smtClean="0"/>
              <a:pPr/>
              <a:t>13</a:t>
            </a:fld>
            <a:endParaRPr lang="en-IN"/>
          </a:p>
        </p:txBody>
      </p:sp>
    </p:spTree>
    <p:extLst>
      <p:ext uri="{BB962C8B-B14F-4D97-AF65-F5344CB8AC3E}">
        <p14:creationId xmlns:p14="http://schemas.microsoft.com/office/powerpoint/2010/main" val="3283540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899</TotalTime>
  <Words>805</Words>
  <Application>Microsoft Office PowerPoint</Application>
  <PresentationFormat>On-screen Show (4:3)</PresentationFormat>
  <Paragraphs>68</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Algerian</vt:lpstr>
      <vt:lpstr>Calibri</vt:lpstr>
      <vt:lpstr>Lucida Sans Unicode</vt:lpstr>
      <vt:lpstr>Verdana</vt:lpstr>
      <vt:lpstr>Wingdings 2</vt:lpstr>
      <vt:lpstr>Wingdings 3</vt:lpstr>
      <vt:lpstr>Concourse</vt:lpstr>
      <vt:lpstr>Unit 1Introduction to Group Work  1.3 History &amp; Evolution of Group Work Method  - International &amp; Indian Context</vt:lpstr>
      <vt:lpstr>History &amp; Evolution of Group Work Method - International Context  (Thomas, 2010:160-167)</vt:lpstr>
      <vt:lpstr>PowerPoint Presentation</vt:lpstr>
      <vt:lpstr>PowerPoint Presentation</vt:lpstr>
      <vt:lpstr>PowerPoint Presentation</vt:lpstr>
      <vt:lpstr>PowerPoint Presentation</vt:lpstr>
      <vt:lpstr>History &amp; Evolution of Group Work Method - Indian Context  (Thomas, 2010:167-169)</vt:lpstr>
      <vt:lpstr>PowerPoint Presentation</vt:lpstr>
      <vt:lpstr>PowerPoint Presentation</vt:lpstr>
      <vt:lpstr>PowerPoint Presentation</vt:lpstr>
      <vt:lpstr>PowerPoint Presentation</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Social Group</dc:title>
  <dc:creator>ADMIN</dc:creator>
  <cp:lastModifiedBy>Jaimon Varghese</cp:lastModifiedBy>
  <cp:revision>29</cp:revision>
  <dcterms:created xsi:type="dcterms:W3CDTF">2018-01-15T04:45:34Z</dcterms:created>
  <dcterms:modified xsi:type="dcterms:W3CDTF">2024-01-13T05:00:24Z</dcterms:modified>
</cp:coreProperties>
</file>