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6"/>
  </p:notesMasterIdLst>
  <p:sldIdLst>
    <p:sldId id="265" r:id="rId2"/>
    <p:sldId id="257" r:id="rId3"/>
    <p:sldId id="266" r:id="rId4"/>
    <p:sldId id="267" r:id="rId5"/>
    <p:sldId id="259" r:id="rId6"/>
    <p:sldId id="268" r:id="rId7"/>
    <p:sldId id="260" r:id="rId8"/>
    <p:sldId id="261" r:id="rId9"/>
    <p:sldId id="269" r:id="rId10"/>
    <p:sldId id="272" r:id="rId11"/>
    <p:sldId id="263" r:id="rId12"/>
    <p:sldId id="270" r:id="rId13"/>
    <p:sldId id="264" r:id="rId14"/>
    <p:sldId id="271" r:id="rId15"/>
  </p:sldIdLst>
  <p:sldSz cx="9144000" cy="6858000" type="screen4x3"/>
  <p:notesSz cx="6858000" cy="9144000"/>
  <p:embeddedFontLst>
    <p:embeddedFont>
      <p:font typeface="Bookman Old Style" panose="02050604050505020204" pitchFamily="18" charset="0"/>
      <p:regular r:id="rId17"/>
      <p:bold r:id="rId18"/>
      <p:italic r:id="rId19"/>
      <p:boldItalic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Imprint MT Shadow" panose="04020605060303030202" pitchFamily="82" charset="0"/>
      <p:regular r:id="rId25"/>
    </p:embeddedFont>
    <p:embeddedFont>
      <p:font typeface="Libre Franklin" panose="020B0604020202020204" charset="0"/>
      <p:regular r:id="rId26"/>
      <p:bold r:id="rId27"/>
      <p:italic r:id="rId28"/>
      <p:boldItalic r:id="rId29"/>
    </p:embeddedFont>
    <p:embeddedFont>
      <p:font typeface="Rockwell" panose="02060603020205020403" pitchFamily="18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7" d="100"/>
          <a:sy n="47" d="100"/>
        </p:scale>
        <p:origin x="1363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21" Type="http://schemas.openxmlformats.org/officeDocument/2006/relationships/font" Target="fonts/font5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A9E34F-F718-4DF0-8077-B75739044938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7D91CF50-6C2A-4EE9-8EF5-CE3DE3A0289A}">
      <dgm:prSet phldrT="[Text]"/>
      <dgm:spPr/>
      <dgm:t>
        <a:bodyPr/>
        <a:lstStyle/>
        <a:p>
          <a:r>
            <a:rPr lang="en-IN" dirty="0"/>
            <a:t>Biological</a:t>
          </a:r>
        </a:p>
      </dgm:t>
    </dgm:pt>
    <dgm:pt modelId="{D6A1E2BA-A3E4-4130-ADE8-6BCD32850D19}" type="parTrans" cxnId="{B42BA00B-D53E-4C99-A092-4A8345E881FD}">
      <dgm:prSet/>
      <dgm:spPr/>
      <dgm:t>
        <a:bodyPr/>
        <a:lstStyle/>
        <a:p>
          <a:endParaRPr lang="en-IN"/>
        </a:p>
      </dgm:t>
    </dgm:pt>
    <dgm:pt modelId="{0D151BEB-2692-449D-AE34-94B74734A2CA}" type="sibTrans" cxnId="{B42BA00B-D53E-4C99-A092-4A8345E881FD}">
      <dgm:prSet/>
      <dgm:spPr/>
      <dgm:t>
        <a:bodyPr/>
        <a:lstStyle/>
        <a:p>
          <a:endParaRPr lang="en-IN"/>
        </a:p>
      </dgm:t>
    </dgm:pt>
    <dgm:pt modelId="{2BF891D4-6B31-42AB-A5BF-74BF4B894E16}">
      <dgm:prSet phldrT="[Text]"/>
      <dgm:spPr/>
      <dgm:t>
        <a:bodyPr/>
        <a:lstStyle/>
        <a:p>
          <a:r>
            <a:rPr lang="en-IN" dirty="0"/>
            <a:t>Psychoanalytical</a:t>
          </a:r>
        </a:p>
      </dgm:t>
    </dgm:pt>
    <dgm:pt modelId="{F0E26FFC-1095-45AC-8635-24A1851F72BE}" type="parTrans" cxnId="{E06853D9-33D5-4580-AC5B-98BA43D60ABB}">
      <dgm:prSet/>
      <dgm:spPr/>
      <dgm:t>
        <a:bodyPr/>
        <a:lstStyle/>
        <a:p>
          <a:endParaRPr lang="en-IN"/>
        </a:p>
      </dgm:t>
    </dgm:pt>
    <dgm:pt modelId="{9489E97F-7792-462B-B1DA-FA038E370B25}" type="sibTrans" cxnId="{E06853D9-33D5-4580-AC5B-98BA43D60ABB}">
      <dgm:prSet/>
      <dgm:spPr/>
      <dgm:t>
        <a:bodyPr/>
        <a:lstStyle/>
        <a:p>
          <a:endParaRPr lang="en-IN"/>
        </a:p>
      </dgm:t>
    </dgm:pt>
    <dgm:pt modelId="{CDB6A177-059B-49F8-980F-32D0F505B183}">
      <dgm:prSet phldrT="[Text]"/>
      <dgm:spPr/>
      <dgm:t>
        <a:bodyPr/>
        <a:lstStyle/>
        <a:p>
          <a:r>
            <a:rPr lang="en-IN" dirty="0"/>
            <a:t>Behavioural</a:t>
          </a:r>
        </a:p>
      </dgm:t>
    </dgm:pt>
    <dgm:pt modelId="{91726347-EF8B-4628-AEE2-A8C9EDDE37DF}" type="parTrans" cxnId="{9EDFABAA-CC9E-4808-9621-606F010F106A}">
      <dgm:prSet/>
      <dgm:spPr/>
      <dgm:t>
        <a:bodyPr/>
        <a:lstStyle/>
        <a:p>
          <a:endParaRPr lang="en-IN"/>
        </a:p>
      </dgm:t>
    </dgm:pt>
    <dgm:pt modelId="{521E8160-2568-4F2E-AE25-A4C88EFF2BA2}" type="sibTrans" cxnId="{9EDFABAA-CC9E-4808-9621-606F010F106A}">
      <dgm:prSet/>
      <dgm:spPr/>
      <dgm:t>
        <a:bodyPr/>
        <a:lstStyle/>
        <a:p>
          <a:endParaRPr lang="en-IN"/>
        </a:p>
      </dgm:t>
    </dgm:pt>
    <dgm:pt modelId="{D05608BA-F84E-4C86-B148-427A119453B7}">
      <dgm:prSet phldrT="[Text]"/>
      <dgm:spPr/>
      <dgm:t>
        <a:bodyPr/>
        <a:lstStyle/>
        <a:p>
          <a:r>
            <a:rPr lang="en-IN" dirty="0"/>
            <a:t>Cognitive</a:t>
          </a:r>
        </a:p>
      </dgm:t>
    </dgm:pt>
    <dgm:pt modelId="{6928EBD6-3440-4E2D-B3E0-4107D0109932}" type="parTrans" cxnId="{05C09C04-09BA-4F31-9117-61FDDFD7E2D1}">
      <dgm:prSet/>
      <dgm:spPr/>
      <dgm:t>
        <a:bodyPr/>
        <a:lstStyle/>
        <a:p>
          <a:endParaRPr lang="en-IN"/>
        </a:p>
      </dgm:t>
    </dgm:pt>
    <dgm:pt modelId="{164FDBF1-AD7A-4212-8CB1-817251AA00A9}" type="sibTrans" cxnId="{05C09C04-09BA-4F31-9117-61FDDFD7E2D1}">
      <dgm:prSet/>
      <dgm:spPr/>
      <dgm:t>
        <a:bodyPr/>
        <a:lstStyle/>
        <a:p>
          <a:endParaRPr lang="en-IN"/>
        </a:p>
      </dgm:t>
    </dgm:pt>
    <dgm:pt modelId="{6B321167-A0D8-4254-BD52-9B23C028A81C}" type="pres">
      <dgm:prSet presAssocID="{A0A9E34F-F718-4DF0-8077-B75739044938}" presName="matrix" presStyleCnt="0">
        <dgm:presLayoutVars>
          <dgm:chMax val="1"/>
          <dgm:dir/>
          <dgm:resizeHandles val="exact"/>
        </dgm:presLayoutVars>
      </dgm:prSet>
      <dgm:spPr/>
    </dgm:pt>
    <dgm:pt modelId="{9E96D7B5-0D2F-41E7-9F97-9C113E538BB2}" type="pres">
      <dgm:prSet presAssocID="{A0A9E34F-F718-4DF0-8077-B75739044938}" presName="diamond" presStyleLbl="bgShp" presStyleIdx="0" presStyleCnt="1" custLinFactNeighborY="1508"/>
      <dgm:spPr/>
    </dgm:pt>
    <dgm:pt modelId="{73B6F793-384F-4F23-AF0C-C4ED59A1F046}" type="pres">
      <dgm:prSet presAssocID="{A0A9E34F-F718-4DF0-8077-B75739044938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5557A3EA-D4C2-45B2-A509-B99B39D26A29}" type="pres">
      <dgm:prSet presAssocID="{A0A9E34F-F718-4DF0-8077-B75739044938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389CA017-5701-4480-BB0C-88A43E68978F}" type="pres">
      <dgm:prSet presAssocID="{A0A9E34F-F718-4DF0-8077-B75739044938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7E441F6E-5B7C-4645-9073-2492E1C98F85}" type="pres">
      <dgm:prSet presAssocID="{A0A9E34F-F718-4DF0-8077-B75739044938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05C09C04-09BA-4F31-9117-61FDDFD7E2D1}" srcId="{A0A9E34F-F718-4DF0-8077-B75739044938}" destId="{D05608BA-F84E-4C86-B148-427A119453B7}" srcOrd="3" destOrd="0" parTransId="{6928EBD6-3440-4E2D-B3E0-4107D0109932}" sibTransId="{164FDBF1-AD7A-4212-8CB1-817251AA00A9}"/>
    <dgm:cxn modelId="{B42BA00B-D53E-4C99-A092-4A8345E881FD}" srcId="{A0A9E34F-F718-4DF0-8077-B75739044938}" destId="{7D91CF50-6C2A-4EE9-8EF5-CE3DE3A0289A}" srcOrd="0" destOrd="0" parTransId="{D6A1E2BA-A3E4-4130-ADE8-6BCD32850D19}" sibTransId="{0D151BEB-2692-449D-AE34-94B74734A2CA}"/>
    <dgm:cxn modelId="{F4061A0E-06D5-4025-AAEC-28E78B02881F}" type="presOf" srcId="{7D91CF50-6C2A-4EE9-8EF5-CE3DE3A0289A}" destId="{73B6F793-384F-4F23-AF0C-C4ED59A1F046}" srcOrd="0" destOrd="0" presId="urn:microsoft.com/office/officeart/2005/8/layout/matrix3"/>
    <dgm:cxn modelId="{7A87263A-E836-4739-9CD1-8B4956843DDE}" type="presOf" srcId="{A0A9E34F-F718-4DF0-8077-B75739044938}" destId="{6B321167-A0D8-4254-BD52-9B23C028A81C}" srcOrd="0" destOrd="0" presId="urn:microsoft.com/office/officeart/2005/8/layout/matrix3"/>
    <dgm:cxn modelId="{89D1A549-CB70-4119-B44B-3A48FDF46E71}" type="presOf" srcId="{D05608BA-F84E-4C86-B148-427A119453B7}" destId="{7E441F6E-5B7C-4645-9073-2492E1C98F85}" srcOrd="0" destOrd="0" presId="urn:microsoft.com/office/officeart/2005/8/layout/matrix3"/>
    <dgm:cxn modelId="{DBF98F6C-C3C7-4743-998F-14C72C848349}" type="presOf" srcId="{2BF891D4-6B31-42AB-A5BF-74BF4B894E16}" destId="{5557A3EA-D4C2-45B2-A509-B99B39D26A29}" srcOrd="0" destOrd="0" presId="urn:microsoft.com/office/officeart/2005/8/layout/matrix3"/>
    <dgm:cxn modelId="{9EDFABAA-CC9E-4808-9621-606F010F106A}" srcId="{A0A9E34F-F718-4DF0-8077-B75739044938}" destId="{CDB6A177-059B-49F8-980F-32D0F505B183}" srcOrd="2" destOrd="0" parTransId="{91726347-EF8B-4628-AEE2-A8C9EDDE37DF}" sibTransId="{521E8160-2568-4F2E-AE25-A4C88EFF2BA2}"/>
    <dgm:cxn modelId="{792085C6-2620-4B63-9455-AD65DF92AD2F}" type="presOf" srcId="{CDB6A177-059B-49F8-980F-32D0F505B183}" destId="{389CA017-5701-4480-BB0C-88A43E68978F}" srcOrd="0" destOrd="0" presId="urn:microsoft.com/office/officeart/2005/8/layout/matrix3"/>
    <dgm:cxn modelId="{E06853D9-33D5-4580-AC5B-98BA43D60ABB}" srcId="{A0A9E34F-F718-4DF0-8077-B75739044938}" destId="{2BF891D4-6B31-42AB-A5BF-74BF4B894E16}" srcOrd="1" destOrd="0" parTransId="{F0E26FFC-1095-45AC-8635-24A1851F72BE}" sibTransId="{9489E97F-7792-462B-B1DA-FA038E370B25}"/>
    <dgm:cxn modelId="{735EAAE4-8848-4F45-9BD9-BFF9A845D5C5}" type="presParOf" srcId="{6B321167-A0D8-4254-BD52-9B23C028A81C}" destId="{9E96D7B5-0D2F-41E7-9F97-9C113E538BB2}" srcOrd="0" destOrd="0" presId="urn:microsoft.com/office/officeart/2005/8/layout/matrix3"/>
    <dgm:cxn modelId="{87880C6A-E089-4E9E-9435-0271B5F15DE5}" type="presParOf" srcId="{6B321167-A0D8-4254-BD52-9B23C028A81C}" destId="{73B6F793-384F-4F23-AF0C-C4ED59A1F046}" srcOrd="1" destOrd="0" presId="urn:microsoft.com/office/officeart/2005/8/layout/matrix3"/>
    <dgm:cxn modelId="{D11494E2-08A9-4667-B4F1-48BED68268F1}" type="presParOf" srcId="{6B321167-A0D8-4254-BD52-9B23C028A81C}" destId="{5557A3EA-D4C2-45B2-A509-B99B39D26A29}" srcOrd="2" destOrd="0" presId="urn:microsoft.com/office/officeart/2005/8/layout/matrix3"/>
    <dgm:cxn modelId="{CCBC8FE2-3578-431F-B36D-ECE81A0845E5}" type="presParOf" srcId="{6B321167-A0D8-4254-BD52-9B23C028A81C}" destId="{389CA017-5701-4480-BB0C-88A43E68978F}" srcOrd="3" destOrd="0" presId="urn:microsoft.com/office/officeart/2005/8/layout/matrix3"/>
    <dgm:cxn modelId="{C5BD542C-B031-4BF2-B205-261EEA275B18}" type="presParOf" srcId="{6B321167-A0D8-4254-BD52-9B23C028A81C}" destId="{7E441F6E-5B7C-4645-9073-2492E1C98F85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96D7B5-0D2F-41E7-9F97-9C113E538BB2}">
      <dsp:nvSpPr>
        <dsp:cNvPr id="0" name=""/>
        <dsp:cNvSpPr/>
      </dsp:nvSpPr>
      <dsp:spPr>
        <a:xfrm>
          <a:off x="1507726" y="0"/>
          <a:ext cx="5899947" cy="5899947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B6F793-384F-4F23-AF0C-C4ED59A1F046}">
      <dsp:nvSpPr>
        <dsp:cNvPr id="0" name=""/>
        <dsp:cNvSpPr/>
      </dsp:nvSpPr>
      <dsp:spPr>
        <a:xfrm>
          <a:off x="2068221" y="560494"/>
          <a:ext cx="2300979" cy="23009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900" kern="1200" dirty="0"/>
            <a:t>Biological</a:t>
          </a:r>
        </a:p>
      </dsp:txBody>
      <dsp:txXfrm>
        <a:off x="2180546" y="672819"/>
        <a:ext cx="2076329" cy="2076329"/>
      </dsp:txXfrm>
    </dsp:sp>
    <dsp:sp modelId="{5557A3EA-D4C2-45B2-A509-B99B39D26A29}">
      <dsp:nvSpPr>
        <dsp:cNvPr id="0" name=""/>
        <dsp:cNvSpPr/>
      </dsp:nvSpPr>
      <dsp:spPr>
        <a:xfrm>
          <a:off x="4546199" y="560494"/>
          <a:ext cx="2300979" cy="23009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900" kern="1200" dirty="0"/>
            <a:t>Psychoanalytical</a:t>
          </a:r>
        </a:p>
      </dsp:txBody>
      <dsp:txXfrm>
        <a:off x="4658524" y="672819"/>
        <a:ext cx="2076329" cy="2076329"/>
      </dsp:txXfrm>
    </dsp:sp>
    <dsp:sp modelId="{389CA017-5701-4480-BB0C-88A43E68978F}">
      <dsp:nvSpPr>
        <dsp:cNvPr id="0" name=""/>
        <dsp:cNvSpPr/>
      </dsp:nvSpPr>
      <dsp:spPr>
        <a:xfrm>
          <a:off x="2068221" y="3038472"/>
          <a:ext cx="2300979" cy="23009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900" kern="1200" dirty="0"/>
            <a:t>Behavioural</a:t>
          </a:r>
        </a:p>
      </dsp:txBody>
      <dsp:txXfrm>
        <a:off x="2180546" y="3150797"/>
        <a:ext cx="2076329" cy="2076329"/>
      </dsp:txXfrm>
    </dsp:sp>
    <dsp:sp modelId="{7E441F6E-5B7C-4645-9073-2492E1C98F85}">
      <dsp:nvSpPr>
        <dsp:cNvPr id="0" name=""/>
        <dsp:cNvSpPr/>
      </dsp:nvSpPr>
      <dsp:spPr>
        <a:xfrm>
          <a:off x="4546199" y="3038472"/>
          <a:ext cx="2300979" cy="23009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900" kern="1200" dirty="0"/>
            <a:t>Cognitive</a:t>
          </a:r>
        </a:p>
      </dsp:txBody>
      <dsp:txXfrm>
        <a:off x="4658524" y="3150797"/>
        <a:ext cx="2076329" cy="20763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812374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384421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127511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232055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504574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49903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47" y="1122363"/>
            <a:ext cx="7773308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347" y="3602038"/>
            <a:ext cx="777330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44746192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25790699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657227"/>
            <a:ext cx="7300134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3602039"/>
            <a:ext cx="7300134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0713825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2088320"/>
            <a:ext cx="3829503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2088320"/>
            <a:ext cx="3820616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8368392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427" y="2088320"/>
            <a:ext cx="3600326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912232"/>
            <a:ext cx="3830406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9230" y="2088320"/>
            <a:ext cx="3591437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12232"/>
            <a:ext cx="382151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95680482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3641544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84369787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2949178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609600"/>
            <a:ext cx="4642119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971801"/>
            <a:ext cx="2949178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0643111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416760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49932" y="758881"/>
            <a:ext cx="2966938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971800"/>
            <a:ext cx="4171242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10960119"/>
      </p:ext>
    </p:extLst>
  </p:cSld>
  <p:clrMapOvr>
    <a:masterClrMapping/>
  </p:clrMapOvr>
  <p:transition spd="slow">
    <p:wipe/>
  </p:transition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289373"/>
            <a:ext cx="7775673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621322"/>
            <a:ext cx="7775673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744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7986088"/>
      </p:ext>
    </p:extLst>
  </p:cSld>
  <p:clrMapOvr>
    <a:masterClrMapping/>
  </p:clrMapOvr>
  <p:transition spd="slow">
    <p:wipe/>
  </p:transition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4204820"/>
            <a:ext cx="776532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78782771"/>
      </p:ext>
    </p:extLst>
  </p:cSld>
  <p:clrMapOvr>
    <a:masterClrMapping/>
  </p:clrMapOvr>
  <p:transition spd="slow">
    <p:wipe/>
  </p:transition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4204821"/>
            <a:ext cx="776532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mtClean="0"/>
              <a:t>‹#›</a:t>
            </a:fld>
            <a:endParaRPr lang="en-IN"/>
          </a:p>
        </p:txBody>
      </p:sp>
      <p:sp>
        <p:nvSpPr>
          <p:cNvPr id="10" name="TextBox 9"/>
          <p:cNvSpPr txBox="1"/>
          <p:nvPr/>
        </p:nvSpPr>
        <p:spPr>
          <a:xfrm>
            <a:off x="505245" y="641749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46721" y="307337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34118156"/>
      </p:ext>
    </p:extLst>
  </p:cSld>
  <p:clrMapOvr>
    <a:masterClrMapping/>
  </p:clrMapOvr>
  <p:transition spd="slow">
    <p:wipe/>
  </p:transition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2126943"/>
            <a:ext cx="7766495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650556"/>
            <a:ext cx="776532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0999463"/>
      </p:ext>
    </p:extLst>
  </p:cSld>
  <p:clrMapOvr>
    <a:masterClrMapping/>
  </p:clrMapOvr>
  <p:transition spd="slow">
    <p:wipe/>
  </p:transition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88320"/>
            <a:ext cx="2474217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911624"/>
            <a:ext cx="2474217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2088320"/>
            <a:ext cx="247391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911624"/>
            <a:ext cx="247486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088320"/>
            <a:ext cx="246840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911624"/>
            <a:ext cx="2468408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63039821"/>
      </p:ext>
    </p:extLst>
  </p:cSld>
  <p:clrMapOvr>
    <a:masterClrMapping/>
  </p:clrMapOvr>
  <p:transition spd="slow">
    <p:wipe/>
  </p:transition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989147"/>
            <a:ext cx="247421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2092235"/>
            <a:ext cx="2205038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4565409"/>
            <a:ext cx="2474216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989147"/>
            <a:ext cx="247423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092235"/>
            <a:ext cx="2197894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565408"/>
            <a:ext cx="2475252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989147"/>
            <a:ext cx="246742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2092235"/>
            <a:ext cx="219908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4565410"/>
            <a:ext cx="2470694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9881333"/>
      </p:ext>
    </p:extLst>
  </p:cSld>
  <p:clrMapOvr>
    <a:masterClrMapping/>
  </p:clrMapOvr>
  <p:transition spd="slow">
    <p:wipe/>
  </p:transition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23534482"/>
      </p:ext>
    </p:extLst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0"/>
            <a:ext cx="1906993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609600"/>
            <a:ext cx="5744029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04761871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96064"/>
            <a:ext cx="776532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8563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 spd="slow">
    <p:wipe/>
  </p:transition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3"/>
          <p:cNvSpPr txBox="1">
            <a:spLocks noGrp="1"/>
          </p:cNvSpPr>
          <p:nvPr>
            <p:ph type="ctrTitle"/>
          </p:nvPr>
        </p:nvSpPr>
        <p:spPr>
          <a:xfrm>
            <a:off x="1616528" y="3678773"/>
            <a:ext cx="6204857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5280"/>
              <a:buNone/>
            </a:pPr>
            <a:r>
              <a:rPr lang="en-IN" sz="4800" dirty="0">
                <a:latin typeface="Imprint MT Shadow" panose="04020605060303030202" pitchFamily="82" charset="0"/>
              </a:rPr>
              <a:t>Understanding Normal Behaviour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23BAAF-C27D-422E-A3DB-4B8B13BF22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" y="718457"/>
            <a:ext cx="9143999" cy="2085822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3600" b="1" dirty="0"/>
              <a:t>MPSW 3</a:t>
            </a:r>
          </a:p>
          <a:p>
            <a:pPr algn="ctr"/>
            <a:r>
              <a:rPr lang="en-IN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Psychiatric Information in Child and Adult Psychiatry</a:t>
            </a:r>
            <a:endParaRPr lang="en-US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/>
            <a:r>
              <a:rPr lang="en-US" sz="3200" b="1" dirty="0">
                <a:latin typeface="Calibri" panose="020F0502020204030204" pitchFamily="34" charset="0"/>
                <a:cs typeface="Mangal" panose="02040503050203030202" pitchFamily="18" charset="0"/>
              </a:rPr>
              <a:t>Unit 1.3</a:t>
            </a:r>
            <a:endParaRPr lang="en-US" sz="3600" dirty="0"/>
          </a:p>
          <a:p>
            <a:pPr algn="ctr"/>
            <a:endParaRPr lang="en-IN" sz="3600" dirty="0"/>
          </a:p>
        </p:txBody>
      </p:sp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>
            <a:spLocks noGrp="1"/>
          </p:cNvSpPr>
          <p:nvPr>
            <p:ph idx="1"/>
          </p:nvPr>
        </p:nvSpPr>
        <p:spPr>
          <a:xfrm>
            <a:off x="0" y="342900"/>
            <a:ext cx="8817429" cy="66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20624" lvl="0" indent="-38404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80000"/>
              <a:buChar char="⦿"/>
            </a:pPr>
            <a:r>
              <a:rPr lang="en-IN" sz="3200" dirty="0">
                <a:latin typeface="Arial" panose="020B0604020202020204" pitchFamily="34" charset="0"/>
                <a:cs typeface="Arial" panose="020B0604020202020204" pitchFamily="34" charset="0"/>
              </a:rPr>
              <a:t>Word “NORMAL” is derived from the Latin word “</a:t>
            </a:r>
            <a:r>
              <a:rPr lang="en-IN" sz="3200" dirty="0" err="1">
                <a:latin typeface="Arial" panose="020B0604020202020204" pitchFamily="34" charset="0"/>
                <a:cs typeface="Arial" panose="020B0604020202020204" pitchFamily="34" charset="0"/>
              </a:rPr>
              <a:t>normo</a:t>
            </a:r>
            <a:r>
              <a:rPr lang="en-IN" sz="3200" dirty="0">
                <a:latin typeface="Arial" panose="020B0604020202020204" pitchFamily="34" charset="0"/>
                <a:cs typeface="Arial" panose="020B0604020202020204" pitchFamily="34" charset="0"/>
              </a:rPr>
              <a:t>” which means rule</a:t>
            </a:r>
            <a:endParaRPr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20624" lvl="0" indent="-384047" rtl="0">
              <a:lnSpc>
                <a:spcPct val="150000"/>
              </a:lnSpc>
              <a:spcBef>
                <a:spcPts val="555"/>
              </a:spcBef>
              <a:spcAft>
                <a:spcPts val="0"/>
              </a:spcAft>
              <a:buSzPct val="80000"/>
              <a:buChar char="⦿"/>
            </a:pPr>
            <a:r>
              <a:rPr lang="en-IN" sz="3200" dirty="0">
                <a:latin typeface="Arial" panose="020B0604020202020204" pitchFamily="34" charset="0"/>
                <a:cs typeface="Arial" panose="020B0604020202020204" pitchFamily="34" charset="0"/>
              </a:rPr>
              <a:t>Behaviour is the manner in which a person behaves whether they can conform to the standard or not</a:t>
            </a:r>
            <a:endParaRPr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20624" lvl="0" indent="-384047" rtl="0">
              <a:lnSpc>
                <a:spcPct val="150000"/>
              </a:lnSpc>
              <a:spcBef>
                <a:spcPts val="555"/>
              </a:spcBef>
              <a:spcAft>
                <a:spcPts val="0"/>
              </a:spcAft>
              <a:buSzPct val="80000"/>
              <a:buChar char="⦿"/>
            </a:pPr>
            <a:r>
              <a:rPr lang="en-IN" sz="3200" dirty="0">
                <a:latin typeface="Arial" panose="020B0604020202020204" pitchFamily="34" charset="0"/>
                <a:cs typeface="Arial" panose="020B0604020202020204" pitchFamily="34" charset="0"/>
              </a:rPr>
              <a:t>Therefore normal behaviour means that which follows the rules or pattern of standard as set by the society</a:t>
            </a:r>
            <a:endParaRPr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>
            <a:spLocks noGrp="1"/>
          </p:cNvSpPr>
          <p:nvPr>
            <p:ph idx="1"/>
          </p:nvPr>
        </p:nvSpPr>
        <p:spPr>
          <a:xfrm>
            <a:off x="0" y="0"/>
            <a:ext cx="9144000" cy="70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20624" lvl="0" indent="-384047" rtl="0">
              <a:lnSpc>
                <a:spcPct val="150000"/>
              </a:lnSpc>
              <a:spcBef>
                <a:spcPts val="555"/>
              </a:spcBef>
              <a:spcAft>
                <a:spcPts val="0"/>
              </a:spcAft>
              <a:buSzPct val="80000"/>
              <a:buChar char="⦿"/>
            </a:pPr>
            <a:r>
              <a:rPr lang="en-IN" sz="3200" dirty="0">
                <a:latin typeface="Arial" panose="020B0604020202020204" pitchFamily="34" charset="0"/>
                <a:cs typeface="Arial" panose="020B0604020202020204" pitchFamily="34" charset="0"/>
              </a:rPr>
              <a:t>When an individual is able to function adequately, perform daily living activities efficiently and feel satisfied with his/her lifestyle, is said to have normal behaviour</a:t>
            </a:r>
          </a:p>
          <a:p>
            <a:pPr marL="550926" indent="-514350">
              <a:lnSpc>
                <a:spcPct val="150000"/>
              </a:lnSpc>
              <a:spcBef>
                <a:spcPts val="600"/>
              </a:spcBef>
              <a:buSzPts val="2400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Normal is seen as a good thing, something that is natural, regular or routine</a:t>
            </a:r>
          </a:p>
          <a:p>
            <a:pPr marL="420624" lvl="0" indent="-384047" algn="just" rtl="0">
              <a:lnSpc>
                <a:spcPct val="150000"/>
              </a:lnSpc>
              <a:spcBef>
                <a:spcPts val="555"/>
              </a:spcBef>
              <a:spcAft>
                <a:spcPts val="0"/>
              </a:spcAft>
              <a:buSzPct val="80000"/>
              <a:buChar char="⦿"/>
            </a:pPr>
            <a:endParaRPr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248510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>
            <a:spLocks noGrp="1"/>
          </p:cNvSpPr>
          <p:nvPr>
            <p:ph idx="1"/>
          </p:nvPr>
        </p:nvSpPr>
        <p:spPr>
          <a:xfrm>
            <a:off x="0" y="0"/>
            <a:ext cx="9144000" cy="70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50926" indent="-514350">
              <a:lnSpc>
                <a:spcPct val="150000"/>
              </a:lnSpc>
              <a:spcBef>
                <a:spcPts val="600"/>
              </a:spcBef>
              <a:buSzPts val="2400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Abnormal is any kind of activity that a person sees as bad behaviour or something that is not common</a:t>
            </a:r>
          </a:p>
          <a:p>
            <a:pPr marL="550926" indent="-514350">
              <a:lnSpc>
                <a:spcPct val="150000"/>
              </a:lnSpc>
              <a:spcBef>
                <a:spcPts val="600"/>
              </a:spcBef>
              <a:buSzPts val="2400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it can range from a birth defect to a mental illness</a:t>
            </a:r>
          </a:p>
          <a:p>
            <a:pPr marL="420624" lvl="0" indent="-384047" algn="just" rtl="0">
              <a:lnSpc>
                <a:spcPct val="150000"/>
              </a:lnSpc>
              <a:spcBef>
                <a:spcPts val="555"/>
              </a:spcBef>
              <a:spcAft>
                <a:spcPts val="0"/>
              </a:spcAft>
              <a:buSzPct val="80000"/>
              <a:buChar char="⦿"/>
            </a:pPr>
            <a:endParaRPr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6121146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6"/>
          <p:cNvSpPr txBox="1"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20624" lvl="0" indent="-384047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IN" sz="4400" b="1" dirty="0">
                <a:latin typeface="Arial" panose="020B0604020202020204" pitchFamily="34" charset="0"/>
                <a:cs typeface="Arial" panose="020B0604020202020204" pitchFamily="34" charset="0"/>
              </a:rPr>
              <a:t>Characteristics of Normal Behaviour</a:t>
            </a:r>
            <a:endParaRPr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20624" lvl="0" indent="-384047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SzPts val="1920"/>
              <a:buChar char="⦿"/>
            </a:pPr>
            <a:r>
              <a:rPr lang="en-IN" sz="3600" dirty="0">
                <a:latin typeface="Arial" panose="020B0604020202020204" pitchFamily="34" charset="0"/>
                <a:cs typeface="Arial" panose="020B0604020202020204" pitchFamily="34" charset="0"/>
              </a:rPr>
              <a:t>perception of reality</a:t>
            </a:r>
            <a:endParaRPr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20624" lvl="0" indent="-384047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SzPts val="1920"/>
              <a:buChar char="⦿"/>
            </a:pPr>
            <a:r>
              <a:rPr lang="en-IN" sz="3600" dirty="0">
                <a:latin typeface="Arial" panose="020B0604020202020204" pitchFamily="34" charset="0"/>
                <a:cs typeface="Arial" panose="020B0604020202020204" pitchFamily="34" charset="0"/>
              </a:rPr>
              <a:t>positive attitude towards one’s own self, accepting weaknesses and taking pride in strength</a:t>
            </a:r>
            <a:endParaRPr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20624" lvl="0" indent="-384047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SzPts val="1920"/>
              <a:buChar char="⦿"/>
            </a:pPr>
            <a:r>
              <a:rPr lang="en-IN" sz="3600" dirty="0">
                <a:latin typeface="Arial" panose="020B0604020202020204" pitchFamily="34" charset="0"/>
                <a:cs typeface="Arial" panose="020B0604020202020204" pitchFamily="34" charset="0"/>
              </a:rPr>
              <a:t>Adequate in work, play and leisure</a:t>
            </a:r>
            <a:endParaRPr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20624" lvl="0" indent="-231647" algn="l" rtl="0">
              <a:spcBef>
                <a:spcPts val="600"/>
              </a:spcBef>
              <a:spcAft>
                <a:spcPts val="0"/>
              </a:spcAft>
              <a:buSzPts val="2400"/>
              <a:buNone/>
            </a:pPr>
            <a:endParaRPr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6"/>
          <p:cNvSpPr txBox="1"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420624" lvl="0" indent="-384047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IN" sz="4400" b="1" dirty="0">
                <a:latin typeface="Arial" panose="020B0604020202020204" pitchFamily="34" charset="0"/>
                <a:cs typeface="Arial" panose="020B0604020202020204" pitchFamily="34" charset="0"/>
              </a:rPr>
              <a:t>Characteristics of Normal Behaviour</a:t>
            </a:r>
            <a:endParaRPr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20624" lvl="0" indent="-384047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SzPts val="1920"/>
              <a:buChar char="⦿"/>
            </a:pPr>
            <a:r>
              <a:rPr lang="en-IN" sz="3600" dirty="0">
                <a:latin typeface="Arial" panose="020B0604020202020204" pitchFamily="34" charset="0"/>
                <a:cs typeface="Arial" panose="020B0604020202020204" pitchFamily="34" charset="0"/>
              </a:rPr>
              <a:t>Willing to use problem solving approach in life process</a:t>
            </a:r>
            <a:endParaRPr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20624" lvl="0" indent="-384047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SzPts val="1920"/>
              <a:buChar char="⦿"/>
            </a:pPr>
            <a:r>
              <a:rPr lang="en-IN" sz="3600" dirty="0">
                <a:latin typeface="Arial" panose="020B0604020202020204" pitchFamily="34" charset="0"/>
                <a:cs typeface="Arial" panose="020B0604020202020204" pitchFamily="34" charset="0"/>
              </a:rPr>
              <a:t>Capacity to adapt oneself in current situation</a:t>
            </a:r>
            <a:endParaRPr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20624" lvl="0" indent="-384047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SzPts val="1920"/>
              <a:buChar char="⦿"/>
            </a:pPr>
            <a:r>
              <a:rPr lang="en-IN" sz="3600" dirty="0">
                <a:latin typeface="Arial" panose="020B0604020202020204" pitchFamily="34" charset="0"/>
                <a:cs typeface="Arial" panose="020B0604020202020204" pitchFamily="34" charset="0"/>
              </a:rPr>
              <a:t>Voluntary control of behaviour </a:t>
            </a:r>
            <a:endParaRPr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20624" lvl="0" indent="-384047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SzPts val="1920"/>
              <a:buChar char="⦿"/>
            </a:pPr>
            <a:r>
              <a:rPr lang="en-IN" sz="3600" dirty="0">
                <a:latin typeface="Arial" panose="020B0604020202020204" pitchFamily="34" charset="0"/>
                <a:cs typeface="Arial" panose="020B0604020202020204" pitchFamily="34" charset="0"/>
              </a:rPr>
              <a:t>Capacity for handling the anxiety and stress </a:t>
            </a:r>
            <a:endParaRPr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20624" lvl="0" indent="-231647" algn="l" rtl="0">
              <a:spcBef>
                <a:spcPts val="600"/>
              </a:spcBef>
              <a:spcAft>
                <a:spcPts val="0"/>
              </a:spcAft>
              <a:buSzPts val="2400"/>
              <a:buNone/>
            </a:pPr>
            <a:endParaRPr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306971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7"/>
          <p:cNvSpPr txBox="1">
            <a:spLocks noGrp="1"/>
          </p:cNvSpPr>
          <p:nvPr>
            <p:ph type="title"/>
          </p:nvPr>
        </p:nvSpPr>
        <p:spPr>
          <a:xfrm>
            <a:off x="0" y="236537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0000"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Libre Franklin"/>
              <a:buNone/>
            </a:pPr>
            <a:r>
              <a:rPr lang="en-IN" dirty="0"/>
              <a:t>Characteristics of Abnormal Behaviour</a:t>
            </a:r>
            <a:endParaRPr dirty="0"/>
          </a:p>
        </p:txBody>
      </p:sp>
      <p:sp>
        <p:nvSpPr>
          <p:cNvPr id="111" name="Google Shape;111;p17"/>
          <p:cNvSpPr txBox="1">
            <a:spLocks noGrp="1"/>
          </p:cNvSpPr>
          <p:nvPr>
            <p:ph idx="1"/>
          </p:nvPr>
        </p:nvSpPr>
        <p:spPr>
          <a:xfrm>
            <a:off x="1338942" y="1469570"/>
            <a:ext cx="6585857" cy="4980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20624" lvl="0" indent="-384047" algn="l" rtl="0">
              <a:lnSpc>
                <a:spcPct val="220000"/>
              </a:lnSpc>
              <a:spcBef>
                <a:spcPts val="0"/>
              </a:spcBef>
              <a:spcAft>
                <a:spcPts val="0"/>
              </a:spcAft>
              <a:buSzPct val="80000"/>
              <a:buNone/>
            </a:pPr>
            <a:r>
              <a:rPr lang="en-IN" sz="2800" b="1" dirty="0">
                <a:latin typeface="Arial" panose="020B0604020202020204" pitchFamily="34" charset="0"/>
                <a:cs typeface="Arial" panose="020B0604020202020204" pitchFamily="34" charset="0"/>
              </a:rPr>
              <a:t>The 4 “D’s” of abnormality </a:t>
            </a:r>
            <a:endParaRPr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20624" lvl="0" indent="-384047" algn="l" rtl="0">
              <a:lnSpc>
                <a:spcPct val="220000"/>
              </a:lnSpc>
              <a:spcBef>
                <a:spcPts val="555"/>
              </a:spcBef>
              <a:spcAft>
                <a:spcPts val="0"/>
              </a:spcAft>
              <a:buSzPct val="80000"/>
              <a:buChar char="⦿"/>
            </a:pPr>
            <a:r>
              <a:rPr lang="en-IN" sz="2800" dirty="0">
                <a:latin typeface="Arial" panose="020B0604020202020204" pitchFamily="34" charset="0"/>
                <a:cs typeface="Arial" panose="020B0604020202020204" pitchFamily="34" charset="0"/>
              </a:rPr>
              <a:t>Dysfunction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20624" lvl="0" indent="-384047" algn="l" rtl="0">
              <a:lnSpc>
                <a:spcPct val="220000"/>
              </a:lnSpc>
              <a:spcBef>
                <a:spcPts val="555"/>
              </a:spcBef>
              <a:spcAft>
                <a:spcPts val="0"/>
              </a:spcAft>
              <a:buSzPct val="80000"/>
              <a:buChar char="⦿"/>
            </a:pPr>
            <a:r>
              <a:rPr lang="en-IN" sz="2800" dirty="0">
                <a:latin typeface="Arial" panose="020B0604020202020204" pitchFamily="34" charset="0"/>
                <a:cs typeface="Arial" panose="020B0604020202020204" pitchFamily="34" charset="0"/>
              </a:rPr>
              <a:t>Distress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20624" lvl="0" indent="-384047" algn="l" rtl="0">
              <a:lnSpc>
                <a:spcPct val="220000"/>
              </a:lnSpc>
              <a:spcBef>
                <a:spcPts val="555"/>
              </a:spcBef>
              <a:spcAft>
                <a:spcPts val="0"/>
              </a:spcAft>
              <a:buSzPct val="80000"/>
              <a:buChar char="⦿"/>
            </a:pPr>
            <a:r>
              <a:rPr lang="en-IN" sz="2800" dirty="0">
                <a:latin typeface="Arial" panose="020B0604020202020204" pitchFamily="34" charset="0"/>
                <a:cs typeface="Arial" panose="020B0604020202020204" pitchFamily="34" charset="0"/>
              </a:rPr>
              <a:t>Deviance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20624" lvl="0" indent="-384047" algn="l" rtl="0">
              <a:lnSpc>
                <a:spcPct val="220000"/>
              </a:lnSpc>
              <a:spcBef>
                <a:spcPts val="555"/>
              </a:spcBef>
              <a:spcAft>
                <a:spcPts val="0"/>
              </a:spcAft>
              <a:buSzPct val="80000"/>
              <a:buChar char="⦿"/>
            </a:pPr>
            <a:r>
              <a:rPr lang="en-IN" sz="2800" dirty="0">
                <a:latin typeface="Arial" panose="020B0604020202020204" pitchFamily="34" charset="0"/>
                <a:cs typeface="Arial" panose="020B0604020202020204" pitchFamily="34" charset="0"/>
              </a:rPr>
              <a:t>Dangerousness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 txBox="1"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20624" lvl="0" indent="-38404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80000"/>
              <a:buChar char="⦿"/>
            </a:pPr>
            <a:r>
              <a:rPr lang="en-IN" sz="3200" dirty="0">
                <a:latin typeface="Arial" panose="020B0604020202020204" pitchFamily="34" charset="0"/>
                <a:cs typeface="Arial" panose="020B0604020202020204" pitchFamily="34" charset="0"/>
              </a:rPr>
              <a:t>Dysfunctional – Behaviours and feelings are dysfunctional when they interfere with person’s ability to function in daily life, to hold a job, or form relationships.</a:t>
            </a:r>
            <a:endParaRPr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20624" lvl="0" indent="-384047" rtl="0">
              <a:lnSpc>
                <a:spcPct val="150000"/>
              </a:lnSpc>
              <a:spcBef>
                <a:spcPts val="510"/>
              </a:spcBef>
              <a:spcAft>
                <a:spcPts val="0"/>
              </a:spcAft>
              <a:buSzPct val="80000"/>
              <a:buChar char="⦿"/>
            </a:pPr>
            <a:r>
              <a:rPr lang="en-IN" sz="3200" dirty="0">
                <a:latin typeface="Arial" panose="020B0604020202020204" pitchFamily="34" charset="0"/>
                <a:cs typeface="Arial" panose="020B0604020202020204" pitchFamily="34" charset="0"/>
              </a:rPr>
              <a:t>Distress –  Behaviours and feelings that cause distress to the individual or to others around him or her are considered abnormal</a:t>
            </a:r>
            <a:endParaRPr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 txBox="1"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20624" lvl="0" indent="-384047" rtl="0">
              <a:lnSpc>
                <a:spcPct val="150000"/>
              </a:lnSpc>
              <a:spcBef>
                <a:spcPts val="510"/>
              </a:spcBef>
              <a:spcAft>
                <a:spcPts val="0"/>
              </a:spcAft>
              <a:buSzPct val="80000"/>
              <a:buChar char="⦿"/>
            </a:pPr>
            <a:r>
              <a:rPr lang="en-IN" sz="3600" dirty="0">
                <a:latin typeface="Arial" panose="020B0604020202020204" pitchFamily="34" charset="0"/>
                <a:cs typeface="Arial" panose="020B0604020202020204" pitchFamily="34" charset="0"/>
              </a:rPr>
              <a:t>Deviant – Highly deviant behaviours like chronic lying or stealing, </a:t>
            </a:r>
            <a:endParaRPr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20624" lvl="0" indent="-384047" rtl="0">
              <a:lnSpc>
                <a:spcPct val="150000"/>
              </a:lnSpc>
              <a:spcBef>
                <a:spcPts val="510"/>
              </a:spcBef>
              <a:spcAft>
                <a:spcPts val="0"/>
              </a:spcAft>
              <a:buSzPct val="80000"/>
              <a:buChar char="⦿"/>
            </a:pPr>
            <a:r>
              <a:rPr lang="en-IN" sz="3600" dirty="0">
                <a:latin typeface="Arial" panose="020B0604020202020204" pitchFamily="34" charset="0"/>
                <a:cs typeface="Arial" panose="020B0604020202020204" pitchFamily="34" charset="0"/>
              </a:rPr>
              <a:t>Dangerous – Behaviours and feelings that are potentially harmful to an individual or the individual’s around them are seen as abnormal</a:t>
            </a:r>
            <a:endParaRPr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4710545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076F9-41A8-4FBC-80F9-CF5B12029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253258"/>
            <a:ext cx="7429499" cy="557838"/>
          </a:xfrm>
        </p:spPr>
        <p:txBody>
          <a:bodyPr>
            <a:normAutofit fontScale="90000"/>
          </a:bodyPr>
          <a:lstStyle/>
          <a:p>
            <a:pPr algn="ctr"/>
            <a:r>
              <a:rPr lang="en-IN" b="1" dirty="0"/>
              <a:t>Models of abnormal behaviour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E1ABEBDA-B6AE-434F-8B02-25D30A9154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9911158"/>
              </p:ext>
            </p:extLst>
          </p:nvPr>
        </p:nvGraphicFramePr>
        <p:xfrm>
          <a:off x="0" y="958052"/>
          <a:ext cx="8915400" cy="58999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31951728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20624" lvl="0" indent="-384047" algn="ctr" rtl="0">
              <a:spcBef>
                <a:spcPts val="0"/>
              </a:spcBef>
              <a:spcAft>
                <a:spcPts val="0"/>
              </a:spcAft>
              <a:buSzPct val="80000"/>
              <a:buNone/>
            </a:pPr>
            <a:r>
              <a:rPr lang="en-IN" sz="4400" b="1" dirty="0">
                <a:latin typeface="Arial" panose="020B0604020202020204" pitchFamily="34" charset="0"/>
                <a:cs typeface="Arial" panose="020B0604020202020204" pitchFamily="34" charset="0"/>
              </a:rPr>
              <a:t>Biological Model</a:t>
            </a:r>
            <a:endParaRPr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20624" indent="-384047">
              <a:lnSpc>
                <a:spcPct val="150000"/>
              </a:lnSpc>
              <a:spcBef>
                <a:spcPts val="510"/>
              </a:spcBef>
              <a:buSzPct val="80000"/>
            </a:pPr>
            <a:r>
              <a:rPr lang="en-IN" sz="3200" dirty="0">
                <a:latin typeface="Arial" panose="020B0604020202020204" pitchFamily="34" charset="0"/>
                <a:cs typeface="Arial" panose="020B0604020202020204" pitchFamily="34" charset="0"/>
              </a:rPr>
              <a:t>is based on the assumptions that if the brain, neuro-anatomy and related biochemicals are all physical entities and work together to mediate psychological process, </a:t>
            </a:r>
          </a:p>
          <a:p>
            <a:pPr marL="420624" indent="-384047">
              <a:lnSpc>
                <a:spcPct val="150000"/>
              </a:lnSpc>
              <a:spcBef>
                <a:spcPts val="510"/>
              </a:spcBef>
              <a:buSzPct val="80000"/>
            </a:pPr>
            <a:r>
              <a:rPr lang="en-IN" sz="3200" dirty="0">
                <a:latin typeface="Arial" panose="020B0604020202020204" pitchFamily="34" charset="0"/>
                <a:cs typeface="Arial" panose="020B0604020202020204" pitchFamily="34" charset="0"/>
              </a:rPr>
              <a:t>treating any mental abnormality must be physical/biological</a:t>
            </a:r>
            <a:endParaRPr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20624" lvl="0" indent="-384047" algn="ctr" rtl="0">
              <a:lnSpc>
                <a:spcPct val="150000"/>
              </a:lnSpc>
              <a:spcBef>
                <a:spcPts val="544"/>
              </a:spcBef>
              <a:spcAft>
                <a:spcPts val="0"/>
              </a:spcAft>
              <a:buSzPct val="80000"/>
              <a:buNone/>
            </a:pPr>
            <a:r>
              <a:rPr lang="en-IN" sz="5400" dirty="0">
                <a:latin typeface="Arial" panose="020B0604020202020204" pitchFamily="34" charset="0"/>
                <a:cs typeface="Arial" panose="020B0604020202020204" pitchFamily="34" charset="0"/>
              </a:rPr>
              <a:t>Behavioural Model</a:t>
            </a:r>
            <a:endParaRPr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8077" indent="-571500">
              <a:lnSpc>
                <a:spcPct val="150000"/>
              </a:lnSpc>
              <a:spcBef>
                <a:spcPts val="510"/>
              </a:spcBef>
              <a:buSzPct val="80000"/>
            </a:pPr>
            <a:r>
              <a:rPr lang="en-IN" sz="4000" dirty="0">
                <a:latin typeface="Arial" panose="020B0604020202020204" pitchFamily="34" charset="0"/>
                <a:cs typeface="Arial" panose="020B0604020202020204" pitchFamily="34" charset="0"/>
              </a:rPr>
              <a:t>This model of abnormality assumes that all maladaptive behaviour is essentially acquired through one’s environment</a:t>
            </a:r>
          </a:p>
          <a:p>
            <a:pPr marL="608077" indent="-571500">
              <a:lnSpc>
                <a:spcPct val="150000"/>
              </a:lnSpc>
              <a:spcBef>
                <a:spcPts val="510"/>
              </a:spcBef>
              <a:buSzPct val="80000"/>
            </a:pPr>
            <a:r>
              <a:rPr lang="en-IN" sz="4000" dirty="0">
                <a:latin typeface="Arial" panose="020B0604020202020204" pitchFamily="34" charset="0"/>
                <a:cs typeface="Arial" panose="020B0604020202020204" pitchFamily="34" charset="0"/>
              </a:rPr>
              <a:t>Behaviour is a learnt phenomenon</a:t>
            </a:r>
            <a:endParaRPr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9250417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1"/>
          <p:cNvSpPr txBox="1"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20624" lvl="0" indent="-384047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80000"/>
              <a:buNone/>
            </a:pPr>
            <a:r>
              <a:rPr lang="en-IN" sz="4800" b="1" dirty="0">
                <a:latin typeface="Arial" panose="020B0604020202020204" pitchFamily="34" charset="0"/>
                <a:cs typeface="Arial" panose="020B0604020202020204" pitchFamily="34" charset="0"/>
              </a:rPr>
              <a:t>Psychoanalytical Model</a:t>
            </a:r>
            <a:endParaRPr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93777" indent="-457200">
              <a:lnSpc>
                <a:spcPct val="150000"/>
              </a:lnSpc>
              <a:spcBef>
                <a:spcPts val="555"/>
              </a:spcBef>
              <a:buSzPct val="80000"/>
            </a:pPr>
            <a:r>
              <a:rPr lang="en-IN" sz="3600" dirty="0">
                <a:latin typeface="Arial" panose="020B0604020202020204" pitchFamily="34" charset="0"/>
                <a:cs typeface="Arial" panose="020B0604020202020204" pitchFamily="34" charset="0"/>
              </a:rPr>
              <a:t>	based on the work of Sigmund Freud.</a:t>
            </a:r>
            <a:endParaRPr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93777" indent="-457200">
              <a:lnSpc>
                <a:spcPct val="150000"/>
              </a:lnSpc>
              <a:spcBef>
                <a:spcPts val="555"/>
              </a:spcBef>
              <a:buSzPct val="80000"/>
            </a:pPr>
            <a:r>
              <a:rPr lang="en-IN" sz="3600" dirty="0">
                <a:latin typeface="Arial" panose="020B0604020202020204" pitchFamily="34" charset="0"/>
                <a:cs typeface="Arial" panose="020B0604020202020204" pitchFamily="34" charset="0"/>
              </a:rPr>
              <a:t>	based on the principles that psychological illnesses come about from repressed emotions and thoughts from experiences in the past, especially the childhood</a:t>
            </a:r>
            <a:endParaRPr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20624" lvl="0" indent="-243078" algn="just" rtl="0">
              <a:lnSpc>
                <a:spcPct val="150000"/>
              </a:lnSpc>
              <a:spcBef>
                <a:spcPts val="555"/>
              </a:spcBef>
              <a:spcAft>
                <a:spcPts val="0"/>
              </a:spcAft>
              <a:buSzPct val="80000"/>
              <a:buNone/>
            </a:pPr>
            <a:endParaRPr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1"/>
          <p:cNvSpPr txBox="1"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20624" lvl="0" indent="-384047" algn="ctr" rtl="0">
              <a:lnSpc>
                <a:spcPct val="150000"/>
              </a:lnSpc>
              <a:spcBef>
                <a:spcPts val="647"/>
              </a:spcBef>
              <a:spcAft>
                <a:spcPts val="0"/>
              </a:spcAft>
              <a:buSzPct val="80000"/>
              <a:buNone/>
            </a:pPr>
            <a:r>
              <a:rPr lang="en-IN" sz="4400" b="1" dirty="0">
                <a:latin typeface="Arial" panose="020B0604020202020204" pitchFamily="34" charset="0"/>
                <a:cs typeface="Arial" panose="020B0604020202020204" pitchFamily="34" charset="0"/>
              </a:rPr>
              <a:t>Cognitive Model</a:t>
            </a:r>
            <a:endParaRPr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93777" indent="-457200">
              <a:lnSpc>
                <a:spcPct val="150000"/>
              </a:lnSpc>
              <a:spcBef>
                <a:spcPts val="555"/>
              </a:spcBef>
              <a:buSzPct val="80000"/>
            </a:pPr>
            <a:r>
              <a:rPr lang="en-IN" sz="3200" dirty="0">
                <a:latin typeface="Arial" panose="020B0604020202020204" pitchFamily="34" charset="0"/>
                <a:cs typeface="Arial" panose="020B0604020202020204" pitchFamily="34" charset="0"/>
              </a:rPr>
              <a:t>	This model of abnormality focuses on the cognitive distortions or the dysfunctions in the thought processes and the cognitive deficiencies, particularly the absence of sufficient thinking and planning </a:t>
            </a:r>
          </a:p>
          <a:p>
            <a:pPr marL="493777" indent="-457200">
              <a:lnSpc>
                <a:spcPct val="150000"/>
              </a:lnSpc>
              <a:spcBef>
                <a:spcPts val="555"/>
              </a:spcBef>
              <a:buSzPct val="80000"/>
            </a:pPr>
            <a:r>
              <a:rPr lang="en-IN" sz="3200" dirty="0">
                <a:latin typeface="Arial" panose="020B0604020202020204" pitchFamily="34" charset="0"/>
                <a:cs typeface="Arial" panose="020B0604020202020204" pitchFamily="34" charset="0"/>
              </a:rPr>
              <a:t>You are what you think about you</a:t>
            </a:r>
            <a:endParaRPr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20624" lvl="0" indent="-243078" rtl="0">
              <a:lnSpc>
                <a:spcPct val="150000"/>
              </a:lnSpc>
              <a:spcBef>
                <a:spcPts val="555"/>
              </a:spcBef>
              <a:spcAft>
                <a:spcPts val="0"/>
              </a:spcAft>
              <a:buSzPct val="80000"/>
              <a:buNone/>
            </a:pPr>
            <a:endParaRPr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261680"/>
      </p:ext>
    </p:extLst>
  </p:cSld>
  <p:clrMapOvr>
    <a:masterClrMapping/>
  </p:clrMapOvr>
  <p:transition spd="slow">
    <p:wip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35</TotalTime>
  <Words>437</Words>
  <Application>Microsoft Office PowerPoint</Application>
  <PresentationFormat>On-screen Show (4:3)</PresentationFormat>
  <Paragraphs>47</Paragraphs>
  <Slides>14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Libre Franklin</vt:lpstr>
      <vt:lpstr>Imprint MT Shadow</vt:lpstr>
      <vt:lpstr>Rockwell</vt:lpstr>
      <vt:lpstr>Arial</vt:lpstr>
      <vt:lpstr>Calibri</vt:lpstr>
      <vt:lpstr>Bookman Old Style</vt:lpstr>
      <vt:lpstr>Damask</vt:lpstr>
      <vt:lpstr>Understanding Normal Behaviour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Characteristics of Abnormal Behaviour</vt:lpstr>
      <vt:lpstr>PowerPoint Presentation</vt:lpstr>
      <vt:lpstr>PowerPoint Presentation</vt:lpstr>
      <vt:lpstr>Models of abnormal behaviour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Normal Behaviour</dc:title>
  <cp:lastModifiedBy>Jaimon Varghese</cp:lastModifiedBy>
  <cp:revision>4</cp:revision>
  <dcterms:modified xsi:type="dcterms:W3CDTF">2023-07-04T14:49:55Z</dcterms:modified>
</cp:coreProperties>
</file>