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34"/>
  </p:notesMasterIdLst>
  <p:sldIdLst>
    <p:sldId id="256" r:id="rId2"/>
    <p:sldId id="257" r:id="rId3"/>
    <p:sldId id="258" r:id="rId4"/>
    <p:sldId id="288" r:id="rId5"/>
    <p:sldId id="260" r:id="rId6"/>
    <p:sldId id="261" r:id="rId7"/>
    <p:sldId id="262" r:id="rId8"/>
    <p:sldId id="287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Gill Sans" panose="020B0604020202020204" charset="0"/>
      <p:regular r:id="rId39"/>
      <p:bold r:id="rId40"/>
    </p:embeddedFont>
    <p:embeddedFont>
      <p:font typeface="Tw Cen MT" panose="020B0602020104020603" pitchFamily="3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1363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0497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7495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719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43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45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26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967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592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956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834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387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55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9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26786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895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86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65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445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101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620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3"/>
          <p:cNvSpPr txBox="1">
            <a:spLocks noGrp="1"/>
          </p:cNvSpPr>
          <p:nvPr>
            <p:ph type="ctrTitle"/>
          </p:nvPr>
        </p:nvSpPr>
        <p:spPr>
          <a:xfrm>
            <a:off x="914400" y="359898"/>
            <a:ext cx="8229600" cy="2992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ct val="100000"/>
              <a:buFont typeface="Gill Sans"/>
              <a:buNone/>
            </a:pPr>
            <a:br>
              <a:rPr lang="en-US" sz="4000" b="1" dirty="0">
                <a:solidFill>
                  <a:srgbClr val="FFFF00"/>
                </a:solidFill>
              </a:rPr>
            </a:br>
            <a:br>
              <a:rPr lang="en-US" sz="4000" b="1" dirty="0">
                <a:solidFill>
                  <a:srgbClr val="FFFF00"/>
                </a:solidFill>
              </a:rPr>
            </a:br>
            <a:r>
              <a:rPr lang="en-US" sz="4000" b="1" dirty="0">
                <a:solidFill>
                  <a:srgbClr val="FFFF00"/>
                </a:solidFill>
              </a:rPr>
              <a:t>History and MENTAL HEALTH EXAMINATION</a:t>
            </a:r>
            <a:endParaRPr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4"/>
          <p:cNvSpPr txBox="1">
            <a:spLocks noGrp="1"/>
          </p:cNvSpPr>
          <p:nvPr>
            <p:ph idx="1"/>
          </p:nvPr>
        </p:nvSpPr>
        <p:spPr>
          <a:xfrm>
            <a:off x="587829" y="0"/>
            <a:ext cx="8345858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5760" lvl="0" indent="-28346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en-US" sz="2800" b="1" dirty="0"/>
              <a:t>	</a:t>
            </a:r>
            <a:r>
              <a:rPr lang="en-US" sz="4400" b="1" dirty="0">
                <a:solidFill>
                  <a:srgbClr val="FFFF00"/>
                </a:solidFill>
              </a:rPr>
              <a:t>history &amp; Mental Health Assessment</a:t>
            </a:r>
            <a:endParaRPr sz="4400" dirty="0">
              <a:solidFill>
                <a:srgbClr val="FFFF00"/>
              </a:solidFill>
            </a:endParaRPr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40"/>
              <a:buNone/>
            </a:pPr>
            <a:r>
              <a:rPr lang="en-US" sz="3600" i="1" dirty="0">
                <a:solidFill>
                  <a:srgbClr val="00B0F0"/>
                </a:solidFill>
              </a:rPr>
              <a:t>(1) Assessment: </a:t>
            </a:r>
            <a:r>
              <a:rPr lang="en-US" sz="3600" dirty="0"/>
              <a:t>Data collection (Mental&amp; physical background to understand the history of the disorder) </a:t>
            </a:r>
            <a:endParaRPr sz="36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40"/>
              <a:buNone/>
            </a:pPr>
            <a:r>
              <a:rPr lang="en-US" sz="3600" b="1" i="1" dirty="0">
                <a:solidFill>
                  <a:srgbClr val="00B0F0"/>
                </a:solidFill>
              </a:rPr>
              <a:t>(2) Data Analysis: </a:t>
            </a:r>
            <a:r>
              <a:rPr lang="en-US" sz="3600" dirty="0"/>
              <a:t>Nursing Diagnosis </a:t>
            </a:r>
            <a:endParaRPr sz="36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40"/>
              <a:buNone/>
            </a:pPr>
            <a:r>
              <a:rPr lang="en-US" sz="3600" b="1" i="1" dirty="0">
                <a:solidFill>
                  <a:srgbClr val="00B0F0"/>
                </a:solidFill>
              </a:rPr>
              <a:t>(3) Goal setting: </a:t>
            </a:r>
            <a:r>
              <a:rPr lang="en-US" sz="3600" dirty="0"/>
              <a:t>Outcome identification </a:t>
            </a:r>
            <a:endParaRPr sz="36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40"/>
              <a:buNone/>
            </a:pPr>
            <a:r>
              <a:rPr lang="en-US" sz="3600" b="1" i="1" dirty="0">
                <a:solidFill>
                  <a:srgbClr val="00B0F0"/>
                </a:solidFill>
              </a:rPr>
              <a:t>(4) Planning: </a:t>
            </a:r>
            <a:r>
              <a:rPr lang="en-US" sz="3600" dirty="0"/>
              <a:t>Nursing Care Plan </a:t>
            </a:r>
            <a:endParaRPr sz="36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40"/>
              <a:buNone/>
            </a:pPr>
            <a:r>
              <a:rPr lang="en-US" sz="3600" b="1" i="1" dirty="0">
                <a:solidFill>
                  <a:srgbClr val="00B0F0"/>
                </a:solidFill>
              </a:rPr>
              <a:t>(5) Implementation: </a:t>
            </a:r>
            <a:r>
              <a:rPr lang="en-US" sz="3600" dirty="0"/>
              <a:t>Interventions </a:t>
            </a:r>
            <a:endParaRPr sz="36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40"/>
              <a:buNone/>
            </a:pPr>
            <a:r>
              <a:rPr lang="en-US" sz="3600" b="1" i="1" dirty="0">
                <a:solidFill>
                  <a:srgbClr val="00B0F0"/>
                </a:solidFill>
              </a:rPr>
              <a:t>(6) Evaluation </a:t>
            </a:r>
            <a:r>
              <a:rPr lang="en-US" sz="3600" dirty="0"/>
              <a:t>for The expected outcome</a:t>
            </a:r>
            <a:endParaRPr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5"/>
          <p:cNvSpPr txBox="1">
            <a:spLocks noGrp="1"/>
          </p:cNvSpPr>
          <p:nvPr>
            <p:ph idx="1"/>
          </p:nvPr>
        </p:nvSpPr>
        <p:spPr>
          <a:xfrm>
            <a:off x="653143" y="0"/>
            <a:ext cx="8490857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82296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en-US" sz="6000" b="1" dirty="0">
                <a:solidFill>
                  <a:srgbClr val="FFFF00"/>
                </a:solidFill>
              </a:rPr>
              <a:t>Client Assessment (History of the disorder): </a:t>
            </a:r>
          </a:p>
          <a:p>
            <a:pPr marL="365760" lvl="0" indent="-28346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40"/>
              <a:buChar char="⚫"/>
            </a:pPr>
            <a:r>
              <a:rPr lang="en-US" sz="4400" dirty="0"/>
              <a:t>Collection of data about a person, family, or group by observing, examining, and interviewing. </a:t>
            </a:r>
          </a:p>
          <a:p>
            <a:pPr marL="365760" lvl="0" indent="-28346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40"/>
              <a:buChar char="⚫"/>
            </a:pPr>
            <a:r>
              <a:rPr lang="en-US" sz="4400" dirty="0"/>
              <a:t>Data included area about the medical and mental health status of the client.</a:t>
            </a:r>
            <a:endParaRPr sz="4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5"/>
          <p:cNvSpPr txBox="1">
            <a:spLocks noGrp="1"/>
          </p:cNvSpPr>
          <p:nvPr>
            <p:ph idx="1"/>
          </p:nvPr>
        </p:nvSpPr>
        <p:spPr>
          <a:xfrm>
            <a:off x="669471" y="0"/>
            <a:ext cx="847452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82296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40"/>
              <a:buNone/>
            </a:pPr>
            <a:r>
              <a:rPr lang="en-US" sz="4800" b="1" dirty="0">
                <a:solidFill>
                  <a:srgbClr val="FFFF00"/>
                </a:solidFill>
              </a:rPr>
              <a:t>Clinical interview (historical analysis):- </a:t>
            </a:r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40"/>
              <a:buChar char="⚫"/>
            </a:pPr>
            <a:r>
              <a:rPr lang="en-US" sz="3600" dirty="0"/>
              <a:t>is a meeting between the client and professional mental health team.</a:t>
            </a:r>
          </a:p>
          <a:p>
            <a:pPr marL="365760" lvl="0" indent="-28346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en-US" sz="4400" b="1" dirty="0">
                <a:solidFill>
                  <a:srgbClr val="FFFF00"/>
                </a:solidFill>
              </a:rPr>
              <a:t>Purposes of clinical interview: </a:t>
            </a:r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Char char="⚫"/>
            </a:pPr>
            <a:r>
              <a:rPr lang="en-US" sz="3600" dirty="0"/>
              <a:t>Gathering information about the client and the history of the disorder. </a:t>
            </a:r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Char char="⚫"/>
            </a:pPr>
            <a:r>
              <a:rPr lang="en-US" sz="3600" dirty="0"/>
              <a:t>To establish a therapeutic relationship with the client. </a:t>
            </a:r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Char char="⚫"/>
            </a:pPr>
            <a:r>
              <a:rPr lang="en-US" sz="3600" dirty="0"/>
              <a:t>To conduct therapeutic intervention as counseling or psychotherapy</a:t>
            </a:r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40"/>
              <a:buChar char="⚫"/>
            </a:pP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361472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7"/>
          <p:cNvSpPr txBox="1">
            <a:spLocks noGrp="1"/>
          </p:cNvSpPr>
          <p:nvPr>
            <p:ph idx="1"/>
          </p:nvPr>
        </p:nvSpPr>
        <p:spPr>
          <a:xfrm>
            <a:off x="653143" y="0"/>
            <a:ext cx="8490857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5760" lvl="0" indent="-28346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en-US" sz="4400" b="1" dirty="0">
                <a:solidFill>
                  <a:srgbClr val="FFFF00"/>
                </a:solidFill>
              </a:rPr>
              <a:t>Clinical interview skills:</a:t>
            </a:r>
            <a:endParaRPr sz="4400" dirty="0">
              <a:solidFill>
                <a:srgbClr val="FFFF00"/>
              </a:solidFill>
            </a:endParaRPr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Char char="⚫"/>
            </a:pPr>
            <a:r>
              <a:rPr lang="en-US" sz="3600" i="1" dirty="0">
                <a:solidFill>
                  <a:srgbClr val="00B0F0"/>
                </a:solidFill>
              </a:rPr>
              <a:t>Active listening: </a:t>
            </a:r>
            <a:r>
              <a:rPr lang="en-US" sz="3600" dirty="0"/>
              <a:t>Psychiatric SW should be a good listener. </a:t>
            </a:r>
            <a:endParaRPr sz="36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Char char="⚫"/>
            </a:pPr>
            <a:r>
              <a:rPr lang="en-US" sz="3600" i="1" dirty="0">
                <a:solidFill>
                  <a:srgbClr val="00B0F0"/>
                </a:solidFill>
              </a:rPr>
              <a:t>Reflection: </a:t>
            </a:r>
            <a:r>
              <a:rPr lang="en-US" sz="3600" dirty="0"/>
              <a:t>mirroring hidden painful feelings and thoughts</a:t>
            </a:r>
            <a:endParaRPr sz="36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Char char="⚫"/>
            </a:pPr>
            <a:r>
              <a:rPr lang="en-US" sz="3600" i="1" dirty="0">
                <a:solidFill>
                  <a:srgbClr val="00B0F0"/>
                </a:solidFill>
              </a:rPr>
              <a:t>Paraphrasing: </a:t>
            </a:r>
            <a:r>
              <a:rPr lang="en-US" sz="3600" dirty="0"/>
              <a:t>to assure accuracy of client’s words.</a:t>
            </a:r>
            <a:endParaRPr sz="36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Char char="⚫"/>
            </a:pPr>
            <a:r>
              <a:rPr lang="en-US" sz="3600" i="1" dirty="0">
                <a:solidFill>
                  <a:srgbClr val="00B0F0"/>
                </a:solidFill>
              </a:rPr>
              <a:t>Summarizing: </a:t>
            </a:r>
            <a:r>
              <a:rPr lang="en-US" sz="3600" dirty="0"/>
              <a:t>to give positive feedback that all data provided by client was completely understood well.</a:t>
            </a:r>
            <a:endParaRPr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8"/>
          <p:cNvSpPr txBox="1">
            <a:spLocks noGrp="1"/>
          </p:cNvSpPr>
          <p:nvPr>
            <p:ph idx="1"/>
          </p:nvPr>
        </p:nvSpPr>
        <p:spPr>
          <a:xfrm>
            <a:off x="571501" y="0"/>
            <a:ext cx="85725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5760" lvl="0" indent="-28346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en-US" sz="4000" b="1" dirty="0">
                <a:solidFill>
                  <a:srgbClr val="FFFF00"/>
                </a:solidFill>
              </a:rPr>
              <a:t>Clinical interview skills: … cont.</a:t>
            </a:r>
            <a:endParaRPr sz="4000" dirty="0">
              <a:solidFill>
                <a:srgbClr val="FFFF00"/>
              </a:solidFill>
            </a:endParaRPr>
          </a:p>
          <a:p>
            <a:pPr marL="365760" lvl="0" indent="-28346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Char char="⚫"/>
            </a:pPr>
            <a:r>
              <a:rPr lang="en-US" sz="3600" i="1" dirty="0">
                <a:solidFill>
                  <a:srgbClr val="00B0F0"/>
                </a:solidFill>
              </a:rPr>
              <a:t>Clarification</a:t>
            </a:r>
            <a:r>
              <a:rPr lang="en-US" sz="3600" dirty="0">
                <a:solidFill>
                  <a:srgbClr val="00B0F0"/>
                </a:solidFill>
              </a:rPr>
              <a:t>: </a:t>
            </a:r>
            <a:r>
              <a:rPr lang="en-US" sz="3600" dirty="0"/>
              <a:t>asking client to explain ambiguity.</a:t>
            </a:r>
            <a:endParaRPr sz="3600" dirty="0"/>
          </a:p>
          <a:p>
            <a:pPr marL="365760" lvl="0" indent="-28346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Char char="⚫"/>
            </a:pPr>
            <a:r>
              <a:rPr lang="en-US" sz="3600" i="1" dirty="0">
                <a:solidFill>
                  <a:srgbClr val="00B0F0"/>
                </a:solidFill>
              </a:rPr>
              <a:t>Confrontation</a:t>
            </a:r>
            <a:r>
              <a:rPr lang="en-US" sz="3600" dirty="0">
                <a:solidFill>
                  <a:srgbClr val="00B0F0"/>
                </a:solidFill>
              </a:rPr>
              <a:t>: </a:t>
            </a:r>
            <a:r>
              <a:rPr lang="en-US" sz="3600" dirty="0"/>
              <a:t>to direct the client towards his real problems</a:t>
            </a:r>
            <a:endParaRPr sz="3600" dirty="0"/>
          </a:p>
          <a:p>
            <a:pPr marL="365760" lvl="0" indent="-28346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Char char="⚫"/>
            </a:pPr>
            <a:r>
              <a:rPr lang="en-US" sz="3600" i="1" dirty="0">
                <a:solidFill>
                  <a:srgbClr val="00B0F0"/>
                </a:solidFill>
              </a:rPr>
              <a:t>Probing</a:t>
            </a:r>
            <a:r>
              <a:rPr lang="en-US" sz="3600" dirty="0">
                <a:solidFill>
                  <a:srgbClr val="00B0F0"/>
                </a:solidFill>
              </a:rPr>
              <a:t>: </a:t>
            </a:r>
            <a:r>
              <a:rPr lang="en-US" sz="3600" dirty="0"/>
              <a:t>to explore deep unconscious feelings and desires.</a:t>
            </a:r>
            <a:endParaRPr sz="3600" dirty="0"/>
          </a:p>
          <a:p>
            <a:pPr marL="365760" lvl="0" indent="-28346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Char char="⚫"/>
            </a:pPr>
            <a:r>
              <a:rPr lang="en-US" sz="3600" i="1" dirty="0">
                <a:solidFill>
                  <a:srgbClr val="00B0F0"/>
                </a:solidFill>
              </a:rPr>
              <a:t>Rapport</a:t>
            </a:r>
            <a:r>
              <a:rPr lang="en-US" sz="3600" dirty="0">
                <a:solidFill>
                  <a:srgbClr val="00B0F0"/>
                </a:solidFill>
              </a:rPr>
              <a:t>: </a:t>
            </a:r>
            <a:r>
              <a:rPr lang="en-US" sz="3600" dirty="0"/>
              <a:t>to convey complete attendance, empathy and willingness of PSW to help the client by verbal and nonverbal communication</a:t>
            </a:r>
            <a:endParaRPr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9"/>
          <p:cNvSpPr txBox="1">
            <a:spLocks noGrp="1"/>
          </p:cNvSpPr>
          <p:nvPr>
            <p:ph idx="1"/>
          </p:nvPr>
        </p:nvSpPr>
        <p:spPr>
          <a:xfrm>
            <a:off x="990600" y="228600"/>
            <a:ext cx="8153400" cy="66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5760" lvl="0" indent="-28346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en-US" sz="6000" b="1" dirty="0">
                <a:solidFill>
                  <a:srgbClr val="FFFF00"/>
                </a:solidFill>
              </a:rPr>
              <a:t>Mental State Examination (MSE)</a:t>
            </a:r>
            <a:endParaRPr sz="6000" dirty="0">
              <a:solidFill>
                <a:srgbClr val="FFFF00"/>
              </a:solidFill>
            </a:endParaRPr>
          </a:p>
          <a:p>
            <a:pPr marL="365760" lvl="0" indent="-28346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Char char="⚫"/>
            </a:pPr>
            <a:r>
              <a:rPr lang="en-US" sz="4000" dirty="0"/>
              <a:t>An assessment tool of the brain functions that helps mental health professionals to reach a tentative psychiatric diagnosis.</a:t>
            </a:r>
            <a:endParaRPr sz="4000" dirty="0"/>
          </a:p>
          <a:p>
            <a:pPr marL="365760" lvl="0" indent="-28346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Char char="⚫"/>
            </a:pPr>
            <a:r>
              <a:rPr lang="en-US" sz="4000" dirty="0"/>
              <a:t>An experienced team member can complete all the components of (MSE)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9"/>
          <p:cNvSpPr txBox="1">
            <a:spLocks noGrp="1"/>
          </p:cNvSpPr>
          <p:nvPr>
            <p:ph idx="1"/>
          </p:nvPr>
        </p:nvSpPr>
        <p:spPr>
          <a:xfrm>
            <a:off x="990600" y="228600"/>
            <a:ext cx="8153400" cy="66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65760" lvl="0" indent="-28346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en-US" sz="3600" b="1" dirty="0">
                <a:solidFill>
                  <a:srgbClr val="FFFF00"/>
                </a:solidFill>
              </a:rPr>
              <a:t>Mental State Examination (MSE) include: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General appearance</a:t>
            </a:r>
            <a:endParaRPr lang="en-IN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Psychomotor Behaviour:</a:t>
            </a:r>
            <a:endParaRPr lang="en-IN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Attitude</a:t>
            </a:r>
            <a:endParaRPr lang="en-IN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Speech</a:t>
            </a:r>
            <a:endParaRPr lang="en-IN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Mood and affect</a:t>
            </a:r>
            <a:endParaRPr lang="en-IN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Perception</a:t>
            </a:r>
            <a:endParaRPr lang="en-IN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Thinking</a:t>
            </a:r>
            <a:endParaRPr lang="en-IN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Sensorium and cognition</a:t>
            </a:r>
            <a:endParaRPr lang="en-IN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Judgment</a:t>
            </a:r>
            <a:endParaRPr lang="en-IN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Insight</a:t>
            </a:r>
            <a:endParaRPr lang="en-IN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Reliability</a:t>
            </a:r>
            <a:endParaRPr lang="en-IN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Sexuality</a:t>
            </a:r>
            <a:endParaRPr lang="en-IN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85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0"/>
          <p:cNvSpPr txBox="1">
            <a:spLocks noGrp="1"/>
          </p:cNvSpPr>
          <p:nvPr>
            <p:ph idx="1"/>
          </p:nvPr>
        </p:nvSpPr>
        <p:spPr>
          <a:xfrm>
            <a:off x="587829" y="0"/>
            <a:ext cx="8556171" cy="67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96646" lvl="0" indent="-5143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80"/>
              <a:buAutoNum type="arabicParenBoth"/>
            </a:pPr>
            <a:r>
              <a:rPr lang="en-US" sz="4800" b="1" dirty="0">
                <a:solidFill>
                  <a:srgbClr val="FFFF00"/>
                </a:solidFill>
              </a:rPr>
              <a:t>General appearance:- </a:t>
            </a:r>
            <a:endParaRPr sz="4800" b="1" dirty="0">
              <a:solidFill>
                <a:srgbClr val="FFFF00"/>
              </a:solidFill>
            </a:endParaRPr>
          </a:p>
          <a:p>
            <a:pPr marL="596646" lvl="0" indent="-5143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80"/>
              <a:buNone/>
            </a:pPr>
            <a:r>
              <a:rPr lang="en-US" sz="3200" dirty="0"/>
              <a:t>	Involves important information that can be taken from the first sight objectively without asking the client</a:t>
            </a:r>
            <a:endParaRPr sz="32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80"/>
              <a:buChar char="⚫"/>
            </a:pPr>
            <a:r>
              <a:rPr lang="en-US" sz="3200" b="1" dirty="0">
                <a:solidFill>
                  <a:srgbClr val="00B0F0"/>
                </a:solidFill>
              </a:rPr>
              <a:t>A- Dress, grooming, &amp;hygiene (self-care)- </a:t>
            </a:r>
            <a:r>
              <a:rPr lang="en-US" sz="3200" dirty="0"/>
              <a:t>Good and suitable in healthy or mentally stable clients, delusional disorder, and most neurotic disorders.</a:t>
            </a:r>
            <a:endParaRPr sz="32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80"/>
              <a:buNone/>
            </a:pPr>
            <a:r>
              <a:rPr lang="en-US" sz="3200" dirty="0"/>
              <a:t>	* Schizophrenia may have strange style of dressing.</a:t>
            </a:r>
            <a:endParaRPr sz="32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80"/>
              <a:buNone/>
            </a:pPr>
            <a:r>
              <a:rPr lang="en-US" sz="3200" dirty="0"/>
              <a:t>	* Mania dressing is usually bright, multicolored, mismatched &amp; excessive use of cosmetics.</a:t>
            </a:r>
            <a:endParaRPr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 txBox="1">
            <a:spLocks noGrp="1"/>
          </p:cNvSpPr>
          <p:nvPr>
            <p:ph idx="1"/>
          </p:nvPr>
        </p:nvSpPr>
        <p:spPr>
          <a:xfrm>
            <a:off x="990600" y="0"/>
            <a:ext cx="81534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65760" lvl="0" indent="-283464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rPr lang="en-US" sz="3200" b="1" dirty="0">
                <a:solidFill>
                  <a:srgbClr val="00B0F0"/>
                </a:solidFill>
              </a:rPr>
              <a:t>B- Facial expression:-</a:t>
            </a:r>
            <a:endParaRPr sz="2800" b="1" dirty="0">
              <a:solidFill>
                <a:srgbClr val="00B0F0"/>
              </a:solidFill>
            </a:endParaRPr>
          </a:p>
          <a:p>
            <a:pPr marL="539496" indent="-457200">
              <a:lnSpc>
                <a:spcPct val="110000"/>
              </a:lnSpc>
              <a:spcBef>
                <a:spcPts val="600"/>
              </a:spcBef>
              <a:buSzPct val="80000"/>
            </a:pPr>
            <a:r>
              <a:rPr lang="en-US" sz="3200" b="1" dirty="0"/>
              <a:t>Anxious in anxiety, </a:t>
            </a:r>
            <a:endParaRPr sz="2800" b="1" dirty="0"/>
          </a:p>
          <a:p>
            <a:pPr marL="539496" indent="-457200">
              <a:lnSpc>
                <a:spcPct val="110000"/>
              </a:lnSpc>
              <a:spcBef>
                <a:spcPts val="600"/>
              </a:spcBef>
              <a:buSzPct val="80000"/>
            </a:pPr>
            <a:r>
              <a:rPr lang="en-US" sz="3200" b="1" dirty="0"/>
              <a:t>Sad in depression, euphoric or excited in mania, &amp; </a:t>
            </a:r>
          </a:p>
          <a:p>
            <a:pPr marL="539496" indent="-457200">
              <a:lnSpc>
                <a:spcPct val="110000"/>
              </a:lnSpc>
              <a:spcBef>
                <a:spcPts val="600"/>
              </a:spcBef>
              <a:buSzPct val="80000"/>
            </a:pPr>
            <a:r>
              <a:rPr lang="en-US" sz="3200" b="1" dirty="0"/>
              <a:t>apathetic in schizophrenia.</a:t>
            </a:r>
            <a:endParaRPr sz="2800" b="1" dirty="0"/>
          </a:p>
          <a:p>
            <a:pPr marL="365760" lvl="0" indent="-283464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rPr lang="en-US" sz="3200" b="1" dirty="0">
                <a:solidFill>
                  <a:srgbClr val="00B0F0"/>
                </a:solidFill>
              </a:rPr>
              <a:t>C- Eye contact:</a:t>
            </a:r>
            <a:endParaRPr sz="2800" b="1" dirty="0">
              <a:solidFill>
                <a:srgbClr val="00B0F0"/>
              </a:solidFill>
            </a:endParaRPr>
          </a:p>
          <a:p>
            <a:pPr marL="539496" indent="-457200">
              <a:lnSpc>
                <a:spcPct val="110000"/>
              </a:lnSpc>
              <a:spcBef>
                <a:spcPts val="600"/>
              </a:spcBef>
              <a:buSzPct val="80000"/>
            </a:pPr>
            <a:r>
              <a:rPr lang="en-US" sz="3200" b="1" dirty="0"/>
              <a:t>Lost in shyness, schizophrenia &amp; depression </a:t>
            </a:r>
            <a:endParaRPr sz="2800" b="1" dirty="0"/>
          </a:p>
          <a:p>
            <a:pPr marL="539496" indent="-457200">
              <a:lnSpc>
                <a:spcPct val="110000"/>
              </a:lnSpc>
              <a:spcBef>
                <a:spcPts val="600"/>
              </a:spcBef>
              <a:buSzPct val="80000"/>
            </a:pPr>
            <a:r>
              <a:rPr lang="en-US" sz="3200" b="1" dirty="0"/>
              <a:t>Irregular in anxiety </a:t>
            </a:r>
            <a:endParaRPr sz="2800" b="1" dirty="0"/>
          </a:p>
          <a:p>
            <a:pPr marL="539496" indent="-457200">
              <a:lnSpc>
                <a:spcPct val="110000"/>
              </a:lnSpc>
              <a:spcBef>
                <a:spcPts val="600"/>
              </a:spcBef>
              <a:buSzPct val="80000"/>
            </a:pPr>
            <a:r>
              <a:rPr lang="en-US" sz="3200" b="1" dirty="0"/>
              <a:t>Good in mania.</a:t>
            </a:r>
            <a:endParaRPr sz="2800" b="1" dirty="0"/>
          </a:p>
          <a:p>
            <a:pPr marL="365760" lvl="0" indent="-283464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rPr lang="en-US" sz="3200" b="1" dirty="0">
                <a:solidFill>
                  <a:srgbClr val="00B0F0"/>
                </a:solidFill>
              </a:rPr>
              <a:t>D- Nutritional Status:- </a:t>
            </a:r>
            <a:r>
              <a:rPr lang="en-US" sz="3200" b="1" dirty="0"/>
              <a:t>Weight gain or loss in depression.</a:t>
            </a:r>
            <a:endParaRPr sz="32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2"/>
          <p:cNvSpPr txBox="1">
            <a:spLocks noGrp="1"/>
          </p:cNvSpPr>
          <p:nvPr>
            <p:ph idx="1"/>
          </p:nvPr>
        </p:nvSpPr>
        <p:spPr>
          <a:xfrm>
            <a:off x="702129" y="0"/>
            <a:ext cx="8441871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5760" lvl="0" indent="-283464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en-US" sz="4800" b="1" dirty="0">
                <a:solidFill>
                  <a:srgbClr val="FFFF00"/>
                </a:solidFill>
              </a:rPr>
              <a:t>(2) Psychomotor Behaviour: </a:t>
            </a:r>
            <a:endParaRPr sz="4400" dirty="0">
              <a:solidFill>
                <a:srgbClr val="FFFF00"/>
              </a:solidFill>
            </a:endParaRPr>
          </a:p>
          <a:p>
            <a:pPr marL="365760" lvl="0" indent="-283464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b="1" dirty="0">
                <a:solidFill>
                  <a:srgbClr val="00B0F0"/>
                </a:solidFill>
              </a:rPr>
              <a:t>A- </a:t>
            </a:r>
            <a:r>
              <a:rPr lang="en-US" sz="3200" b="1" dirty="0">
                <a:solidFill>
                  <a:srgbClr val="00B0F0"/>
                </a:solidFill>
              </a:rPr>
              <a:t>Hyperactivity</a:t>
            </a:r>
            <a:r>
              <a:rPr lang="en-US" sz="3200" dirty="0">
                <a:solidFill>
                  <a:srgbClr val="00B0F0"/>
                </a:solidFill>
              </a:rPr>
              <a:t>:- </a:t>
            </a:r>
            <a:r>
              <a:rPr lang="en-US" sz="3200" dirty="0"/>
              <a:t>Agitation, aggression or restlessness as in mania, schizophrenia and mental retardation.</a:t>
            </a:r>
            <a:endParaRPr sz="2800" dirty="0"/>
          </a:p>
          <a:p>
            <a:pPr marL="365760" lvl="0" indent="-283464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rPr lang="en-US" sz="3200" b="1" dirty="0">
                <a:solidFill>
                  <a:srgbClr val="00B0F0"/>
                </a:solidFill>
              </a:rPr>
              <a:t>B- Hypoactivity</a:t>
            </a:r>
            <a:r>
              <a:rPr lang="en-US" sz="3200" dirty="0">
                <a:solidFill>
                  <a:srgbClr val="00B0F0"/>
                </a:solidFill>
              </a:rPr>
              <a:t>:- </a:t>
            </a:r>
            <a:r>
              <a:rPr lang="en-US" sz="3200" dirty="0"/>
              <a:t>Rigidity or retardation as in depression, catatonic schizophrenia or some forms of conversion disorder. </a:t>
            </a:r>
            <a:endParaRPr sz="2800" dirty="0"/>
          </a:p>
          <a:p>
            <a:pPr marL="365760" lvl="0" indent="-283464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rPr lang="en-US" sz="3200" b="1" dirty="0">
                <a:solidFill>
                  <a:srgbClr val="00B0F0"/>
                </a:solidFill>
              </a:rPr>
              <a:t>C- Posture</a:t>
            </a:r>
            <a:r>
              <a:rPr lang="en-US" sz="3200" dirty="0">
                <a:solidFill>
                  <a:srgbClr val="00B0F0"/>
                </a:solidFill>
              </a:rPr>
              <a:t>: </a:t>
            </a:r>
            <a:r>
              <a:rPr lang="en-US" sz="3200" dirty="0"/>
              <a:t>how client sits, walks, and behaves.</a:t>
            </a:r>
            <a:endParaRPr sz="2800" dirty="0"/>
          </a:p>
          <a:p>
            <a:pPr marL="365760" lvl="0" indent="-283464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rPr lang="en-US" sz="3200" b="1" dirty="0">
                <a:solidFill>
                  <a:srgbClr val="92D050"/>
                </a:solidFill>
              </a:rPr>
              <a:t>- Catatonic: </a:t>
            </a:r>
            <a:r>
              <a:rPr lang="en-US" sz="3200" dirty="0"/>
              <a:t>Waxy flexibility, bizarre and maintained for a long time as in catatonia.</a:t>
            </a:r>
            <a:endParaRPr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3"/>
          <p:cNvSpPr txBox="1">
            <a:spLocks noGrp="1"/>
          </p:cNvSpPr>
          <p:nvPr>
            <p:ph idx="1"/>
          </p:nvPr>
        </p:nvSpPr>
        <p:spPr>
          <a:xfrm>
            <a:off x="636814" y="0"/>
            <a:ext cx="8507186" cy="66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365760" lvl="0" indent="-283464" algn="just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rPr lang="en-US" sz="3200" b="1" dirty="0">
                <a:solidFill>
                  <a:srgbClr val="92D050"/>
                </a:solidFill>
              </a:rPr>
              <a:t>- Restless or agitated: </a:t>
            </a:r>
            <a:r>
              <a:rPr lang="en-US" sz="3200" dirty="0"/>
              <a:t>as in mania.</a:t>
            </a:r>
          </a:p>
          <a:p>
            <a:pPr marL="365760" lvl="0" indent="-283464" algn="just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rPr lang="en-US" sz="3200" b="1" dirty="0">
                <a:solidFill>
                  <a:srgbClr val="92D050"/>
                </a:solidFill>
              </a:rPr>
              <a:t>- Anxious: </a:t>
            </a:r>
            <a:r>
              <a:rPr lang="en-US" sz="3200" dirty="0"/>
              <a:t>as in anxiety disorders.</a:t>
            </a:r>
          </a:p>
          <a:p>
            <a:pPr marL="365760" lvl="0" indent="-283464" algn="just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rPr lang="en-US" sz="3200" b="1" dirty="0">
                <a:solidFill>
                  <a:srgbClr val="92D050"/>
                </a:solidFill>
              </a:rPr>
              <a:t>-Depressed: </a:t>
            </a:r>
            <a:r>
              <a:rPr lang="en-US" sz="3200" dirty="0"/>
              <a:t>Leaning forward, looking at the ground, non responsive.</a:t>
            </a:r>
          </a:p>
          <a:p>
            <a:pPr marL="365760" lvl="0" indent="-283464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80000"/>
              <a:buChar char="⚫"/>
            </a:pPr>
            <a:r>
              <a:rPr lang="en-US" sz="3200" b="1" dirty="0">
                <a:solidFill>
                  <a:srgbClr val="00B0F0"/>
                </a:solidFill>
              </a:rPr>
              <a:t>D- Stereotypy</a:t>
            </a:r>
            <a:r>
              <a:rPr lang="en-US" sz="3200" dirty="0">
                <a:solidFill>
                  <a:srgbClr val="00B0F0"/>
                </a:solidFill>
              </a:rPr>
              <a:t>: </a:t>
            </a:r>
            <a:r>
              <a:rPr lang="en-US" sz="3200" dirty="0"/>
              <a:t>Repetitive fixed pattern of action &amp; speech (schizophrenia &amp; mental retardation. </a:t>
            </a:r>
            <a:endParaRPr sz="3200" dirty="0"/>
          </a:p>
          <a:p>
            <a:pPr marL="365760" lvl="0" indent="-283464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0000"/>
              <a:buChar char="⚫"/>
            </a:pPr>
            <a:r>
              <a:rPr lang="en-US" sz="3200" b="1" dirty="0">
                <a:solidFill>
                  <a:srgbClr val="00B0F0"/>
                </a:solidFill>
              </a:rPr>
              <a:t>E- Bizarre behavior</a:t>
            </a:r>
            <a:r>
              <a:rPr lang="en-US" sz="3200" dirty="0">
                <a:solidFill>
                  <a:srgbClr val="00B0F0"/>
                </a:solidFill>
              </a:rPr>
              <a:t>: </a:t>
            </a:r>
            <a:r>
              <a:rPr lang="en-US" sz="3200" dirty="0"/>
              <a:t>unacceptable Culturally &amp; socially as in schizophrenia. </a:t>
            </a:r>
            <a:endParaRPr sz="3200" dirty="0"/>
          </a:p>
          <a:p>
            <a:pPr marL="365760" lvl="0" indent="-283464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0000"/>
              <a:buChar char="⚫"/>
            </a:pPr>
            <a:r>
              <a:rPr lang="en-US" sz="3200" b="1" dirty="0">
                <a:solidFill>
                  <a:srgbClr val="00B0F0"/>
                </a:solidFill>
              </a:rPr>
              <a:t>F- Mannerism</a:t>
            </a:r>
            <a:r>
              <a:rPr lang="en-US" sz="3200" dirty="0">
                <a:solidFill>
                  <a:srgbClr val="00B0F0"/>
                </a:solidFill>
              </a:rPr>
              <a:t>: </a:t>
            </a:r>
            <a:r>
              <a:rPr lang="en-US" sz="3200" dirty="0"/>
              <a:t>Involuntary, Unusual bizarre behavior, stylized movements. Clearly uncomfortable or inappropriate as rocking, nodding, </a:t>
            </a:r>
            <a:endParaRPr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4"/>
          <p:cNvSpPr txBox="1">
            <a:spLocks noGrp="1"/>
          </p:cNvSpPr>
          <p:nvPr>
            <p:ph idx="1"/>
          </p:nvPr>
        </p:nvSpPr>
        <p:spPr>
          <a:xfrm>
            <a:off x="990600" y="0"/>
            <a:ext cx="81534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5760" lvl="0" indent="-28346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endParaRPr sz="3200" dirty="0"/>
          </a:p>
          <a:p>
            <a:pPr marL="365760" lvl="0" indent="-28346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40"/>
              <a:buNone/>
            </a:pPr>
            <a:r>
              <a:rPr lang="en-US" sz="4800" b="1" dirty="0">
                <a:solidFill>
                  <a:srgbClr val="FFFF00"/>
                </a:solidFill>
              </a:rPr>
              <a:t>(3) Attitude:- </a:t>
            </a:r>
            <a:endParaRPr sz="4400" dirty="0">
              <a:solidFill>
                <a:srgbClr val="FFFF00"/>
              </a:solidFill>
            </a:endParaRPr>
          </a:p>
          <a:p>
            <a:pPr marL="365760" lvl="0" indent="-28346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40"/>
              <a:buNone/>
            </a:pPr>
            <a:r>
              <a:rPr lang="en-US" sz="3600" dirty="0"/>
              <a:t>Client's interaction with mental health team may be:</a:t>
            </a:r>
            <a:endParaRPr sz="3200" dirty="0"/>
          </a:p>
          <a:p>
            <a:pPr marL="365760" lvl="0" indent="-28346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40"/>
              <a:buNone/>
            </a:pPr>
            <a:r>
              <a:rPr lang="en-US" sz="3600" b="1" dirty="0">
                <a:solidFill>
                  <a:srgbClr val="00B0F0"/>
                </a:solidFill>
              </a:rPr>
              <a:t>A- Cooperative: </a:t>
            </a:r>
            <a:r>
              <a:rPr lang="en-US" sz="3600" dirty="0"/>
              <a:t>in anxiety disorders</a:t>
            </a:r>
            <a:endParaRPr sz="3200" dirty="0"/>
          </a:p>
          <a:p>
            <a:pPr marL="365760" lvl="0" indent="-28346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40"/>
              <a:buNone/>
            </a:pPr>
            <a:r>
              <a:rPr lang="en-US" sz="3600" b="1" dirty="0">
                <a:solidFill>
                  <a:srgbClr val="00B0F0"/>
                </a:solidFill>
              </a:rPr>
              <a:t>B- Resistive: </a:t>
            </a:r>
            <a:r>
              <a:rPr lang="en-US" sz="3600" dirty="0"/>
              <a:t>As in acute psychosis and personality disorders.</a:t>
            </a:r>
            <a:endParaRPr sz="3200" dirty="0"/>
          </a:p>
          <a:p>
            <a:pPr marL="365760" lvl="0" indent="-28346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40"/>
              <a:buNone/>
            </a:pPr>
            <a:r>
              <a:rPr lang="en-US" sz="3600" b="1" dirty="0">
                <a:solidFill>
                  <a:srgbClr val="00B0F0"/>
                </a:solidFill>
              </a:rPr>
              <a:t>C- Aggressive: </a:t>
            </a:r>
            <a:r>
              <a:rPr lang="en-US" sz="3600" dirty="0"/>
              <a:t>As in mania and schizophrenia.</a:t>
            </a:r>
            <a:endParaRPr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5"/>
          <p:cNvSpPr txBox="1">
            <a:spLocks noGrp="1"/>
          </p:cNvSpPr>
          <p:nvPr>
            <p:ph idx="1"/>
          </p:nvPr>
        </p:nvSpPr>
        <p:spPr>
          <a:xfrm>
            <a:off x="914400" y="0"/>
            <a:ext cx="82296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65760" lvl="0" indent="-28346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br>
              <a:rPr lang="en-US" sz="2800" dirty="0"/>
            </a:br>
            <a:r>
              <a:rPr lang="en-US" sz="5400" b="1" dirty="0">
                <a:solidFill>
                  <a:srgbClr val="FFFF00"/>
                </a:solidFill>
              </a:rPr>
              <a:t>(4) Speech:</a:t>
            </a:r>
            <a:endParaRPr sz="4800" dirty="0">
              <a:solidFill>
                <a:srgbClr val="FFFF00"/>
              </a:solidFill>
            </a:endParaRPr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40"/>
              <a:buNone/>
            </a:pPr>
            <a:r>
              <a:rPr lang="en-US" sz="3200" b="1" dirty="0">
                <a:solidFill>
                  <a:srgbClr val="00B0F0"/>
                </a:solidFill>
              </a:rPr>
              <a:t>A- Quantity:-</a:t>
            </a:r>
            <a:r>
              <a:rPr lang="en-US" sz="3200" dirty="0"/>
              <a:t> Very less as in depression and catatonia.</a:t>
            </a:r>
            <a:endParaRPr sz="28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40"/>
              <a:buNone/>
            </a:pPr>
            <a:r>
              <a:rPr lang="en-US" sz="3600" b="1" dirty="0">
                <a:solidFill>
                  <a:srgbClr val="00B0F0"/>
                </a:solidFill>
              </a:rPr>
              <a:t>B- Quality:-</a:t>
            </a:r>
            <a:endParaRPr sz="3200" b="1" dirty="0">
              <a:solidFill>
                <a:srgbClr val="00B0F0"/>
              </a:solidFill>
            </a:endParaRPr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40"/>
              <a:buNone/>
            </a:pPr>
            <a:r>
              <a:rPr lang="en-US" sz="3200" dirty="0"/>
              <a:t>	</a:t>
            </a:r>
            <a:r>
              <a:rPr lang="en-US" sz="3200" dirty="0">
                <a:solidFill>
                  <a:srgbClr val="92D050"/>
                </a:solidFill>
              </a:rPr>
              <a:t>-</a:t>
            </a:r>
            <a:r>
              <a:rPr lang="en-US" sz="3200" b="1" dirty="0">
                <a:solidFill>
                  <a:srgbClr val="92D050"/>
                </a:solidFill>
              </a:rPr>
              <a:t>Monotonous</a:t>
            </a:r>
            <a:r>
              <a:rPr lang="en-US" sz="3200" dirty="0">
                <a:solidFill>
                  <a:srgbClr val="92D050"/>
                </a:solidFill>
              </a:rPr>
              <a:t>, </a:t>
            </a:r>
            <a:r>
              <a:rPr lang="en-US" sz="3200" dirty="0"/>
              <a:t>soft, &amp; slow in depression.</a:t>
            </a:r>
            <a:endParaRPr sz="28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40"/>
              <a:buNone/>
            </a:pPr>
            <a:r>
              <a:rPr lang="en-US" sz="3200" dirty="0"/>
              <a:t>	</a:t>
            </a:r>
            <a:r>
              <a:rPr lang="en-US" sz="3200" dirty="0">
                <a:solidFill>
                  <a:srgbClr val="92D050"/>
                </a:solidFill>
              </a:rPr>
              <a:t>-</a:t>
            </a:r>
            <a:r>
              <a:rPr lang="en-US" sz="3200" b="1" dirty="0">
                <a:solidFill>
                  <a:srgbClr val="92D050"/>
                </a:solidFill>
              </a:rPr>
              <a:t>Talkative</a:t>
            </a:r>
            <a:r>
              <a:rPr lang="en-US" sz="3200" dirty="0">
                <a:solidFill>
                  <a:srgbClr val="92D050"/>
                </a:solidFill>
              </a:rPr>
              <a:t>, </a:t>
            </a:r>
            <a:r>
              <a:rPr lang="en-US" sz="3200" dirty="0"/>
              <a:t>stereotyped, pressured &amp; loud in mania</a:t>
            </a:r>
            <a:endParaRPr sz="28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40"/>
              <a:buNone/>
            </a:pPr>
            <a:r>
              <a:rPr lang="en-US" sz="3200" dirty="0">
                <a:solidFill>
                  <a:srgbClr val="92D050"/>
                </a:solidFill>
              </a:rPr>
              <a:t>	-</a:t>
            </a:r>
            <a:r>
              <a:rPr lang="en-US" sz="3200" b="1" dirty="0">
                <a:solidFill>
                  <a:srgbClr val="92D050"/>
                </a:solidFill>
              </a:rPr>
              <a:t>Incoherent</a:t>
            </a:r>
            <a:r>
              <a:rPr lang="en-US" sz="3200" dirty="0">
                <a:solidFill>
                  <a:srgbClr val="92D050"/>
                </a:solidFill>
              </a:rPr>
              <a:t> </a:t>
            </a:r>
            <a:r>
              <a:rPr lang="en-US" sz="3200" dirty="0"/>
              <a:t>in schizophrenia.</a:t>
            </a:r>
            <a:endParaRPr sz="28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40"/>
              <a:buNone/>
            </a:pPr>
            <a:r>
              <a:rPr lang="en-US" sz="3200" dirty="0"/>
              <a:t>	</a:t>
            </a:r>
            <a:r>
              <a:rPr lang="en-US" sz="3200" dirty="0">
                <a:solidFill>
                  <a:srgbClr val="92D050"/>
                </a:solidFill>
              </a:rPr>
              <a:t>- </a:t>
            </a:r>
            <a:r>
              <a:rPr lang="en-US" sz="3200" b="1" dirty="0">
                <a:solidFill>
                  <a:srgbClr val="92D050"/>
                </a:solidFill>
              </a:rPr>
              <a:t>Stuttered</a:t>
            </a:r>
            <a:r>
              <a:rPr lang="en-US" sz="3200" dirty="0">
                <a:solidFill>
                  <a:srgbClr val="92D050"/>
                </a:solidFill>
              </a:rPr>
              <a:t> </a:t>
            </a:r>
            <a:r>
              <a:rPr lang="en-US" sz="3200" dirty="0"/>
              <a:t>and dysrhythmic in anxiety disorders.</a:t>
            </a:r>
            <a:endParaRPr sz="28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40"/>
              <a:buNone/>
            </a:pPr>
            <a:r>
              <a:rPr lang="en-US" sz="3200" dirty="0"/>
              <a:t>	</a:t>
            </a:r>
            <a:r>
              <a:rPr lang="en-US" sz="3200" dirty="0">
                <a:solidFill>
                  <a:srgbClr val="92D050"/>
                </a:solidFill>
              </a:rPr>
              <a:t>- </a:t>
            </a:r>
            <a:r>
              <a:rPr lang="en-US" sz="3200" b="1" dirty="0">
                <a:solidFill>
                  <a:srgbClr val="92D050"/>
                </a:solidFill>
              </a:rPr>
              <a:t>Repetitious</a:t>
            </a:r>
            <a:r>
              <a:rPr lang="en-US" sz="3200" dirty="0">
                <a:solidFill>
                  <a:srgbClr val="92D050"/>
                </a:solidFill>
              </a:rPr>
              <a:t> </a:t>
            </a:r>
            <a:r>
              <a:rPr lang="en-US" sz="3200" dirty="0"/>
              <a:t>as in dementia &amp; organic brain disorder.</a:t>
            </a:r>
            <a:endParaRPr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6"/>
          <p:cNvSpPr txBox="1">
            <a:spLocks noGrp="1"/>
          </p:cNvSpPr>
          <p:nvPr>
            <p:ph idx="1"/>
          </p:nvPr>
        </p:nvSpPr>
        <p:spPr>
          <a:xfrm>
            <a:off x="653143" y="0"/>
            <a:ext cx="8490857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5760" lvl="0" indent="-283464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br>
              <a:rPr lang="en-US" sz="2800" dirty="0"/>
            </a:br>
            <a:r>
              <a:rPr lang="en-US" sz="4800" b="1" dirty="0">
                <a:solidFill>
                  <a:srgbClr val="FFFF00"/>
                </a:solidFill>
              </a:rPr>
              <a:t>(5) Mood and affect: </a:t>
            </a:r>
            <a:endParaRPr sz="4400" dirty="0">
              <a:solidFill>
                <a:srgbClr val="FFFF00"/>
              </a:solidFill>
            </a:endParaRPr>
          </a:p>
          <a:p>
            <a:pPr marL="365760" lvl="0" indent="-283464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2240"/>
              <a:buNone/>
            </a:pPr>
            <a:r>
              <a:rPr lang="en-US" sz="3200" b="1" dirty="0">
                <a:solidFill>
                  <a:srgbClr val="00B0F0"/>
                </a:solidFill>
              </a:rPr>
              <a:t>A- Mood: </a:t>
            </a:r>
            <a:r>
              <a:rPr lang="en-US" sz="3200" dirty="0"/>
              <a:t>Subjective emotional state reported by client.</a:t>
            </a:r>
            <a:endParaRPr sz="2800" dirty="0"/>
          </a:p>
          <a:p>
            <a:pPr marL="365760" lvl="0" indent="-283464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2560"/>
              <a:buFont typeface="Gill Sans"/>
              <a:buChar char="-"/>
            </a:pPr>
            <a:r>
              <a:rPr lang="en-US" sz="2800" dirty="0"/>
              <a:t>Mood Variations involve:</a:t>
            </a:r>
            <a:endParaRPr sz="2800" dirty="0"/>
          </a:p>
          <a:p>
            <a:pPr marL="365760" lvl="0" indent="-283464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rPr lang="en-US" sz="2800" dirty="0"/>
              <a:t>	</a:t>
            </a:r>
            <a:r>
              <a:rPr lang="en-US" sz="3200" b="1" dirty="0">
                <a:solidFill>
                  <a:srgbClr val="92D050"/>
                </a:solidFill>
              </a:rPr>
              <a:t>*Euthymic mood: </a:t>
            </a:r>
            <a:r>
              <a:rPr lang="en-US" sz="3200" dirty="0"/>
              <a:t>Normal range(absence - elevated)</a:t>
            </a:r>
            <a:endParaRPr sz="2800" dirty="0"/>
          </a:p>
          <a:p>
            <a:pPr marL="365760" lvl="0" indent="-283464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2240"/>
              <a:buNone/>
            </a:pPr>
            <a:r>
              <a:rPr lang="en-US" sz="3200" dirty="0"/>
              <a:t>	</a:t>
            </a:r>
            <a:r>
              <a:rPr lang="en-US" sz="3200" b="1" dirty="0">
                <a:solidFill>
                  <a:srgbClr val="92D050"/>
                </a:solidFill>
              </a:rPr>
              <a:t>*Dysphoric mood: </a:t>
            </a:r>
            <a:r>
              <a:rPr lang="en-US" sz="3200" dirty="0"/>
              <a:t>Feeling unpleasant as in dysthymia.</a:t>
            </a:r>
            <a:endParaRPr sz="2800" dirty="0"/>
          </a:p>
          <a:p>
            <a:pPr marL="365760" lvl="0" indent="-283464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2240"/>
              <a:buNone/>
            </a:pPr>
            <a:r>
              <a:rPr lang="en-US" sz="3200" dirty="0">
                <a:solidFill>
                  <a:srgbClr val="92D050"/>
                </a:solidFill>
              </a:rPr>
              <a:t>	</a:t>
            </a:r>
            <a:r>
              <a:rPr lang="en-US" sz="3200" b="1" dirty="0">
                <a:solidFill>
                  <a:srgbClr val="92D050"/>
                </a:solidFill>
              </a:rPr>
              <a:t>*Depressed mood: </a:t>
            </a:r>
            <a:r>
              <a:rPr lang="en-US" sz="3200" dirty="0"/>
              <a:t>feeling of sadness as in depression.</a:t>
            </a:r>
            <a:endParaRPr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7"/>
          <p:cNvSpPr txBox="1">
            <a:spLocks noGrp="1"/>
          </p:cNvSpPr>
          <p:nvPr>
            <p:ph idx="1"/>
          </p:nvPr>
        </p:nvSpPr>
        <p:spPr>
          <a:xfrm>
            <a:off x="990600" y="0"/>
            <a:ext cx="81534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5760" lvl="0" indent="-28346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en-US" sz="3600" b="1" dirty="0">
                <a:solidFill>
                  <a:srgbClr val="92D050"/>
                </a:solidFill>
              </a:rPr>
              <a:t>*Irritable mood: </a:t>
            </a:r>
            <a:r>
              <a:rPr lang="en-US" sz="3600" dirty="0"/>
              <a:t>Easily annoyed provoked to anger as in mania.</a:t>
            </a:r>
            <a:endParaRPr sz="32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40"/>
              <a:buNone/>
            </a:pPr>
            <a:r>
              <a:rPr lang="en-US" sz="3600" b="1" dirty="0">
                <a:solidFill>
                  <a:srgbClr val="92D050"/>
                </a:solidFill>
              </a:rPr>
              <a:t>* Euphoric mood: </a:t>
            </a:r>
            <a:r>
              <a:rPr lang="en-US" sz="3600" dirty="0"/>
              <a:t>feeling of great happiness or excitement as in mania.</a:t>
            </a:r>
            <a:endParaRPr sz="32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40"/>
              <a:buNone/>
            </a:pPr>
            <a:r>
              <a:rPr lang="en-US" sz="3600" b="1" dirty="0">
                <a:solidFill>
                  <a:srgbClr val="92D050"/>
                </a:solidFill>
              </a:rPr>
              <a:t>* Anxious mood: </a:t>
            </a:r>
            <a:r>
              <a:rPr lang="en-US" sz="3600" dirty="0"/>
              <a:t>feeling of fear of unknown, tension, and expecting the worst.</a:t>
            </a:r>
            <a:endParaRPr sz="32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40"/>
              <a:buNone/>
            </a:pPr>
            <a:r>
              <a:rPr lang="en-US" sz="3600" b="1" dirty="0">
                <a:solidFill>
                  <a:srgbClr val="92D050"/>
                </a:solidFill>
              </a:rPr>
              <a:t>* Mood swings: </a:t>
            </a:r>
            <a:r>
              <a:rPr lang="en-US" sz="3600" dirty="0"/>
              <a:t>euphoria and depression as in bipolar disorder.</a:t>
            </a:r>
            <a:endParaRPr sz="32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40"/>
              <a:buNone/>
            </a:pPr>
            <a:r>
              <a:rPr lang="en-US" sz="3600" b="1" dirty="0">
                <a:solidFill>
                  <a:srgbClr val="92D050"/>
                </a:solidFill>
              </a:rPr>
              <a:t>* Anhedonia: </a:t>
            </a:r>
            <a:r>
              <a:rPr lang="en-US" sz="3600" dirty="0"/>
              <a:t>Loss of interest in all pleasurable activities as in depression.</a:t>
            </a:r>
            <a:endParaRPr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8"/>
          <p:cNvSpPr txBox="1">
            <a:spLocks noGrp="1"/>
          </p:cNvSpPr>
          <p:nvPr>
            <p:ph idx="1"/>
          </p:nvPr>
        </p:nvSpPr>
        <p:spPr>
          <a:xfrm>
            <a:off x="914400" y="0"/>
            <a:ext cx="82296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365760" lvl="0" indent="-283464" algn="l" rtl="0"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en-US" sz="3600" b="1" dirty="0">
                <a:solidFill>
                  <a:srgbClr val="00B0F0"/>
                </a:solidFill>
              </a:rPr>
              <a:t>B: Affect: </a:t>
            </a:r>
            <a:endParaRPr sz="1800" dirty="0">
              <a:solidFill>
                <a:srgbClr val="00B0F0"/>
              </a:solidFill>
            </a:endParaRPr>
          </a:p>
          <a:p>
            <a:pPr marL="365760" lvl="0" indent="-283464" algn="l" rtl="0"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rPr lang="en-US" sz="3200" dirty="0"/>
              <a:t>External expression of feelings as observed by others. </a:t>
            </a:r>
            <a:endParaRPr sz="1600" dirty="0"/>
          </a:p>
          <a:p>
            <a:pPr marL="365760" lvl="0" indent="-283464" algn="l" rtl="0"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rPr lang="en-US" sz="1600" b="1" dirty="0">
                <a:solidFill>
                  <a:srgbClr val="92D050"/>
                </a:solidFill>
              </a:rPr>
              <a:t>* </a:t>
            </a:r>
            <a:r>
              <a:rPr lang="en-US" sz="2800" b="1" dirty="0">
                <a:solidFill>
                  <a:srgbClr val="92D050"/>
                </a:solidFill>
              </a:rPr>
              <a:t>Appropriate affect: </a:t>
            </a:r>
            <a:r>
              <a:rPr lang="en-US" sz="2800" dirty="0"/>
              <a:t>emotional tone is in harmony with the idea. </a:t>
            </a:r>
            <a:endParaRPr sz="1600" dirty="0"/>
          </a:p>
          <a:p>
            <a:pPr marL="365760" lvl="0" indent="-283464" algn="l" rtl="0"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rPr lang="en-US" sz="2800" b="1" dirty="0">
                <a:solidFill>
                  <a:srgbClr val="92D050"/>
                </a:solidFill>
              </a:rPr>
              <a:t>* Inappropriate affect: </a:t>
            </a:r>
            <a:r>
              <a:rPr lang="en-US" sz="2800" dirty="0"/>
              <a:t>Disharmony between the emotional tone and the idea.</a:t>
            </a:r>
            <a:endParaRPr sz="1600" dirty="0"/>
          </a:p>
          <a:p>
            <a:pPr marL="365760" lvl="0" indent="-283464" algn="l" rtl="0"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rPr lang="en-US" sz="2800" b="1" dirty="0">
                <a:solidFill>
                  <a:srgbClr val="92D050"/>
                </a:solidFill>
              </a:rPr>
              <a:t>*Flat affect: </a:t>
            </a:r>
            <a:r>
              <a:rPr lang="en-US" sz="2800" dirty="0"/>
              <a:t>Absence of any signs of affective expression as in schizophrenia.</a:t>
            </a:r>
            <a:endParaRPr sz="1600" dirty="0"/>
          </a:p>
          <a:p>
            <a:pPr marL="365760" lvl="0" indent="-283464" algn="l" rtl="0"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rPr lang="en-US" sz="2800" b="1" dirty="0">
                <a:solidFill>
                  <a:srgbClr val="92D050"/>
                </a:solidFill>
              </a:rPr>
              <a:t>*Blunt affect: </a:t>
            </a:r>
            <a:r>
              <a:rPr lang="en-US" sz="2800" dirty="0"/>
              <a:t>Severe reduction in the external feeling tone as in schizophrenia.</a:t>
            </a:r>
            <a:endParaRPr sz="1600" dirty="0"/>
          </a:p>
          <a:p>
            <a:pPr marL="365760" lvl="0" indent="-283464" algn="l" rtl="0"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rPr lang="en-US" sz="2800" b="1" dirty="0">
                <a:solidFill>
                  <a:srgbClr val="92D050"/>
                </a:solidFill>
              </a:rPr>
              <a:t>* Labile affect: </a:t>
            </a:r>
            <a:r>
              <a:rPr lang="en-US" sz="2800" dirty="0"/>
              <a:t>Rapid and sudden changes in the external emotional tone, unrelated to external stimuli as in senile dementia.</a:t>
            </a:r>
            <a:endParaRPr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9"/>
          <p:cNvSpPr txBox="1">
            <a:spLocks noGrp="1"/>
          </p:cNvSpPr>
          <p:nvPr>
            <p:ph idx="1"/>
          </p:nvPr>
        </p:nvSpPr>
        <p:spPr>
          <a:xfrm>
            <a:off x="990600" y="0"/>
            <a:ext cx="81534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65760" lvl="0" indent="-28346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en-US" sz="6000" b="1" dirty="0">
                <a:solidFill>
                  <a:srgbClr val="FFFF00"/>
                </a:solidFill>
              </a:rPr>
              <a:t>(6) Perception:</a:t>
            </a:r>
            <a:endParaRPr sz="6000" b="1" dirty="0">
              <a:solidFill>
                <a:srgbClr val="FFFF00"/>
              </a:solidFill>
            </a:endParaRPr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rPr lang="en-US" sz="3600" dirty="0"/>
              <a:t>Disturbances include:</a:t>
            </a:r>
            <a:endParaRPr sz="3600" dirty="0"/>
          </a:p>
          <a:p>
            <a:pPr marL="596646" lvl="0" indent="-5143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AutoNum type="alphaLcPeriod"/>
            </a:pPr>
            <a:r>
              <a:rPr lang="en-US" sz="4000" b="1" dirty="0">
                <a:solidFill>
                  <a:srgbClr val="00B0F0"/>
                </a:solidFill>
              </a:rPr>
              <a:t>Hallucination: </a:t>
            </a:r>
            <a:r>
              <a:rPr lang="en-US" sz="3600" dirty="0"/>
              <a:t>False sensory perception not associated with a real external stimuli.</a:t>
            </a:r>
            <a:endParaRPr sz="3600" dirty="0"/>
          </a:p>
          <a:p>
            <a:pPr marL="596646" lvl="0" indent="-5143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rPr lang="en-US" sz="3600" dirty="0"/>
              <a:t>	Types of hallucinations according to the affected sense:</a:t>
            </a:r>
            <a:endParaRPr sz="3600" dirty="0"/>
          </a:p>
          <a:p>
            <a:pPr marL="596646" lvl="0" indent="-5143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rPr lang="en-US" sz="3600" b="1" dirty="0">
                <a:solidFill>
                  <a:srgbClr val="92D050"/>
                </a:solidFill>
              </a:rPr>
              <a:t>* Auditory: </a:t>
            </a:r>
            <a:r>
              <a:rPr lang="en-US" sz="3600" dirty="0"/>
              <a:t>False perception of sound usually voice.</a:t>
            </a:r>
            <a:endParaRPr sz="3600" dirty="0"/>
          </a:p>
          <a:p>
            <a:pPr marL="596646" lvl="0" indent="-5143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rPr lang="en-US" sz="3600" b="1" dirty="0">
                <a:solidFill>
                  <a:srgbClr val="92D050"/>
                </a:solidFill>
              </a:rPr>
              <a:t>* Visual: </a:t>
            </a:r>
            <a:r>
              <a:rPr lang="en-US" sz="3600" dirty="0"/>
              <a:t>False perception of sight of people or flashes of light.</a:t>
            </a:r>
            <a:endParaRPr sz="3600" dirty="0"/>
          </a:p>
          <a:p>
            <a:pPr marL="596646" lvl="0" indent="-5143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rPr lang="en-US" sz="3600" b="1" dirty="0">
                <a:solidFill>
                  <a:srgbClr val="92D050"/>
                </a:solidFill>
              </a:rPr>
              <a:t>*Olfactory: </a:t>
            </a:r>
            <a:r>
              <a:rPr lang="en-US" sz="3600" dirty="0"/>
              <a:t>False perception in smell.</a:t>
            </a:r>
            <a:endParaRPr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0"/>
          <p:cNvSpPr txBox="1">
            <a:spLocks noGrp="1"/>
          </p:cNvSpPr>
          <p:nvPr>
            <p:ph idx="1"/>
          </p:nvPr>
        </p:nvSpPr>
        <p:spPr>
          <a:xfrm>
            <a:off x="990600" y="0"/>
            <a:ext cx="7859486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5760" lvl="0" indent="-28346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en-US" sz="3200" b="1" dirty="0">
                <a:solidFill>
                  <a:srgbClr val="92D050"/>
                </a:solidFill>
              </a:rPr>
              <a:t>Gustatory: </a:t>
            </a:r>
            <a:r>
              <a:rPr lang="en-US" sz="3600" dirty="0"/>
              <a:t>client taste something that is not present</a:t>
            </a:r>
            <a:endParaRPr sz="32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rPr lang="en-US" sz="3200" b="1" dirty="0">
                <a:solidFill>
                  <a:srgbClr val="92D050"/>
                </a:solidFill>
              </a:rPr>
              <a:t>*Tactile: </a:t>
            </a:r>
            <a:r>
              <a:rPr lang="en-US" sz="3200" dirty="0"/>
              <a:t>client senses that he is being touched when he is not. One of the most common complaints is the sensation of bugs crawling over the skin, and (phantom sign ) after amputation of limb.</a:t>
            </a:r>
            <a:endParaRPr sz="32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rPr lang="en-US" sz="3200" b="1" dirty="0">
                <a:solidFill>
                  <a:srgbClr val="92D050"/>
                </a:solidFill>
              </a:rPr>
              <a:t>* General somatic hallucination: </a:t>
            </a:r>
            <a:r>
              <a:rPr lang="en-US" sz="3200" dirty="0"/>
              <a:t>client experiences a feeling of their body being seriously hurt through mutilation such as snakes crawling into their stomach.</a:t>
            </a:r>
            <a:endParaRPr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1"/>
          <p:cNvSpPr txBox="1">
            <a:spLocks noGrp="1"/>
          </p:cNvSpPr>
          <p:nvPr>
            <p:ph idx="1"/>
          </p:nvPr>
        </p:nvSpPr>
        <p:spPr>
          <a:xfrm>
            <a:off x="1066800" y="0"/>
            <a:ext cx="80772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65760" lvl="0" indent="-28346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Char char="⚫"/>
            </a:pPr>
            <a:r>
              <a:rPr lang="en-US" sz="4800" b="1" dirty="0">
                <a:solidFill>
                  <a:srgbClr val="00B0F0"/>
                </a:solidFill>
              </a:rPr>
              <a:t>b. Illusions: </a:t>
            </a:r>
            <a:r>
              <a:rPr lang="en-US" sz="4000" dirty="0"/>
              <a:t>Misperception or misinterpretation of real external stimuli. </a:t>
            </a:r>
            <a:endParaRPr sz="40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Char char="⚫"/>
            </a:pPr>
            <a:r>
              <a:rPr lang="en-US" sz="4800" b="1" dirty="0">
                <a:solidFill>
                  <a:srgbClr val="00B0F0"/>
                </a:solidFill>
              </a:rPr>
              <a:t>c. Depersonalization: </a:t>
            </a:r>
            <a:r>
              <a:rPr lang="en-US" sz="4000" dirty="0"/>
              <a:t>Subjective sense of being unreal, strange or unfamiliar to oneself as in panic disorder. </a:t>
            </a:r>
            <a:endParaRPr sz="40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Char char="⚫"/>
            </a:pPr>
            <a:r>
              <a:rPr lang="en-US" sz="4800" b="1" dirty="0">
                <a:solidFill>
                  <a:srgbClr val="00B0F0"/>
                </a:solidFill>
              </a:rPr>
              <a:t>d. Derealization: </a:t>
            </a:r>
            <a:r>
              <a:rPr lang="en-US" sz="4000" dirty="0"/>
              <a:t>Subjective sense that the environment is changed or unreal as in panic disorder.</a:t>
            </a:r>
            <a:endParaRPr sz="4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2"/>
          <p:cNvSpPr txBox="1">
            <a:spLocks noGrp="1"/>
          </p:cNvSpPr>
          <p:nvPr>
            <p:ph idx="1"/>
          </p:nvPr>
        </p:nvSpPr>
        <p:spPr>
          <a:xfrm>
            <a:off x="990600" y="0"/>
            <a:ext cx="81534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5760" lvl="0" indent="-283464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en-US" sz="6600" b="1" dirty="0">
                <a:solidFill>
                  <a:srgbClr val="FFFF00"/>
                </a:solidFill>
              </a:rPr>
              <a:t>7- Thinking:</a:t>
            </a:r>
            <a:endParaRPr sz="6600" b="1" dirty="0">
              <a:solidFill>
                <a:srgbClr val="FFFF00"/>
              </a:solidFill>
            </a:endParaRPr>
          </a:p>
          <a:p>
            <a:pPr marL="365760" lvl="0" indent="-283464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rPr lang="en-US" sz="3600" b="1" dirty="0">
                <a:solidFill>
                  <a:srgbClr val="00B0F0"/>
                </a:solidFill>
              </a:rPr>
              <a:t>A- disturbance in the form of thought:</a:t>
            </a:r>
            <a:endParaRPr sz="3600" dirty="0">
              <a:solidFill>
                <a:srgbClr val="00B0F0"/>
              </a:solidFill>
            </a:endParaRPr>
          </a:p>
          <a:p>
            <a:pPr marL="365760" lvl="0" indent="-283464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rPr lang="en-US" sz="3600" b="1" dirty="0">
                <a:solidFill>
                  <a:srgbClr val="92D050"/>
                </a:solidFill>
              </a:rPr>
              <a:t>* Neologism: </a:t>
            </a:r>
            <a:r>
              <a:rPr lang="en-US" sz="3600" dirty="0"/>
              <a:t>New word created by the client, as in schizophrenia.</a:t>
            </a:r>
            <a:endParaRPr sz="3600" dirty="0"/>
          </a:p>
          <a:p>
            <a:pPr marL="365760" lvl="0" indent="-283464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rPr lang="en-US" sz="3600" b="1" dirty="0">
                <a:solidFill>
                  <a:srgbClr val="92D050"/>
                </a:solidFill>
              </a:rPr>
              <a:t>*Word salad: </a:t>
            </a:r>
            <a:r>
              <a:rPr lang="en-US" sz="3600" dirty="0"/>
              <a:t>Incoherent mixture of words (extreme neologism) as in schizophrenia.</a:t>
            </a:r>
            <a:endParaRPr sz="3600" dirty="0"/>
          </a:p>
          <a:p>
            <a:pPr marL="365760" lvl="0" indent="-283464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rPr lang="en-US" sz="3600" b="1" dirty="0">
                <a:solidFill>
                  <a:srgbClr val="92D050"/>
                </a:solidFill>
              </a:rPr>
              <a:t>*Perseveration: </a:t>
            </a:r>
            <a:r>
              <a:rPr lang="en-US" sz="3600" dirty="0"/>
              <a:t>repetition of the same word or idea in response to different questions as in dementia.</a:t>
            </a:r>
            <a:endParaRPr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3"/>
          <p:cNvSpPr txBox="1">
            <a:spLocks noGrp="1"/>
          </p:cNvSpPr>
          <p:nvPr>
            <p:ph idx="1"/>
          </p:nvPr>
        </p:nvSpPr>
        <p:spPr>
          <a:xfrm>
            <a:off x="990600" y="0"/>
            <a:ext cx="8153400" cy="67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5760" lvl="0" indent="-28346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en-US" sz="3200" b="1" dirty="0">
                <a:solidFill>
                  <a:srgbClr val="92D050"/>
                </a:solidFill>
              </a:rPr>
              <a:t>*Loosing of association: </a:t>
            </a:r>
            <a:r>
              <a:rPr lang="en-US" sz="3200" dirty="0"/>
              <a:t>ideas shift from one subject to another in unrelated way as in schizophrenia. </a:t>
            </a:r>
            <a:endParaRPr sz="28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40"/>
              <a:buNone/>
            </a:pPr>
            <a:r>
              <a:rPr lang="en-US" sz="3200" b="1" dirty="0">
                <a:solidFill>
                  <a:srgbClr val="92D050"/>
                </a:solidFill>
              </a:rPr>
              <a:t>*Flights of ideas: </a:t>
            </a:r>
            <a:r>
              <a:rPr lang="en-US" sz="3200" dirty="0"/>
              <a:t>Rapid constant shifting from one idea to another, ideas tend to be connected, some followed by listener as in mania. </a:t>
            </a:r>
            <a:endParaRPr sz="28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40"/>
              <a:buNone/>
            </a:pPr>
            <a:r>
              <a:rPr lang="en-US" sz="3200" b="1" dirty="0">
                <a:solidFill>
                  <a:srgbClr val="92D050"/>
                </a:solidFill>
              </a:rPr>
              <a:t>*Clang association: </a:t>
            </a:r>
            <a:r>
              <a:rPr lang="en-US" sz="3200" dirty="0"/>
              <a:t>Association of words similar in sound not meaning as in mania. </a:t>
            </a:r>
            <a:endParaRPr sz="28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40"/>
              <a:buNone/>
            </a:pPr>
            <a:r>
              <a:rPr lang="en-US" sz="3200" b="1" dirty="0">
                <a:solidFill>
                  <a:srgbClr val="92D050"/>
                </a:solidFill>
              </a:rPr>
              <a:t>* Blocking: </a:t>
            </a:r>
            <a:r>
              <a:rPr lang="en-US" sz="3200" dirty="0"/>
              <a:t>Abrupt interruption train of thinking before finishing the idea (depression and schizophrenia)</a:t>
            </a:r>
            <a:endParaRPr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4"/>
          <p:cNvSpPr txBox="1">
            <a:spLocks noGrp="1"/>
          </p:cNvSpPr>
          <p:nvPr>
            <p:ph idx="1"/>
          </p:nvPr>
        </p:nvSpPr>
        <p:spPr>
          <a:xfrm>
            <a:off x="990600" y="0"/>
            <a:ext cx="81534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5760" lvl="0" indent="-28346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en-US" sz="4000" b="1" dirty="0">
                <a:solidFill>
                  <a:srgbClr val="00B0F0"/>
                </a:solidFill>
              </a:rPr>
              <a:t>B: </a:t>
            </a:r>
            <a:r>
              <a:rPr lang="en-US" sz="4400" b="1" dirty="0">
                <a:solidFill>
                  <a:srgbClr val="00B0F0"/>
                </a:solidFill>
              </a:rPr>
              <a:t>Disturbance in content of thought: </a:t>
            </a:r>
            <a:endParaRPr sz="4000" b="1" dirty="0">
              <a:solidFill>
                <a:srgbClr val="00B0F0"/>
              </a:solidFill>
            </a:endParaRPr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rPr lang="en-US" sz="3200" b="1" dirty="0">
                <a:solidFill>
                  <a:srgbClr val="92D050"/>
                </a:solidFill>
              </a:rPr>
              <a:t>1.Delusion: </a:t>
            </a:r>
            <a:r>
              <a:rPr lang="en-US" sz="3200" dirty="0"/>
              <a:t>False fixed belief, not consistent with client intelligence or cultural background. </a:t>
            </a:r>
            <a:endParaRPr sz="28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rPr lang="en-US" sz="3200" b="1" dirty="0">
                <a:solidFill>
                  <a:srgbClr val="92D050"/>
                </a:solidFill>
              </a:rPr>
              <a:t>	Different forms of delusion: </a:t>
            </a:r>
            <a:endParaRPr sz="2800" b="1" dirty="0">
              <a:solidFill>
                <a:srgbClr val="92D050"/>
              </a:solidFill>
            </a:endParaRPr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rPr lang="en-US" sz="3200" dirty="0">
                <a:solidFill>
                  <a:srgbClr val="FFC000"/>
                </a:solidFill>
              </a:rPr>
              <a:t>	-Bizarre delusion: </a:t>
            </a:r>
            <a:r>
              <a:rPr lang="en-US" sz="3200" dirty="0"/>
              <a:t>Very strange false belief " e.g. Invaders from space have implanted electrodes in the client brain. </a:t>
            </a:r>
            <a:endParaRPr sz="28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rPr lang="en-US" sz="3200" dirty="0"/>
              <a:t>	</a:t>
            </a:r>
            <a:r>
              <a:rPr lang="en-US" sz="3200" dirty="0">
                <a:solidFill>
                  <a:srgbClr val="FFC000"/>
                </a:solidFill>
              </a:rPr>
              <a:t>-Delusion of control: </a:t>
            </a:r>
            <a:r>
              <a:rPr lang="en-US" sz="3200" dirty="0"/>
              <a:t>" Thought insertion, withdrawal, broadcasting" </a:t>
            </a:r>
            <a:endParaRPr sz="28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rPr lang="en-US" sz="3200" dirty="0">
                <a:solidFill>
                  <a:srgbClr val="FFC000"/>
                </a:solidFill>
              </a:rPr>
              <a:t>	- Nihilistic delusion: </a:t>
            </a:r>
            <a:r>
              <a:rPr lang="en-US" sz="3200" dirty="0"/>
              <a:t>belief that self, others or the world is not existent.</a:t>
            </a:r>
            <a:endParaRPr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5"/>
          <p:cNvSpPr txBox="1">
            <a:spLocks noGrp="1"/>
          </p:cNvSpPr>
          <p:nvPr>
            <p:ph idx="1"/>
          </p:nvPr>
        </p:nvSpPr>
        <p:spPr>
          <a:xfrm>
            <a:off x="457200" y="0"/>
            <a:ext cx="86868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365760" lvl="0" indent="-283464" rtl="0"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rPr lang="en-US" sz="3200" dirty="0">
                <a:solidFill>
                  <a:srgbClr val="FFC000"/>
                </a:solidFill>
              </a:rPr>
              <a:t>- Delusion of poverty:</a:t>
            </a:r>
            <a:r>
              <a:rPr lang="en-US" sz="3200" dirty="0"/>
              <a:t> belief of loss of all material possessions.</a:t>
            </a:r>
          </a:p>
          <a:p>
            <a:pPr marL="365760" lvl="0" indent="-283464" rtl="0"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rPr lang="en-US" sz="3200" dirty="0">
                <a:solidFill>
                  <a:srgbClr val="FFC000"/>
                </a:solidFill>
              </a:rPr>
              <a:t>	 - Somatic delusion: </a:t>
            </a:r>
            <a:r>
              <a:rPr lang="en-US" sz="3200" dirty="0"/>
              <a:t>belief involving the functioning of one's body. e.g. belief that one's brain is melting".</a:t>
            </a:r>
          </a:p>
          <a:p>
            <a:pPr marL="365760" lvl="0" indent="-283464" rtl="0"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rPr lang="en-US" sz="3200" dirty="0">
                <a:solidFill>
                  <a:srgbClr val="FFC000"/>
                </a:solidFill>
              </a:rPr>
              <a:t>	- Paranoid delusion</a:t>
            </a:r>
            <a:endParaRPr lang="en-US" sz="3200" b="1" dirty="0">
              <a:solidFill>
                <a:srgbClr val="00B0F0"/>
              </a:solidFill>
            </a:endParaRPr>
          </a:p>
          <a:p>
            <a:pPr marL="365760" lvl="0" indent="-28346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en-US" sz="3200" b="1" dirty="0">
                <a:solidFill>
                  <a:srgbClr val="00B0F0"/>
                </a:solidFill>
              </a:rPr>
              <a:t>2.Obsession: </a:t>
            </a:r>
            <a:r>
              <a:rPr lang="en-US" sz="3200" dirty="0"/>
              <a:t>Pathological persistent of an irresistible thought cannot eliminated from consciousness by logical efforts.</a:t>
            </a:r>
            <a:endParaRPr sz="3200" dirty="0"/>
          </a:p>
          <a:p>
            <a:pPr marL="365760" lvl="0" indent="-28346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rPr lang="en-US" sz="3200" b="1" dirty="0">
                <a:solidFill>
                  <a:srgbClr val="00B0F0"/>
                </a:solidFill>
              </a:rPr>
              <a:t>3. Phobia – </a:t>
            </a:r>
            <a:r>
              <a:rPr lang="en-US" sz="3200" dirty="0"/>
              <a:t>social phobia, hydro-phobia etc.</a:t>
            </a:r>
            <a:endParaRPr sz="3200" dirty="0"/>
          </a:p>
          <a:p>
            <a:pPr marL="365760" lvl="0" indent="-28346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Arial"/>
              <a:buChar char="•"/>
            </a:pPr>
            <a:r>
              <a:rPr lang="en-US" sz="3200" dirty="0">
                <a:solidFill>
                  <a:srgbClr val="92D050"/>
                </a:solidFill>
              </a:rPr>
              <a:t>Abstract thinking: </a:t>
            </a:r>
            <a:r>
              <a:rPr lang="en-US" sz="3200" dirty="0"/>
              <a:t>The ability to deal with concepts. E.g. ability to explain similarity between orange and apple are fruit.</a:t>
            </a:r>
            <a:endParaRPr sz="3200" dirty="0"/>
          </a:p>
          <a:p>
            <a:pPr marL="365760" lvl="0" indent="-28346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Arial"/>
              <a:buChar char="•"/>
            </a:pPr>
            <a:r>
              <a:rPr lang="en-US" sz="3200" b="1" dirty="0">
                <a:solidFill>
                  <a:srgbClr val="92D050"/>
                </a:solidFill>
              </a:rPr>
              <a:t>Concrete thinking </a:t>
            </a:r>
            <a:r>
              <a:rPr lang="en-US" sz="3200" dirty="0"/>
              <a:t>client says both orange and apple are round, as in schizophrenia and organic brain disease.</a:t>
            </a:r>
            <a:endParaRPr sz="3200" dirty="0"/>
          </a:p>
          <a:p>
            <a:pPr marL="365760" lvl="0" indent="-28346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None/>
            </a:pPr>
            <a:endParaRPr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6"/>
          <p:cNvSpPr txBox="1">
            <a:spLocks noGrp="1"/>
          </p:cNvSpPr>
          <p:nvPr>
            <p:ph idx="1"/>
          </p:nvPr>
        </p:nvSpPr>
        <p:spPr>
          <a:xfrm>
            <a:off x="1353965" y="255815"/>
            <a:ext cx="7498080" cy="6291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5760" lvl="0" indent="-28346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en-US" sz="4800" b="1" dirty="0">
                <a:solidFill>
                  <a:srgbClr val="FFFF00"/>
                </a:solidFill>
              </a:rPr>
              <a:t>8 - Sensorium and cognition:</a:t>
            </a:r>
            <a:endParaRPr sz="4800" dirty="0">
              <a:solidFill>
                <a:srgbClr val="FFFF00"/>
              </a:solidFill>
            </a:endParaRPr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rPr lang="en-US" sz="3600" b="1" dirty="0">
                <a:solidFill>
                  <a:srgbClr val="00B0F0"/>
                </a:solidFill>
              </a:rPr>
              <a:t>A: Disturbance of orientation: </a:t>
            </a:r>
            <a:r>
              <a:rPr lang="en-US" sz="3600" dirty="0"/>
              <a:t>Disorientation to time, person, and place.</a:t>
            </a:r>
            <a:endParaRPr sz="3600" dirty="0"/>
          </a:p>
          <a:p>
            <a:pPr marL="82296" indent="0">
              <a:lnSpc>
                <a:spcPct val="100000"/>
              </a:lnSpc>
              <a:spcBef>
                <a:spcPts val="600"/>
              </a:spcBef>
              <a:buSzPts val="2560"/>
              <a:buNone/>
            </a:pPr>
            <a:r>
              <a:rPr lang="en-US" sz="3600" b="1" dirty="0">
                <a:solidFill>
                  <a:srgbClr val="00B0F0"/>
                </a:solidFill>
              </a:rPr>
              <a:t>B: Disturbance in consciousness:-</a:t>
            </a:r>
          </a:p>
          <a:p>
            <a:pPr marL="539496" indent="-457200">
              <a:lnSpc>
                <a:spcPct val="100000"/>
              </a:lnSpc>
              <a:spcBef>
                <a:spcPts val="600"/>
              </a:spcBef>
              <a:buSzPts val="2560"/>
            </a:pPr>
            <a:r>
              <a:rPr lang="en-US" sz="3600" b="1" dirty="0">
                <a:solidFill>
                  <a:srgbClr val="92D050"/>
                </a:solidFill>
              </a:rPr>
              <a:t>Somnolence:  </a:t>
            </a:r>
            <a:r>
              <a:rPr lang="en-US" sz="3600" dirty="0"/>
              <a:t>Abnormal drowsiness</a:t>
            </a:r>
          </a:p>
          <a:p>
            <a:pPr marL="539496" indent="-457200">
              <a:lnSpc>
                <a:spcPct val="100000"/>
              </a:lnSpc>
              <a:spcBef>
                <a:spcPts val="600"/>
              </a:spcBef>
              <a:buSzPts val="2560"/>
            </a:pPr>
            <a:r>
              <a:rPr lang="en-US" sz="3600" b="1" dirty="0">
                <a:solidFill>
                  <a:srgbClr val="92D050"/>
                </a:solidFill>
              </a:rPr>
              <a:t>Stupor:</a:t>
            </a:r>
            <a:r>
              <a:rPr lang="en-US" sz="3600" dirty="0"/>
              <a:t> Lack of reaction and awareness to the surroundings</a:t>
            </a:r>
            <a:endParaRPr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7"/>
          <p:cNvSpPr txBox="1">
            <a:spLocks noGrp="1"/>
          </p:cNvSpPr>
          <p:nvPr>
            <p:ph idx="1"/>
          </p:nvPr>
        </p:nvSpPr>
        <p:spPr>
          <a:xfrm>
            <a:off x="990600" y="0"/>
            <a:ext cx="8153400" cy="67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5760" lvl="0" indent="-283464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en-US" sz="4000" b="1" dirty="0">
                <a:solidFill>
                  <a:srgbClr val="00B0F0"/>
                </a:solidFill>
              </a:rPr>
              <a:t>C: Attention: </a:t>
            </a:r>
            <a:endParaRPr sz="4000" dirty="0">
              <a:solidFill>
                <a:srgbClr val="00B0F0"/>
              </a:solidFill>
            </a:endParaRPr>
          </a:p>
          <a:p>
            <a:pPr marL="365760" lvl="0" indent="-283464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rPr lang="en-US" sz="3600" dirty="0"/>
              <a:t>Disturbances include:</a:t>
            </a:r>
            <a:endParaRPr sz="3600" dirty="0"/>
          </a:p>
          <a:p>
            <a:pPr marL="365760" lvl="0" indent="-283464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rPr lang="en-US" sz="3600" b="1" dirty="0">
                <a:solidFill>
                  <a:srgbClr val="92D050"/>
                </a:solidFill>
              </a:rPr>
              <a:t>*Distractibility: </a:t>
            </a:r>
            <a:r>
              <a:rPr lang="en-US" sz="3600" dirty="0"/>
              <a:t>Inability to concentrate attention, it is drawn to unimportant external stimuli as in anxiety and mania.</a:t>
            </a:r>
            <a:endParaRPr sz="3600" dirty="0"/>
          </a:p>
          <a:p>
            <a:pPr marL="365760" lvl="0" indent="-283464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rPr lang="en-US" sz="3600" b="1" dirty="0">
                <a:solidFill>
                  <a:srgbClr val="92D050"/>
                </a:solidFill>
              </a:rPr>
              <a:t>*Selective inattention: </a:t>
            </a:r>
            <a:r>
              <a:rPr lang="en-US" sz="3600" dirty="0"/>
              <a:t>Blocking out things generate anxiety as in malinger.</a:t>
            </a:r>
            <a:endParaRPr sz="3600" dirty="0"/>
          </a:p>
          <a:p>
            <a:pPr marL="365760" lvl="0" indent="-283464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rPr lang="en-US" sz="3600" b="1" dirty="0">
                <a:solidFill>
                  <a:srgbClr val="92D050"/>
                </a:solidFill>
              </a:rPr>
              <a:t>*Hyper vigilance : </a:t>
            </a:r>
            <a:r>
              <a:rPr lang="en-US" sz="3600" dirty="0"/>
              <a:t>Excessive attention as in post traumatic stress disorder and paranoid state</a:t>
            </a:r>
            <a:endParaRPr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8"/>
          <p:cNvSpPr txBox="1">
            <a:spLocks noGrp="1"/>
          </p:cNvSpPr>
          <p:nvPr>
            <p:ph idx="1"/>
          </p:nvPr>
        </p:nvSpPr>
        <p:spPr>
          <a:xfrm>
            <a:off x="555171" y="0"/>
            <a:ext cx="858882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5760" lvl="0" indent="-28346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en-US" sz="4800" b="1" dirty="0">
                <a:solidFill>
                  <a:srgbClr val="00B0F0"/>
                </a:solidFill>
              </a:rPr>
              <a:t>D- Memory:</a:t>
            </a:r>
            <a:r>
              <a:rPr lang="en-US" sz="3600" b="1" dirty="0"/>
              <a:t> Ability to recall information. </a:t>
            </a:r>
            <a:endParaRPr sz="36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rPr lang="en-US" sz="3600" dirty="0"/>
              <a:t>	</a:t>
            </a:r>
            <a:r>
              <a:rPr lang="en-US" sz="3600" b="1" dirty="0">
                <a:solidFill>
                  <a:srgbClr val="92D050"/>
                </a:solidFill>
              </a:rPr>
              <a:t> * Immediate memory: </a:t>
            </a:r>
            <a:r>
              <a:rPr lang="en-US" sz="3600" dirty="0"/>
              <a:t>recall perceived objects within seconds.</a:t>
            </a:r>
            <a:endParaRPr sz="36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rPr lang="en-US" sz="3600" dirty="0"/>
              <a:t>	</a:t>
            </a:r>
            <a:r>
              <a:rPr lang="en-US" sz="3600" b="1" dirty="0">
                <a:solidFill>
                  <a:srgbClr val="92D050"/>
                </a:solidFill>
              </a:rPr>
              <a:t>* Recent (short term) memory: </a:t>
            </a:r>
            <a:r>
              <a:rPr lang="en-US" sz="3600" dirty="0"/>
              <a:t>recall events in the past few days.</a:t>
            </a:r>
            <a:endParaRPr sz="36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rPr lang="en-US" sz="3600" dirty="0"/>
              <a:t>	</a:t>
            </a:r>
            <a:r>
              <a:rPr lang="en-US" sz="3600" b="1" dirty="0">
                <a:solidFill>
                  <a:srgbClr val="92D050"/>
                </a:solidFill>
              </a:rPr>
              <a:t>* Remote (long term) memory: </a:t>
            </a:r>
            <a:r>
              <a:rPr lang="en-US" sz="3600" dirty="0"/>
              <a:t>recall of the events in the distant past.</a:t>
            </a:r>
            <a:endParaRPr sz="36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rPr lang="en-US" sz="3600" dirty="0"/>
              <a:t>	</a:t>
            </a:r>
            <a:r>
              <a:rPr lang="en-US" sz="3600" b="1" dirty="0">
                <a:solidFill>
                  <a:srgbClr val="92D050"/>
                </a:solidFill>
              </a:rPr>
              <a:t>* Amnesia: </a:t>
            </a:r>
            <a:r>
              <a:rPr lang="en-US" sz="3600" dirty="0"/>
              <a:t>Partial or total inability to recall past experiences may be organic or emotional as in PTSD</a:t>
            </a:r>
            <a:endParaRPr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9"/>
          <p:cNvSpPr txBox="1">
            <a:spLocks noGrp="1"/>
          </p:cNvSpPr>
          <p:nvPr>
            <p:ph idx="1"/>
          </p:nvPr>
        </p:nvSpPr>
        <p:spPr>
          <a:xfrm>
            <a:off x="990600" y="0"/>
            <a:ext cx="81534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5760" lvl="0" indent="-28346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en-US" sz="4000" b="1" dirty="0">
                <a:solidFill>
                  <a:srgbClr val="00B0F0"/>
                </a:solidFill>
              </a:rPr>
              <a:t>E: Intelligence</a:t>
            </a:r>
            <a:r>
              <a:rPr lang="en-US" sz="4000" dirty="0">
                <a:solidFill>
                  <a:srgbClr val="00B0F0"/>
                </a:solidFill>
              </a:rPr>
              <a:t>: </a:t>
            </a:r>
            <a:r>
              <a:rPr lang="en-US" sz="3600" dirty="0"/>
              <a:t>ability to understand, recall previous learning.</a:t>
            </a:r>
            <a:endParaRPr sz="36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rPr lang="en-US" sz="3600" dirty="0"/>
              <a:t>Mental retardation is classified as:-</a:t>
            </a:r>
            <a:endParaRPr sz="36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rPr lang="en-US" sz="3600" b="1" dirty="0">
                <a:solidFill>
                  <a:srgbClr val="92D050"/>
                </a:solidFill>
              </a:rPr>
              <a:t>Mild retardation</a:t>
            </a:r>
            <a:r>
              <a:rPr lang="en-US" sz="3600" dirty="0"/>
              <a:t>: IQ from 50-70, educable in special classes.</a:t>
            </a:r>
            <a:endParaRPr sz="36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rPr lang="en-US" sz="3600" b="1" dirty="0">
                <a:solidFill>
                  <a:srgbClr val="92D050"/>
                </a:solidFill>
              </a:rPr>
              <a:t>Moderate retardation:</a:t>
            </a:r>
            <a:r>
              <a:rPr lang="en-US" sz="3600" dirty="0"/>
              <a:t> IQ from 40-50, trainable simple crafts. </a:t>
            </a:r>
            <a:endParaRPr sz="36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rPr lang="en-US" sz="3600" b="1" dirty="0">
                <a:solidFill>
                  <a:srgbClr val="92D050"/>
                </a:solidFill>
              </a:rPr>
              <a:t>Severe retardation: </a:t>
            </a:r>
            <a:r>
              <a:rPr lang="en-US" sz="3600" dirty="0"/>
              <a:t>IQ from 20-40, maintain activity of daily living.</a:t>
            </a:r>
            <a:endParaRPr sz="3600" dirty="0"/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rPr lang="en-US" sz="3600" b="1" dirty="0">
                <a:solidFill>
                  <a:srgbClr val="92D050"/>
                </a:solidFill>
              </a:rPr>
              <a:t>Profound retardation: </a:t>
            </a:r>
            <a:r>
              <a:rPr lang="en-US" sz="3600" dirty="0"/>
              <a:t>IQ below 20 dependent, and institutionalized.</a:t>
            </a:r>
            <a:endParaRPr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0"/>
          <p:cNvSpPr txBox="1">
            <a:spLocks noGrp="1"/>
          </p:cNvSpPr>
          <p:nvPr>
            <p:ph idx="1"/>
          </p:nvPr>
        </p:nvSpPr>
        <p:spPr>
          <a:xfrm>
            <a:off x="1066800" y="0"/>
            <a:ext cx="80772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65760" lvl="0" indent="-283464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en-US" sz="5400" b="1" dirty="0">
                <a:solidFill>
                  <a:srgbClr val="FFFF00"/>
                </a:solidFill>
              </a:rPr>
              <a:t>9 - Judgment: </a:t>
            </a:r>
          </a:p>
          <a:p>
            <a:pPr marL="365760" lvl="0" indent="-283464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en-US" sz="3200" b="1" dirty="0"/>
              <a:t>ability to assess and evaluate situation, make rational decision, and take responsibility for actions.</a:t>
            </a:r>
            <a:endParaRPr sz="2800" b="1" dirty="0"/>
          </a:p>
          <a:p>
            <a:pPr marL="365760" lvl="0" indent="-283464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2240"/>
              <a:buChar char="⚫"/>
            </a:pPr>
            <a:r>
              <a:rPr lang="en-US" sz="3200" b="1" dirty="0">
                <a:solidFill>
                  <a:srgbClr val="00B0F0"/>
                </a:solidFill>
              </a:rPr>
              <a:t>A-Critical judgment: ability </a:t>
            </a:r>
            <a:r>
              <a:rPr lang="en-US" sz="3200" b="1" dirty="0"/>
              <a:t>to assess situation and choose decision among different options.</a:t>
            </a:r>
            <a:endParaRPr sz="2800" b="1" dirty="0"/>
          </a:p>
          <a:p>
            <a:pPr marL="365760" lvl="0" indent="-283464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2240"/>
              <a:buChar char="⚫"/>
            </a:pPr>
            <a:r>
              <a:rPr lang="en-US" sz="3200" b="1" dirty="0">
                <a:solidFill>
                  <a:srgbClr val="00B0F0"/>
                </a:solidFill>
              </a:rPr>
              <a:t>B: Automatic judgment: </a:t>
            </a:r>
            <a:r>
              <a:rPr lang="en-US" sz="3200" b="1" dirty="0"/>
              <a:t>Reflex performance of action as in impulse control disorder.</a:t>
            </a:r>
            <a:endParaRPr sz="2800" b="1" dirty="0"/>
          </a:p>
          <a:p>
            <a:pPr marL="365760" lvl="0" indent="-283464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2240"/>
              <a:buChar char="⚫"/>
            </a:pPr>
            <a:r>
              <a:rPr lang="en-US" sz="3200" b="1" dirty="0">
                <a:solidFill>
                  <a:srgbClr val="00B0F0"/>
                </a:solidFill>
              </a:rPr>
              <a:t>C: Impaired judgment: </a:t>
            </a:r>
            <a:r>
              <a:rPr lang="en-US" sz="3200" b="1" dirty="0"/>
              <a:t>Diminished ability to understand a situation and act properly as in schizophrenia.</a:t>
            </a:r>
            <a:endParaRPr sz="32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1"/>
          <p:cNvSpPr txBox="1">
            <a:spLocks noGrp="1"/>
          </p:cNvSpPr>
          <p:nvPr>
            <p:ph idx="1"/>
          </p:nvPr>
        </p:nvSpPr>
        <p:spPr>
          <a:xfrm>
            <a:off x="990600" y="0"/>
            <a:ext cx="81534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365760" lvl="0" indent="-283464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en-US" sz="4000" b="1" dirty="0">
                <a:solidFill>
                  <a:srgbClr val="FFFF00"/>
                </a:solidFill>
              </a:rPr>
              <a:t>10 - Insight: </a:t>
            </a:r>
          </a:p>
          <a:p>
            <a:pPr marL="365760" lvl="0" indent="-283464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en-US" sz="3200" b="1" dirty="0"/>
              <a:t>client's awareness that he is mentally ill. </a:t>
            </a:r>
            <a:endParaRPr sz="3200" b="1" dirty="0"/>
          </a:p>
          <a:p>
            <a:pPr marL="365760" lvl="0" indent="-283464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rPr lang="en-US" sz="3200" b="1" dirty="0">
                <a:solidFill>
                  <a:srgbClr val="00B0F0"/>
                </a:solidFill>
              </a:rPr>
              <a:t>A- Complete insight: </a:t>
            </a:r>
            <a:r>
              <a:rPr lang="en-US" sz="3200" b="1" dirty="0"/>
              <a:t>client is aware that he has mental illness, and recognize the precipitating and relieving causes, and the importance of treatment program as in neurosis. </a:t>
            </a:r>
            <a:endParaRPr sz="3200" b="1" dirty="0"/>
          </a:p>
          <a:p>
            <a:pPr marL="365760" lvl="0" indent="-283464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rPr lang="en-US" sz="3200" b="1" dirty="0">
                <a:solidFill>
                  <a:srgbClr val="00B0F0"/>
                </a:solidFill>
              </a:rPr>
              <a:t>B- Partial insight: </a:t>
            </a:r>
            <a:r>
              <a:rPr lang="en-US" sz="3200" b="1" dirty="0"/>
              <a:t>client realize he has mental health problem, but explain it as a result of somatic or social cause, and not committed to his therapeutic program.</a:t>
            </a:r>
            <a:endParaRPr sz="3200" b="1" dirty="0"/>
          </a:p>
          <a:p>
            <a:pPr marL="365760" lvl="0" indent="-283464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rPr lang="en-US" sz="3200" b="1" dirty="0">
                <a:solidFill>
                  <a:srgbClr val="00B0F0"/>
                </a:solidFill>
              </a:rPr>
              <a:t>C- Loss of insight: </a:t>
            </a:r>
            <a:r>
              <a:rPr lang="en-US" sz="3200" b="1" dirty="0"/>
              <a:t>client completely deny that he has mental health problem. As in psychosis.</a:t>
            </a:r>
            <a:endParaRPr sz="3200" b="1" dirty="0"/>
          </a:p>
          <a:p>
            <a:pPr marL="365760" lvl="0" indent="-283464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0000"/>
              <a:buNone/>
            </a:pPr>
            <a:endParaRPr sz="32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2"/>
          <p:cNvSpPr txBox="1">
            <a:spLocks noGrp="1"/>
          </p:cNvSpPr>
          <p:nvPr>
            <p:ph idx="1"/>
          </p:nvPr>
        </p:nvSpPr>
        <p:spPr>
          <a:xfrm>
            <a:off x="990600" y="0"/>
            <a:ext cx="81534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5760" lvl="0" indent="-28346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en-US" sz="4400" b="1" dirty="0">
                <a:solidFill>
                  <a:srgbClr val="FFFF00"/>
                </a:solidFill>
              </a:rPr>
              <a:t>11- Reliability:</a:t>
            </a:r>
            <a:endParaRPr sz="4400" dirty="0">
              <a:solidFill>
                <a:srgbClr val="FFFF00"/>
              </a:solidFill>
            </a:endParaRPr>
          </a:p>
          <a:p>
            <a:pPr marL="539496" indent="-457200">
              <a:lnSpc>
                <a:spcPct val="100000"/>
              </a:lnSpc>
              <a:spcBef>
                <a:spcPts val="600"/>
              </a:spcBef>
              <a:buSzPts val="2560"/>
            </a:pPr>
            <a:r>
              <a:rPr lang="en-US" sz="4000" dirty="0"/>
              <a:t>The interviewer impression that the client give information accurately and completely.</a:t>
            </a:r>
            <a:endParaRPr sz="4000" dirty="0"/>
          </a:p>
          <a:p>
            <a:pPr marL="539496" indent="-457200">
              <a:lnSpc>
                <a:spcPct val="100000"/>
              </a:lnSpc>
              <a:spcBef>
                <a:spcPts val="600"/>
              </a:spcBef>
              <a:buSzPts val="2560"/>
            </a:pPr>
            <a:r>
              <a:rPr lang="en-US" sz="4000" dirty="0"/>
              <a:t>It is good in personality disorders and neurosis and impaired in psychosis</a:t>
            </a:r>
            <a:endParaRPr sz="4000" dirty="0"/>
          </a:p>
          <a:p>
            <a:pPr marL="539496" indent="-457200">
              <a:lnSpc>
                <a:spcPct val="100000"/>
              </a:lnSpc>
              <a:spcBef>
                <a:spcPts val="600"/>
              </a:spcBef>
              <a:buSzPts val="2560"/>
            </a:pPr>
            <a:r>
              <a:rPr lang="en-US" sz="4000" dirty="0"/>
              <a:t>Need to check the facts</a:t>
            </a:r>
            <a:endParaRPr sz="4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3"/>
          <p:cNvSpPr txBox="1">
            <a:spLocks noGrp="1"/>
          </p:cNvSpPr>
          <p:nvPr>
            <p:ph idx="1"/>
          </p:nvPr>
        </p:nvSpPr>
        <p:spPr>
          <a:xfrm>
            <a:off x="990600" y="0"/>
            <a:ext cx="81534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5760" lvl="0" indent="-28346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en-US" sz="4000" b="1" dirty="0">
                <a:solidFill>
                  <a:srgbClr val="FFFF00"/>
                </a:solidFill>
              </a:rPr>
              <a:t>12- Sexuality: </a:t>
            </a:r>
            <a:endParaRPr sz="4000" dirty="0">
              <a:solidFill>
                <a:srgbClr val="FFFF00"/>
              </a:solidFill>
            </a:endParaRPr>
          </a:p>
          <a:p>
            <a:pPr marL="365760" lvl="0" indent="-28346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rPr lang="en-US" sz="4000" dirty="0"/>
              <a:t>	Client may be impotent, hermaphrodite, may have lost a sexual partner, or may have been a victim of sexual abuse.</a:t>
            </a:r>
            <a:endParaRPr sz="4000" dirty="0"/>
          </a:p>
          <a:p>
            <a:pPr marL="365760" lvl="0" indent="-28346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rPr lang="en-US" sz="4000" b="1" dirty="0">
                <a:solidFill>
                  <a:srgbClr val="FFFF00"/>
                </a:solidFill>
              </a:rPr>
              <a:t>Conclusion: </a:t>
            </a:r>
            <a:endParaRPr sz="4000" dirty="0">
              <a:solidFill>
                <a:srgbClr val="FFFF00"/>
              </a:solidFill>
            </a:endParaRPr>
          </a:p>
          <a:p>
            <a:pPr marL="365760" lvl="0" indent="-28346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rPr lang="en-US" sz="4000" b="1" dirty="0"/>
              <a:t>	</a:t>
            </a:r>
            <a:r>
              <a:rPr lang="en-US" sz="4000" dirty="0"/>
              <a:t>Summarize the information obtained from the interview with the client and get an overview of the client's status professionally</a:t>
            </a:r>
            <a:endParaRPr sz="4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190</TotalTime>
  <Words>1951</Words>
  <Application>Microsoft Office PowerPoint</Application>
  <PresentationFormat>On-screen Show (4:3)</PresentationFormat>
  <Paragraphs>175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Tw Cen MT</vt:lpstr>
      <vt:lpstr>Gill Sans</vt:lpstr>
      <vt:lpstr>Arial</vt:lpstr>
      <vt:lpstr>Calibri</vt:lpstr>
      <vt:lpstr>Circuit</vt:lpstr>
      <vt:lpstr>  History and MENTAL HEALTH EXAMINATION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MENTAL HEALTH EXAMINATION AND  TEAM ASSESSMENT IN PSYCHIATRY</dc:title>
  <cp:lastModifiedBy>Jaimon Varghese</cp:lastModifiedBy>
  <cp:revision>5</cp:revision>
  <dcterms:modified xsi:type="dcterms:W3CDTF">2023-07-04T15:14:08Z</dcterms:modified>
</cp:coreProperties>
</file>