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83" r:id="rId3"/>
    <p:sldId id="284" r:id="rId4"/>
    <p:sldId id="290" r:id="rId5"/>
    <p:sldId id="289" r:id="rId6"/>
    <p:sldId id="291" r:id="rId7"/>
    <p:sldId id="285" r:id="rId8"/>
    <p:sldId id="292" r:id="rId9"/>
    <p:sldId id="293" r:id="rId10"/>
    <p:sldId id="294" r:id="rId11"/>
    <p:sldId id="286" r:id="rId12"/>
    <p:sldId id="295" r:id="rId13"/>
    <p:sldId id="287" r:id="rId14"/>
    <p:sldId id="296" r:id="rId15"/>
    <p:sldId id="297" r:id="rId16"/>
    <p:sldId id="298" r:id="rId17"/>
    <p:sldId id="288" r:id="rId18"/>
    <p:sldId id="299" r:id="rId19"/>
    <p:sldId id="300" r:id="rId20"/>
    <p:sldId id="280"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36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13-01-2024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13-Jan-24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13-Jan-24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13-Jan-24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13-Jan-24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13-Jan-24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13-Jan-24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13-Jan-24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13-Jan-24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4896544"/>
          </a:xfrm>
        </p:spPr>
        <p:txBody>
          <a:bodyPr>
            <a:normAutofit/>
          </a:bodyPr>
          <a:lstStyle/>
          <a:p>
            <a:pPr algn="ctr"/>
            <a:r>
              <a:rPr lang="en-US" sz="5300" dirty="0">
                <a:solidFill>
                  <a:srgbClr val="00B0F0"/>
                </a:solidFill>
              </a:rPr>
              <a:t>Unit 1Introduction to Group Work</a:t>
            </a:r>
            <a:br>
              <a:rPr lang="en-US" sz="5300" dirty="0">
                <a:solidFill>
                  <a:srgbClr val="00B0F0"/>
                </a:solidFill>
              </a:rPr>
            </a:br>
            <a:br>
              <a:rPr lang="en-US" dirty="0"/>
            </a:br>
            <a:r>
              <a:rPr lang="en-US" dirty="0">
                <a:solidFill>
                  <a:srgbClr val="7030A0"/>
                </a:solidFill>
              </a:rPr>
              <a:t>1.4 Theoretical assumptions underlying social group work</a:t>
            </a:r>
            <a:endParaRPr lang="en-IN" dirty="0">
              <a:solidFill>
                <a:srgbClr val="7030A0"/>
              </a:solidFill>
            </a:endParaRPr>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13-Jan-24</a:t>
            </a:fld>
            <a:endParaRPr lang="en-IN"/>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72816"/>
            <a:ext cx="8555832" cy="4680520"/>
          </a:xfrm>
        </p:spPr>
        <p:txBody>
          <a:bodyPr>
            <a:normAutofit/>
          </a:bodyPr>
          <a:lstStyle/>
          <a:p>
            <a:pPr>
              <a:lnSpc>
                <a:spcPct val="120000"/>
              </a:lnSpc>
              <a:spcBef>
                <a:spcPts val="600"/>
              </a:spcBef>
            </a:pPr>
            <a:r>
              <a:rPr lang="en-US" altLang="en-US" sz="3200" dirty="0"/>
              <a:t>Systems theory</a:t>
            </a:r>
          </a:p>
          <a:p>
            <a:pPr>
              <a:lnSpc>
                <a:spcPct val="120000"/>
              </a:lnSpc>
              <a:spcBef>
                <a:spcPts val="600"/>
              </a:spcBef>
            </a:pPr>
            <a:r>
              <a:rPr lang="en-US" altLang="en-US" sz="3200" dirty="0"/>
              <a:t>Psychodynamic theory</a:t>
            </a:r>
          </a:p>
          <a:p>
            <a:pPr>
              <a:lnSpc>
                <a:spcPct val="120000"/>
              </a:lnSpc>
              <a:spcBef>
                <a:spcPts val="600"/>
              </a:spcBef>
            </a:pPr>
            <a:r>
              <a:rPr lang="en-US" altLang="en-US" sz="3200" dirty="0"/>
              <a:t>Learning theory</a:t>
            </a:r>
          </a:p>
          <a:p>
            <a:pPr>
              <a:lnSpc>
                <a:spcPct val="120000"/>
              </a:lnSpc>
              <a:spcBef>
                <a:spcPts val="600"/>
              </a:spcBef>
            </a:pPr>
            <a:r>
              <a:rPr lang="en-US" altLang="en-US" sz="3200" dirty="0"/>
              <a:t>Field theory </a:t>
            </a:r>
          </a:p>
          <a:p>
            <a:pPr>
              <a:lnSpc>
                <a:spcPct val="120000"/>
              </a:lnSpc>
              <a:spcBef>
                <a:spcPts val="600"/>
              </a:spcBef>
            </a:pPr>
            <a:r>
              <a:rPr lang="en-US" altLang="en-US" sz="3200" dirty="0"/>
              <a:t>Social exchange theory</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687885"/>
          </a:xfrm>
        </p:spPr>
        <p:txBody>
          <a:bodyPr>
            <a:normAutofit fontScale="90000"/>
          </a:bodyPr>
          <a:lstStyle/>
          <a:p>
            <a:pPr algn="ctr"/>
            <a:r>
              <a:rPr lang="en-US" altLang="en-US" b="1" dirty="0">
                <a:solidFill>
                  <a:srgbClr val="00B0F0"/>
                </a:solidFill>
              </a:rPr>
              <a:t>Theoretical assumptions underlying social group work </a:t>
            </a:r>
            <a:r>
              <a:rPr lang="fi-FI" altLang="en-US" sz="3100" b="1" i="1" dirty="0">
                <a:solidFill>
                  <a:srgbClr val="00B050"/>
                </a:solidFill>
              </a:rPr>
              <a:t>(Thomas, 2010:189-196)</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2</a:t>
            </a:fld>
            <a:endParaRPr lang="en-IN"/>
          </a:p>
        </p:txBody>
      </p:sp>
    </p:spTree>
    <p:extLst>
      <p:ext uri="{BB962C8B-B14F-4D97-AF65-F5344CB8AC3E}">
        <p14:creationId xmlns:p14="http://schemas.microsoft.com/office/powerpoint/2010/main" val="143095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556792"/>
            <a:ext cx="8555832" cy="4896544"/>
          </a:xfrm>
        </p:spPr>
        <p:txBody>
          <a:bodyPr>
            <a:normAutofit fontScale="92500" lnSpcReduction="10000"/>
          </a:bodyPr>
          <a:lstStyle/>
          <a:p>
            <a:pPr>
              <a:lnSpc>
                <a:spcPct val="120000"/>
              </a:lnSpc>
              <a:spcBef>
                <a:spcPts val="600"/>
              </a:spcBef>
            </a:pPr>
            <a:r>
              <a:rPr lang="en-US" altLang="en-US" sz="3200" dirty="0"/>
              <a:t>Groups are social systems with several interdependent members attempting to maintain order and a stable equilibrium while they function as a unified whole</a:t>
            </a:r>
          </a:p>
          <a:p>
            <a:pPr>
              <a:lnSpc>
                <a:spcPct val="120000"/>
              </a:lnSpc>
              <a:spcBef>
                <a:spcPts val="600"/>
              </a:spcBef>
            </a:pPr>
            <a:r>
              <a:rPr lang="en-US" altLang="en-US" sz="3200" dirty="0"/>
              <a:t>constantly facing changing demands in their quest to attain goals and to maintain a stable equilibrium. </a:t>
            </a:r>
          </a:p>
          <a:p>
            <a:pPr>
              <a:lnSpc>
                <a:spcPct val="120000"/>
              </a:lnSpc>
              <a:spcBef>
                <a:spcPts val="600"/>
              </a:spcBef>
            </a:pPr>
            <a:r>
              <a:rPr lang="en-US" altLang="en-US" sz="3200" dirty="0"/>
              <a:t>mobilize their resources and act to meet changing demands if they are to survive.</a:t>
            </a:r>
          </a:p>
          <a:p>
            <a:pPr>
              <a:lnSpc>
                <a:spcPct val="120000"/>
              </a:lnSpc>
              <a:spcBef>
                <a:spcPts val="600"/>
              </a:spcBef>
            </a:pP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472497"/>
          </a:xfrm>
        </p:spPr>
        <p:txBody>
          <a:bodyPr>
            <a:normAutofit/>
          </a:bodyPr>
          <a:lstStyle/>
          <a:p>
            <a:pPr algn="ctr"/>
            <a:r>
              <a:rPr lang="en-US" altLang="en-US" b="1" dirty="0">
                <a:solidFill>
                  <a:srgbClr val="00B0F0"/>
                </a:solidFill>
              </a:rPr>
              <a:t>Systems theory </a:t>
            </a:r>
            <a:br>
              <a:rPr lang="en-US" altLang="en-US" b="1" dirty="0">
                <a:solidFill>
                  <a:srgbClr val="00B0F0"/>
                </a:solidFill>
              </a:rPr>
            </a:br>
            <a:r>
              <a:rPr lang="fi-FI" altLang="en-US" sz="3100" b="1" i="1" dirty="0">
                <a:solidFill>
                  <a:srgbClr val="00B050"/>
                </a:solidFill>
              </a:rPr>
              <a:t>(Thomas, 2010:189-196)</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3</a:t>
            </a:fld>
            <a:endParaRPr lang="en-IN"/>
          </a:p>
        </p:txBody>
      </p:sp>
    </p:spTree>
    <p:extLst>
      <p:ext uri="{BB962C8B-B14F-4D97-AF65-F5344CB8AC3E}">
        <p14:creationId xmlns:p14="http://schemas.microsoft.com/office/powerpoint/2010/main" val="258295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60648"/>
            <a:ext cx="8555832" cy="6192688"/>
          </a:xfrm>
        </p:spPr>
        <p:txBody>
          <a:bodyPr>
            <a:normAutofit fontScale="92500" lnSpcReduction="10000"/>
          </a:bodyPr>
          <a:lstStyle/>
          <a:p>
            <a:pPr marL="109728" indent="0">
              <a:lnSpc>
                <a:spcPct val="120000"/>
              </a:lnSpc>
              <a:spcBef>
                <a:spcPts val="600"/>
              </a:spcBef>
              <a:buNone/>
            </a:pPr>
            <a:r>
              <a:rPr lang="en-US" altLang="en-US" sz="3200" b="1" dirty="0">
                <a:solidFill>
                  <a:srgbClr val="0070C0"/>
                </a:solidFill>
              </a:rPr>
              <a:t>Four major functional tasks for systems</a:t>
            </a:r>
            <a:r>
              <a:rPr lang="en-US" altLang="en-US" sz="3200" dirty="0">
                <a:solidFill>
                  <a:srgbClr val="0070C0"/>
                </a:solidFill>
              </a:rPr>
              <a:t>: </a:t>
            </a:r>
          </a:p>
          <a:p>
            <a:pPr>
              <a:lnSpc>
                <a:spcPct val="120000"/>
              </a:lnSpc>
              <a:spcBef>
                <a:spcPts val="600"/>
              </a:spcBef>
            </a:pPr>
            <a:r>
              <a:rPr lang="en-US" altLang="en-US" sz="3200" b="1" dirty="0">
                <a:solidFill>
                  <a:srgbClr val="00B050"/>
                </a:solidFill>
              </a:rPr>
              <a:t>1) integration </a:t>
            </a:r>
            <a:r>
              <a:rPr lang="en-US" altLang="en-US" sz="3200" dirty="0"/>
              <a:t>– ensuring that members of groups fit together; </a:t>
            </a:r>
          </a:p>
          <a:p>
            <a:pPr>
              <a:lnSpc>
                <a:spcPct val="120000"/>
              </a:lnSpc>
              <a:spcBef>
                <a:spcPts val="600"/>
              </a:spcBef>
            </a:pPr>
            <a:r>
              <a:rPr lang="en-US" altLang="en-US" sz="3200" b="1" dirty="0">
                <a:solidFill>
                  <a:srgbClr val="00B050"/>
                </a:solidFill>
              </a:rPr>
              <a:t>2) adaptation </a:t>
            </a:r>
            <a:r>
              <a:rPr lang="en-US" altLang="en-US" sz="3200" dirty="0"/>
              <a:t>– ensuring that groups change to cope with the demands of their environment; </a:t>
            </a:r>
          </a:p>
          <a:p>
            <a:pPr>
              <a:lnSpc>
                <a:spcPct val="120000"/>
              </a:lnSpc>
              <a:spcBef>
                <a:spcPts val="600"/>
              </a:spcBef>
            </a:pPr>
            <a:r>
              <a:rPr lang="en-US" altLang="en-US" sz="3200" b="1" dirty="0">
                <a:solidFill>
                  <a:srgbClr val="00B050"/>
                </a:solidFill>
              </a:rPr>
              <a:t>3) pattern maintenance </a:t>
            </a:r>
            <a:r>
              <a:rPr lang="en-US" altLang="en-US" sz="3200" dirty="0"/>
              <a:t>– ensuring that groups define and sustain their basic purposes, identities and procedures; </a:t>
            </a:r>
          </a:p>
          <a:p>
            <a:pPr>
              <a:lnSpc>
                <a:spcPct val="120000"/>
              </a:lnSpc>
              <a:spcBef>
                <a:spcPts val="600"/>
              </a:spcBef>
            </a:pPr>
            <a:r>
              <a:rPr lang="en-US" altLang="en-US" sz="3200" b="1" dirty="0">
                <a:solidFill>
                  <a:srgbClr val="00B050"/>
                </a:solidFill>
              </a:rPr>
              <a:t>4) goal attainment </a:t>
            </a:r>
            <a:r>
              <a:rPr lang="en-US" altLang="en-US" sz="3200" dirty="0"/>
              <a:t>– ensuring that groups pursue and accomplish their tasks</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4</a:t>
            </a:fld>
            <a:endParaRPr lang="en-IN"/>
          </a:p>
        </p:txBody>
      </p:sp>
    </p:spTree>
    <p:extLst>
      <p:ext uri="{BB962C8B-B14F-4D97-AF65-F5344CB8AC3E}">
        <p14:creationId xmlns:p14="http://schemas.microsoft.com/office/powerpoint/2010/main" val="3358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60648"/>
            <a:ext cx="8555832" cy="6192688"/>
          </a:xfrm>
        </p:spPr>
        <p:txBody>
          <a:bodyPr>
            <a:normAutofit/>
          </a:bodyPr>
          <a:lstStyle/>
          <a:p>
            <a:pPr marL="109728" indent="0">
              <a:lnSpc>
                <a:spcPct val="120000"/>
              </a:lnSpc>
              <a:spcBef>
                <a:spcPts val="600"/>
              </a:spcBef>
              <a:buNone/>
            </a:pPr>
            <a:r>
              <a:rPr lang="en-US" altLang="en-US" sz="3200" b="1" dirty="0">
                <a:solidFill>
                  <a:srgbClr val="0070C0"/>
                </a:solidFill>
              </a:rPr>
              <a:t>Groups have an internal system and an external system</a:t>
            </a:r>
            <a:r>
              <a:rPr lang="en-US" altLang="en-US" sz="3200" dirty="0">
                <a:solidFill>
                  <a:srgbClr val="0070C0"/>
                </a:solidFill>
              </a:rPr>
              <a:t>: </a:t>
            </a:r>
          </a:p>
          <a:p>
            <a:pPr>
              <a:lnSpc>
                <a:spcPct val="120000"/>
              </a:lnSpc>
              <a:spcBef>
                <a:spcPts val="600"/>
              </a:spcBef>
            </a:pPr>
            <a:r>
              <a:rPr lang="en-US" altLang="en-US" sz="3200" b="1" dirty="0">
                <a:solidFill>
                  <a:srgbClr val="00B050"/>
                </a:solidFill>
              </a:rPr>
              <a:t>1) internal system  </a:t>
            </a:r>
            <a:r>
              <a:rPr lang="en-US" altLang="en-US" sz="3200" dirty="0"/>
              <a:t>consists of the patterns of activities, interactions, and norms occurring within the group as it attempts to function </a:t>
            </a:r>
          </a:p>
          <a:p>
            <a:pPr>
              <a:lnSpc>
                <a:spcPct val="120000"/>
              </a:lnSpc>
              <a:spcBef>
                <a:spcPts val="600"/>
              </a:spcBef>
            </a:pPr>
            <a:r>
              <a:rPr lang="en-US" altLang="en-US" sz="3200" b="1" dirty="0">
                <a:solidFill>
                  <a:srgbClr val="00B050"/>
                </a:solidFill>
              </a:rPr>
              <a:t>2) external system  </a:t>
            </a:r>
            <a:r>
              <a:rPr lang="en-US" altLang="en-US" sz="3200" dirty="0"/>
              <a:t>represents a group’s way of handling the adaptive problems that result from its relationship with its social and physical environment </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5</a:t>
            </a:fld>
            <a:endParaRPr lang="en-IN"/>
          </a:p>
        </p:txBody>
      </p:sp>
    </p:spTree>
    <p:extLst>
      <p:ext uri="{BB962C8B-B14F-4D97-AF65-F5344CB8AC3E}">
        <p14:creationId xmlns:p14="http://schemas.microsoft.com/office/powerpoint/2010/main" val="93879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988840"/>
            <a:ext cx="8555832" cy="4464496"/>
          </a:xfrm>
        </p:spPr>
        <p:txBody>
          <a:bodyPr>
            <a:normAutofit/>
          </a:bodyPr>
          <a:lstStyle/>
          <a:p>
            <a:pPr>
              <a:lnSpc>
                <a:spcPct val="120000"/>
              </a:lnSpc>
              <a:spcBef>
                <a:spcPts val="600"/>
              </a:spcBef>
            </a:pPr>
            <a:r>
              <a:rPr lang="en-US" altLang="en-US" sz="3200" dirty="0"/>
              <a:t>While interacting with the environment, groups are in a constant state of becoming, developing, and changing, which influence their equilibrium and continued existence</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6</a:t>
            </a:fld>
            <a:endParaRPr lang="en-IN"/>
          </a:p>
        </p:txBody>
      </p:sp>
    </p:spTree>
    <p:extLst>
      <p:ext uri="{BB962C8B-B14F-4D97-AF65-F5344CB8AC3E}">
        <p14:creationId xmlns:p14="http://schemas.microsoft.com/office/powerpoint/2010/main" val="298173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308432"/>
            <a:ext cx="8555832" cy="5144904"/>
          </a:xfrm>
        </p:spPr>
        <p:txBody>
          <a:bodyPr>
            <a:normAutofit fontScale="85000" lnSpcReduction="20000"/>
          </a:bodyPr>
          <a:lstStyle/>
          <a:p>
            <a:pPr>
              <a:lnSpc>
                <a:spcPct val="120000"/>
              </a:lnSpc>
              <a:spcBef>
                <a:spcPts val="600"/>
              </a:spcBef>
            </a:pPr>
            <a:r>
              <a:rPr lang="en-US" altLang="en-US" sz="3200" dirty="0"/>
              <a:t>Freud (1922) </a:t>
            </a:r>
            <a:r>
              <a:rPr lang="en-US" altLang="en-US" sz="3200" i="1" dirty="0"/>
              <a:t>Group Psychology &amp; the Analysis of Ego</a:t>
            </a:r>
          </a:p>
          <a:p>
            <a:pPr>
              <a:lnSpc>
                <a:spcPct val="120000"/>
              </a:lnSpc>
              <a:spcBef>
                <a:spcPts val="600"/>
              </a:spcBef>
            </a:pPr>
            <a:r>
              <a:rPr lang="en-US" altLang="en-US" sz="3200" dirty="0"/>
              <a:t>According to psychodynamic theory, group members act out in the group unresolved conflicts from early life experiences. </a:t>
            </a:r>
          </a:p>
          <a:p>
            <a:pPr>
              <a:lnSpc>
                <a:spcPct val="120000"/>
              </a:lnSpc>
              <a:spcBef>
                <a:spcPts val="600"/>
              </a:spcBef>
            </a:pPr>
            <a:r>
              <a:rPr lang="en-US" altLang="en-US" sz="3200" dirty="0"/>
              <a:t>The group becomes a re-enactment of the family situation (Dear </a:t>
            </a:r>
            <a:r>
              <a:rPr lang="en-US" altLang="en-US" sz="3200" dirty="0" err="1"/>
              <a:t>Zindagi</a:t>
            </a:r>
            <a:r>
              <a:rPr lang="en-US" altLang="en-US" sz="3200" dirty="0"/>
              <a:t>). </a:t>
            </a:r>
          </a:p>
          <a:p>
            <a:pPr>
              <a:lnSpc>
                <a:spcPct val="120000"/>
              </a:lnSpc>
              <a:spcBef>
                <a:spcPts val="600"/>
              </a:spcBef>
            </a:pPr>
            <a:r>
              <a:rPr lang="en-US" altLang="en-US" sz="3200" dirty="0"/>
              <a:t>Group leader as the all-powerful father figure reigns supreme over group members &amp; the members identify with the group leader as the ‘ego-ideal’. </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224137"/>
          </a:xfrm>
        </p:spPr>
        <p:txBody>
          <a:bodyPr>
            <a:normAutofit/>
          </a:bodyPr>
          <a:lstStyle/>
          <a:p>
            <a:pPr algn="ctr"/>
            <a:r>
              <a:rPr lang="en-US" altLang="en-US" b="1" dirty="0">
                <a:solidFill>
                  <a:srgbClr val="00B0F0"/>
                </a:solidFill>
              </a:rPr>
              <a:t>Psychodynamic theory</a:t>
            </a:r>
            <a:br>
              <a:rPr lang="en-US" altLang="en-US" b="1" dirty="0">
                <a:solidFill>
                  <a:srgbClr val="00B0F0"/>
                </a:solidFill>
              </a:rPr>
            </a:br>
            <a:r>
              <a:rPr lang="fi-FI" altLang="en-US" sz="3100" b="1" i="1" dirty="0">
                <a:solidFill>
                  <a:srgbClr val="00B050"/>
                </a:solidFill>
              </a:rPr>
              <a:t>(Thomas, 2010:189-196)</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7</a:t>
            </a:fld>
            <a:endParaRPr lang="en-IN"/>
          </a:p>
        </p:txBody>
      </p:sp>
    </p:spTree>
    <p:extLst>
      <p:ext uri="{BB962C8B-B14F-4D97-AF65-F5344CB8AC3E}">
        <p14:creationId xmlns:p14="http://schemas.microsoft.com/office/powerpoint/2010/main" val="1228628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332656"/>
            <a:ext cx="8555832" cy="6120680"/>
          </a:xfrm>
        </p:spPr>
        <p:txBody>
          <a:bodyPr>
            <a:normAutofit fontScale="85000" lnSpcReduction="10000"/>
          </a:bodyPr>
          <a:lstStyle/>
          <a:p>
            <a:pPr>
              <a:lnSpc>
                <a:spcPct val="120000"/>
              </a:lnSpc>
              <a:spcBef>
                <a:spcPts val="600"/>
              </a:spcBef>
            </a:pPr>
            <a:r>
              <a:rPr lang="en-IN" altLang="en-US" sz="3200" dirty="0"/>
              <a:t>Members form transference reactions to the group leader and to each other on the basis of their early life experiences. </a:t>
            </a:r>
          </a:p>
          <a:p>
            <a:pPr>
              <a:lnSpc>
                <a:spcPct val="120000"/>
              </a:lnSpc>
              <a:spcBef>
                <a:spcPts val="600"/>
              </a:spcBef>
            </a:pPr>
            <a:r>
              <a:rPr lang="en-IN" altLang="en-US" sz="3200" dirty="0"/>
              <a:t>The interactions that occur in the group reflect the personality structures and </a:t>
            </a:r>
            <a:r>
              <a:rPr lang="en-IN" altLang="en-US" sz="3200" dirty="0" err="1"/>
              <a:t>defense</a:t>
            </a:r>
            <a:r>
              <a:rPr lang="en-IN" altLang="en-US" sz="3200" dirty="0"/>
              <a:t> mechanisms that members began to develop early in life. </a:t>
            </a:r>
          </a:p>
          <a:p>
            <a:pPr>
              <a:lnSpc>
                <a:spcPct val="120000"/>
              </a:lnSpc>
              <a:spcBef>
                <a:spcPts val="600"/>
              </a:spcBef>
            </a:pPr>
            <a:r>
              <a:rPr lang="en-IN" altLang="en-US" sz="3200" dirty="0"/>
              <a:t>The group leader uses transference and counter transference reactions to help members work through unresolved conflicts by exploring past behaviour patterns and linking these patterns to current behaviours.</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8</a:t>
            </a:fld>
            <a:endParaRPr lang="en-IN"/>
          </a:p>
        </p:txBody>
      </p:sp>
    </p:spTree>
    <p:extLst>
      <p:ext uri="{BB962C8B-B14F-4D97-AF65-F5344CB8AC3E}">
        <p14:creationId xmlns:p14="http://schemas.microsoft.com/office/powerpoint/2010/main" val="381213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332656"/>
            <a:ext cx="8555832" cy="6120680"/>
          </a:xfrm>
        </p:spPr>
        <p:txBody>
          <a:bodyPr>
            <a:normAutofit fontScale="92500" lnSpcReduction="10000"/>
          </a:bodyPr>
          <a:lstStyle/>
          <a:p>
            <a:pPr>
              <a:lnSpc>
                <a:spcPct val="120000"/>
              </a:lnSpc>
              <a:spcBef>
                <a:spcPts val="600"/>
              </a:spcBef>
            </a:pPr>
            <a:r>
              <a:rPr lang="en-US" altLang="en-US" sz="3200" dirty="0"/>
              <a:t>The group leader might interpret the behaviour of two group members who are struggling for the leader’s attention as unresolved sibling rivalry. </a:t>
            </a:r>
          </a:p>
          <a:p>
            <a:pPr>
              <a:lnSpc>
                <a:spcPct val="120000"/>
              </a:lnSpc>
              <a:spcBef>
                <a:spcPts val="600"/>
              </a:spcBef>
            </a:pPr>
            <a:r>
              <a:rPr lang="en-US" altLang="en-US" sz="3200" dirty="0"/>
              <a:t>When interpretations made by the group worker are timed appropriately, members gain insight into their own behaviour. </a:t>
            </a:r>
          </a:p>
          <a:p>
            <a:pPr>
              <a:lnSpc>
                <a:spcPct val="120000"/>
              </a:lnSpc>
              <a:spcBef>
                <a:spcPts val="600"/>
              </a:spcBef>
            </a:pPr>
            <a:r>
              <a:rPr lang="en-US" altLang="en-US" sz="3200" dirty="0"/>
              <a:t>According to the psychodynamic theory, insight is the essential ingredient in modifying and changing behaviour patterns inside and outside the group</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9</a:t>
            </a:fld>
            <a:endParaRPr lang="en-IN"/>
          </a:p>
        </p:txBody>
      </p:sp>
    </p:spTree>
    <p:extLst>
      <p:ext uri="{BB962C8B-B14F-4D97-AF65-F5344CB8AC3E}">
        <p14:creationId xmlns:p14="http://schemas.microsoft.com/office/powerpoint/2010/main" val="4233783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332656"/>
            <a:ext cx="8555832" cy="6120680"/>
          </a:xfrm>
        </p:spPr>
        <p:txBody>
          <a:bodyPr>
            <a:normAutofit fontScale="85000" lnSpcReduction="20000"/>
          </a:bodyPr>
          <a:lstStyle/>
          <a:p>
            <a:pPr>
              <a:lnSpc>
                <a:spcPct val="120000"/>
              </a:lnSpc>
              <a:spcBef>
                <a:spcPts val="600"/>
              </a:spcBef>
            </a:pPr>
            <a:r>
              <a:rPr lang="en-US" altLang="en-US" sz="3200" dirty="0"/>
              <a:t>From an analysis of the immediate behaviour patterns in the microcosm of the group, the leader can help members reconstruct unresolved childhood conflicts and have corrective emotional experiences. </a:t>
            </a:r>
          </a:p>
          <a:p>
            <a:pPr>
              <a:lnSpc>
                <a:spcPct val="120000"/>
              </a:lnSpc>
              <a:spcBef>
                <a:spcPts val="600"/>
              </a:spcBef>
            </a:pPr>
            <a:r>
              <a:rPr lang="en-US" altLang="en-US" sz="3200" dirty="0"/>
              <a:t>Through direct, mutual interpersonal communications, members build interpersonal skills, adaptive capacities, and ego-strength, as well as gain insight into their behaviour. </a:t>
            </a:r>
          </a:p>
          <a:p>
            <a:pPr>
              <a:lnSpc>
                <a:spcPct val="120000"/>
              </a:lnSpc>
              <a:spcBef>
                <a:spcPts val="600"/>
              </a:spcBef>
            </a:pPr>
            <a:r>
              <a:rPr lang="en-US" altLang="en-US" sz="3200" dirty="0"/>
              <a:t>The cohesiveness of the group encourages members to reveal intimate details about their personal lives and to describe and act out their conflicts in a safe and supportive environment.</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10</a:t>
            </a:fld>
            <a:endParaRPr lang="en-IN"/>
          </a:p>
        </p:txBody>
      </p:sp>
    </p:spTree>
    <p:extLst>
      <p:ext uri="{BB962C8B-B14F-4D97-AF65-F5344CB8AC3E}">
        <p14:creationId xmlns:p14="http://schemas.microsoft.com/office/powerpoint/2010/main" val="1787447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72816"/>
            <a:ext cx="8555832" cy="4680520"/>
          </a:xfrm>
        </p:spPr>
        <p:txBody>
          <a:bodyPr>
            <a:normAutofit/>
          </a:bodyPr>
          <a:lstStyle/>
          <a:p>
            <a:pPr>
              <a:lnSpc>
                <a:spcPct val="120000"/>
              </a:lnSpc>
              <a:spcBef>
                <a:spcPts val="600"/>
              </a:spcBef>
            </a:pPr>
            <a:r>
              <a:rPr lang="en-US" altLang="en-US" sz="3200" dirty="0"/>
              <a:t>Albert Bandura (1977) social learning theory</a:t>
            </a:r>
          </a:p>
          <a:p>
            <a:pPr>
              <a:lnSpc>
                <a:spcPct val="120000"/>
              </a:lnSpc>
              <a:spcBef>
                <a:spcPts val="600"/>
              </a:spcBef>
            </a:pPr>
            <a:r>
              <a:rPr lang="en-US" sz="3200" dirty="0"/>
              <a:t>Most learning takes place through observation and vicarious reinforcement or punishment. </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687885"/>
          </a:xfrm>
        </p:spPr>
        <p:txBody>
          <a:bodyPr>
            <a:normAutofit/>
          </a:bodyPr>
          <a:lstStyle/>
          <a:p>
            <a:pPr algn="ctr"/>
            <a:r>
              <a:rPr lang="en-US" altLang="en-US" b="1" dirty="0">
                <a:solidFill>
                  <a:srgbClr val="00B0F0"/>
                </a:solidFill>
              </a:rPr>
              <a:t>Learning theory</a:t>
            </a:r>
            <a:br>
              <a:rPr lang="en-US" altLang="en-US" b="1" dirty="0">
                <a:solidFill>
                  <a:srgbClr val="00B0F0"/>
                </a:solidFill>
              </a:rPr>
            </a:br>
            <a:r>
              <a:rPr lang="fi-FI" altLang="en-US" sz="3100" b="1" i="1" dirty="0">
                <a:solidFill>
                  <a:srgbClr val="00B050"/>
                </a:solidFill>
              </a:rPr>
              <a:t>(Thomas, 2010:189-196)</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11</a:t>
            </a:fld>
            <a:endParaRPr lang="en-IN"/>
          </a:p>
        </p:txBody>
      </p:sp>
    </p:spTree>
    <p:extLst>
      <p:ext uri="{BB962C8B-B14F-4D97-AF65-F5344CB8AC3E}">
        <p14:creationId xmlns:p14="http://schemas.microsoft.com/office/powerpoint/2010/main" val="3912100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548680"/>
            <a:ext cx="8555832" cy="5904656"/>
          </a:xfrm>
        </p:spPr>
        <p:txBody>
          <a:bodyPr>
            <a:normAutofit fontScale="92500" lnSpcReduction="10000"/>
          </a:bodyPr>
          <a:lstStyle/>
          <a:p>
            <a:pPr>
              <a:lnSpc>
                <a:spcPct val="120000"/>
              </a:lnSpc>
              <a:spcBef>
                <a:spcPts val="600"/>
              </a:spcBef>
            </a:pPr>
            <a:r>
              <a:rPr lang="en-US" sz="3200" dirty="0"/>
              <a:t>When a group member is praised for a certain behaviour, that group member and other group members reproduce the behaviour later, hoping to receive similar praise</a:t>
            </a:r>
          </a:p>
          <a:p>
            <a:pPr>
              <a:lnSpc>
                <a:spcPct val="120000"/>
              </a:lnSpc>
              <a:spcBef>
                <a:spcPts val="600"/>
              </a:spcBef>
            </a:pPr>
            <a:r>
              <a:rPr lang="en-US" sz="3200" dirty="0"/>
              <a:t>When a group member who performs a certain behaviour is ignored or punished by social sanctions, other group members learn not to behave in that manner because such behaviour results in a negative outcome</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12</a:t>
            </a:fld>
            <a:endParaRPr lang="en-IN"/>
          </a:p>
        </p:txBody>
      </p:sp>
    </p:spTree>
    <p:extLst>
      <p:ext uri="{BB962C8B-B14F-4D97-AF65-F5344CB8AC3E}">
        <p14:creationId xmlns:p14="http://schemas.microsoft.com/office/powerpoint/2010/main" val="1653173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72816"/>
            <a:ext cx="8555832" cy="4680520"/>
          </a:xfrm>
        </p:spPr>
        <p:txBody>
          <a:bodyPr>
            <a:normAutofit/>
          </a:bodyPr>
          <a:lstStyle/>
          <a:p>
            <a:pPr>
              <a:lnSpc>
                <a:spcPct val="120000"/>
              </a:lnSpc>
              <a:spcBef>
                <a:spcPts val="600"/>
              </a:spcBef>
            </a:pPr>
            <a:r>
              <a:rPr lang="en-US" altLang="en-US" sz="3200" dirty="0"/>
              <a:t>Kurt Lewin (1946) Field theory </a:t>
            </a:r>
          </a:p>
          <a:p>
            <a:pPr>
              <a:lnSpc>
                <a:spcPct val="120000"/>
              </a:lnSpc>
              <a:spcBef>
                <a:spcPts val="600"/>
              </a:spcBef>
            </a:pPr>
            <a:r>
              <a:rPr lang="en-US" altLang="en-US" sz="3200" dirty="0"/>
              <a:t>‘A group has a life space, it occupies a position relative to other objects in space, it is oriented towards goals, it locomotes in pursuit of these goals, and it may encounter barriers in the process of locomotion’</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687885"/>
          </a:xfrm>
        </p:spPr>
        <p:txBody>
          <a:bodyPr>
            <a:normAutofit/>
          </a:bodyPr>
          <a:lstStyle/>
          <a:p>
            <a:pPr algn="ctr"/>
            <a:r>
              <a:rPr lang="en-US" altLang="en-US" b="1" dirty="0">
                <a:solidFill>
                  <a:srgbClr val="00B0F0"/>
                </a:solidFill>
              </a:rPr>
              <a:t>Field theory</a:t>
            </a:r>
            <a:br>
              <a:rPr lang="en-US" altLang="en-US" b="1" dirty="0">
                <a:solidFill>
                  <a:srgbClr val="00B0F0"/>
                </a:solidFill>
              </a:rPr>
            </a:br>
            <a:r>
              <a:rPr lang="fi-FI" altLang="en-US" sz="3100" b="1" i="1" dirty="0">
                <a:solidFill>
                  <a:srgbClr val="00B050"/>
                </a:solidFill>
              </a:rPr>
              <a:t>(Thomas, 2010:189-196)</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13</a:t>
            </a:fld>
            <a:endParaRPr lang="en-IN"/>
          </a:p>
        </p:txBody>
      </p:sp>
    </p:spTree>
    <p:extLst>
      <p:ext uri="{BB962C8B-B14F-4D97-AF65-F5344CB8AC3E}">
        <p14:creationId xmlns:p14="http://schemas.microsoft.com/office/powerpoint/2010/main" val="3195588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548680"/>
            <a:ext cx="8555832" cy="5904656"/>
          </a:xfrm>
        </p:spPr>
        <p:txBody>
          <a:bodyPr>
            <a:normAutofit lnSpcReduction="10000"/>
          </a:bodyPr>
          <a:lstStyle/>
          <a:p>
            <a:pPr>
              <a:lnSpc>
                <a:spcPct val="120000"/>
              </a:lnSpc>
              <a:spcBef>
                <a:spcPts val="600"/>
              </a:spcBef>
            </a:pPr>
            <a:r>
              <a:rPr lang="en-US" altLang="en-US" sz="3200" dirty="0"/>
              <a:t>Field theory views group as a gestalt, that is, an evolving entity of opposing forces that act to hold members in the group and to move the group along in its quest for goal achievement.</a:t>
            </a:r>
          </a:p>
          <a:p>
            <a:pPr marL="109728" indent="0">
              <a:lnSpc>
                <a:spcPct val="120000"/>
              </a:lnSpc>
              <a:spcBef>
                <a:spcPts val="600"/>
              </a:spcBef>
              <a:buNone/>
            </a:pPr>
            <a:r>
              <a:rPr lang="en-US" sz="3200" b="1" dirty="0">
                <a:solidFill>
                  <a:srgbClr val="00B0F0"/>
                </a:solidFill>
              </a:rPr>
              <a:t>Forces at work in group are : </a:t>
            </a:r>
          </a:p>
          <a:p>
            <a:pPr>
              <a:lnSpc>
                <a:spcPct val="120000"/>
              </a:lnSpc>
              <a:spcBef>
                <a:spcPts val="600"/>
              </a:spcBef>
            </a:pPr>
            <a:r>
              <a:rPr lang="en-US" sz="3200" b="1" dirty="0">
                <a:solidFill>
                  <a:srgbClr val="00B050"/>
                </a:solidFill>
              </a:rPr>
              <a:t>1) roles</a:t>
            </a:r>
            <a:r>
              <a:rPr lang="en-US" sz="3200" dirty="0"/>
              <a:t>, which refer to status, rights, and duties of group members;</a:t>
            </a:r>
          </a:p>
          <a:p>
            <a:pPr>
              <a:lnSpc>
                <a:spcPct val="120000"/>
              </a:lnSpc>
              <a:spcBef>
                <a:spcPts val="600"/>
              </a:spcBef>
            </a:pPr>
            <a:r>
              <a:rPr lang="en-US" sz="3200" b="1" dirty="0">
                <a:solidFill>
                  <a:srgbClr val="00B050"/>
                </a:solidFill>
              </a:rPr>
              <a:t>2) norms</a:t>
            </a:r>
            <a:r>
              <a:rPr lang="en-US" sz="3200" dirty="0"/>
              <a:t>, which are rules governing the behaviour of group members; </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14</a:t>
            </a:fld>
            <a:endParaRPr lang="en-IN"/>
          </a:p>
        </p:txBody>
      </p:sp>
    </p:spTree>
    <p:extLst>
      <p:ext uri="{BB962C8B-B14F-4D97-AF65-F5344CB8AC3E}">
        <p14:creationId xmlns:p14="http://schemas.microsoft.com/office/powerpoint/2010/main" val="569358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548680"/>
            <a:ext cx="8555832" cy="5904656"/>
          </a:xfrm>
        </p:spPr>
        <p:txBody>
          <a:bodyPr>
            <a:normAutofit lnSpcReduction="10000"/>
          </a:bodyPr>
          <a:lstStyle/>
          <a:p>
            <a:pPr>
              <a:lnSpc>
                <a:spcPct val="120000"/>
              </a:lnSpc>
              <a:spcBef>
                <a:spcPts val="600"/>
              </a:spcBef>
            </a:pPr>
            <a:r>
              <a:rPr lang="en-US" sz="3200" b="1" dirty="0">
                <a:solidFill>
                  <a:srgbClr val="00B050"/>
                </a:solidFill>
              </a:rPr>
              <a:t>3) power</a:t>
            </a:r>
            <a:r>
              <a:rPr lang="en-US" sz="3200" dirty="0"/>
              <a:t>, which is the ability of members to influence one another; </a:t>
            </a:r>
          </a:p>
          <a:p>
            <a:pPr>
              <a:lnSpc>
                <a:spcPct val="120000"/>
              </a:lnSpc>
              <a:spcBef>
                <a:spcPts val="600"/>
              </a:spcBef>
            </a:pPr>
            <a:r>
              <a:rPr lang="en-US" sz="3200" b="1" dirty="0">
                <a:solidFill>
                  <a:srgbClr val="00B050"/>
                </a:solidFill>
              </a:rPr>
              <a:t>4) cohesion</a:t>
            </a:r>
            <a:r>
              <a:rPr lang="en-US" sz="3200" dirty="0"/>
              <a:t>, which is the amount of attraction the members of the group feel for one another and for the group; </a:t>
            </a:r>
          </a:p>
          <a:p>
            <a:pPr>
              <a:lnSpc>
                <a:spcPct val="120000"/>
              </a:lnSpc>
              <a:spcBef>
                <a:spcPts val="600"/>
              </a:spcBef>
            </a:pPr>
            <a:r>
              <a:rPr lang="en-US" sz="3200" b="1" dirty="0">
                <a:solidFill>
                  <a:srgbClr val="00B050"/>
                </a:solidFill>
              </a:rPr>
              <a:t>5) consensus</a:t>
            </a:r>
            <a:r>
              <a:rPr lang="en-US" sz="3200" dirty="0"/>
              <a:t>, which is the degree of agreement regarding goals and other group phenomena; and </a:t>
            </a:r>
          </a:p>
          <a:p>
            <a:pPr>
              <a:lnSpc>
                <a:spcPct val="120000"/>
              </a:lnSpc>
              <a:spcBef>
                <a:spcPts val="600"/>
              </a:spcBef>
            </a:pPr>
            <a:r>
              <a:rPr lang="en-US" sz="3200" b="1" dirty="0">
                <a:solidFill>
                  <a:srgbClr val="00B050"/>
                </a:solidFill>
              </a:rPr>
              <a:t>6) valence</a:t>
            </a:r>
            <a:r>
              <a:rPr lang="en-US" sz="3200" dirty="0"/>
              <a:t>, which is the potency of goals and objects in the life space of groups.</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15</a:t>
            </a:fld>
            <a:endParaRPr lang="en-IN"/>
          </a:p>
        </p:txBody>
      </p:sp>
    </p:spTree>
    <p:extLst>
      <p:ext uri="{BB962C8B-B14F-4D97-AF65-F5344CB8AC3E}">
        <p14:creationId xmlns:p14="http://schemas.microsoft.com/office/powerpoint/2010/main" val="211136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548680"/>
            <a:ext cx="8555832" cy="5904656"/>
          </a:xfrm>
        </p:spPr>
        <p:txBody>
          <a:bodyPr>
            <a:normAutofit fontScale="85000" lnSpcReduction="20000"/>
          </a:bodyPr>
          <a:lstStyle/>
          <a:p>
            <a:pPr>
              <a:lnSpc>
                <a:spcPct val="120000"/>
              </a:lnSpc>
              <a:spcBef>
                <a:spcPts val="600"/>
              </a:spcBef>
            </a:pPr>
            <a:r>
              <a:rPr lang="en-US" sz="3200" dirty="0"/>
              <a:t>Individuals will not change their behaviour unless they see their behaviour and attitudes as others see them</a:t>
            </a:r>
          </a:p>
          <a:p>
            <a:pPr>
              <a:lnSpc>
                <a:spcPct val="120000"/>
              </a:lnSpc>
              <a:spcBef>
                <a:spcPts val="600"/>
              </a:spcBef>
            </a:pPr>
            <a:r>
              <a:rPr lang="en-US" sz="3200" dirty="0"/>
              <a:t>T-group experience attempts to provide participants with extensive feedback about their own behaviour. </a:t>
            </a:r>
          </a:p>
          <a:p>
            <a:pPr>
              <a:lnSpc>
                <a:spcPct val="120000"/>
              </a:lnSpc>
              <a:spcBef>
                <a:spcPts val="600"/>
              </a:spcBef>
            </a:pPr>
            <a:r>
              <a:rPr lang="en-US" sz="3200" dirty="0"/>
              <a:t>Members are confronted with the effects of their own behaviour on other group members and on the group worker. </a:t>
            </a:r>
          </a:p>
          <a:p>
            <a:pPr>
              <a:lnSpc>
                <a:spcPct val="120000"/>
              </a:lnSpc>
              <a:spcBef>
                <a:spcPts val="600"/>
              </a:spcBef>
            </a:pPr>
            <a:r>
              <a:rPr lang="en-US" sz="3200" dirty="0"/>
              <a:t>Role plays, simulations, and other experiential program activities are often used to illustrate how group processes develop and how they affect members.</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16</a:t>
            </a:fld>
            <a:endParaRPr lang="en-IN"/>
          </a:p>
        </p:txBody>
      </p:sp>
    </p:spTree>
    <p:extLst>
      <p:ext uri="{BB962C8B-B14F-4D97-AF65-F5344CB8AC3E}">
        <p14:creationId xmlns:p14="http://schemas.microsoft.com/office/powerpoint/2010/main" val="2371191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72816"/>
            <a:ext cx="8555832" cy="4680520"/>
          </a:xfrm>
        </p:spPr>
        <p:txBody>
          <a:bodyPr>
            <a:normAutofit/>
          </a:bodyPr>
          <a:lstStyle/>
          <a:p>
            <a:pPr>
              <a:lnSpc>
                <a:spcPct val="120000"/>
              </a:lnSpc>
              <a:spcBef>
                <a:spcPts val="600"/>
              </a:spcBef>
            </a:pPr>
            <a:r>
              <a:rPr lang="en-US" altLang="en-US" sz="3200" dirty="0"/>
              <a:t>There is an exchange implied in all human relationships</a:t>
            </a:r>
          </a:p>
          <a:p>
            <a:pPr>
              <a:lnSpc>
                <a:spcPct val="120000"/>
              </a:lnSpc>
              <a:spcBef>
                <a:spcPts val="600"/>
              </a:spcBef>
            </a:pPr>
            <a:r>
              <a:rPr lang="en-US" sz="3200" dirty="0"/>
              <a:t>Group members initiate interactions because the social exchanges provide them with something of value, such as approval</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687885"/>
          </a:xfrm>
        </p:spPr>
        <p:txBody>
          <a:bodyPr>
            <a:normAutofit/>
          </a:bodyPr>
          <a:lstStyle/>
          <a:p>
            <a:pPr algn="ctr"/>
            <a:r>
              <a:rPr lang="en-US" altLang="en-US" b="1" dirty="0">
                <a:solidFill>
                  <a:srgbClr val="00B0F0"/>
                </a:solidFill>
              </a:rPr>
              <a:t>Social exchange theory </a:t>
            </a:r>
            <a:br>
              <a:rPr lang="en-US" altLang="en-US" b="1" dirty="0">
                <a:solidFill>
                  <a:srgbClr val="00B0F0"/>
                </a:solidFill>
              </a:rPr>
            </a:br>
            <a:r>
              <a:rPr lang="fi-FI" altLang="en-US" sz="3100" b="1" i="1" dirty="0">
                <a:solidFill>
                  <a:srgbClr val="00B050"/>
                </a:solidFill>
              </a:rPr>
              <a:t>(Thomas, 2010:189-196)</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17</a:t>
            </a:fld>
            <a:endParaRPr lang="en-IN"/>
          </a:p>
        </p:txBody>
      </p:sp>
    </p:spTree>
    <p:extLst>
      <p:ext uri="{BB962C8B-B14F-4D97-AF65-F5344CB8AC3E}">
        <p14:creationId xmlns:p14="http://schemas.microsoft.com/office/powerpoint/2010/main" val="2237290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620688"/>
            <a:ext cx="8555832" cy="5832648"/>
          </a:xfrm>
        </p:spPr>
        <p:txBody>
          <a:bodyPr>
            <a:normAutofit fontScale="92500" lnSpcReduction="20000"/>
          </a:bodyPr>
          <a:lstStyle/>
          <a:p>
            <a:pPr>
              <a:lnSpc>
                <a:spcPct val="120000"/>
              </a:lnSpc>
              <a:spcBef>
                <a:spcPts val="600"/>
              </a:spcBef>
            </a:pPr>
            <a:r>
              <a:rPr lang="en-IN" altLang="en-US" sz="3200" dirty="0"/>
              <a:t>group behaviour is analysed by observing how individual members seek rewards while dealing with the sustained social interaction occurring in a group. </a:t>
            </a:r>
          </a:p>
          <a:p>
            <a:pPr>
              <a:lnSpc>
                <a:spcPct val="120000"/>
              </a:lnSpc>
              <a:spcBef>
                <a:spcPts val="600"/>
              </a:spcBef>
            </a:pPr>
            <a:r>
              <a:rPr lang="en-IN" altLang="en-US" sz="3200" dirty="0"/>
              <a:t>For an individual in a group, the decision to express a given behaviour is based on a comparison of the rewards and punishments that are expected to be derived from the behaviour. </a:t>
            </a:r>
          </a:p>
          <a:p>
            <a:pPr>
              <a:lnSpc>
                <a:spcPct val="120000"/>
              </a:lnSpc>
              <a:spcBef>
                <a:spcPts val="600"/>
              </a:spcBef>
            </a:pPr>
            <a:r>
              <a:rPr lang="en-IN" altLang="en-US" sz="3200" dirty="0"/>
              <a:t>Group members act to increase positive consequences and decrease negative consequences</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18</a:t>
            </a:fld>
            <a:endParaRPr lang="en-IN"/>
          </a:p>
        </p:txBody>
      </p:sp>
    </p:spTree>
    <p:extLst>
      <p:ext uri="{BB962C8B-B14F-4D97-AF65-F5344CB8AC3E}">
        <p14:creationId xmlns:p14="http://schemas.microsoft.com/office/powerpoint/2010/main" val="3089542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620688"/>
            <a:ext cx="8555832" cy="5832648"/>
          </a:xfrm>
        </p:spPr>
        <p:txBody>
          <a:bodyPr>
            <a:normAutofit lnSpcReduction="10000"/>
          </a:bodyPr>
          <a:lstStyle/>
          <a:p>
            <a:pPr>
              <a:lnSpc>
                <a:spcPct val="120000"/>
              </a:lnSpc>
              <a:spcBef>
                <a:spcPts val="600"/>
              </a:spcBef>
            </a:pPr>
            <a:r>
              <a:rPr lang="en-US" altLang="en-US" sz="3200" dirty="0"/>
              <a:t>Guided group interaction and positive peer culture are two specialized group work methods used with delinquent adolescents in residential and institutional settings in which, structured groups are used to confront, challenge, and eliminate antisocial peer group norms and to replace them with pro-social norms through guided peer-group interaction</a:t>
            </a: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19</a:t>
            </a:fld>
            <a:endParaRPr lang="en-IN"/>
          </a:p>
        </p:txBody>
      </p:sp>
    </p:spTree>
    <p:extLst>
      <p:ext uri="{BB962C8B-B14F-4D97-AF65-F5344CB8AC3E}">
        <p14:creationId xmlns:p14="http://schemas.microsoft.com/office/powerpoint/2010/main" val="2163191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672" y="431413"/>
            <a:ext cx="8229600" cy="1340768"/>
          </a:xfrm>
        </p:spPr>
        <p:txBody>
          <a:bodyPr>
            <a:normAutofit/>
          </a:bodyPr>
          <a:lstStyle/>
          <a:p>
            <a:pPr algn="ctr"/>
            <a:r>
              <a:rPr lang="en-US" dirty="0"/>
              <a:t>References</a:t>
            </a:r>
            <a:endParaRPr lang="en-IN" dirty="0"/>
          </a:p>
        </p:txBody>
      </p:sp>
      <p:sp>
        <p:nvSpPr>
          <p:cNvPr id="3" name="Content Placeholder 2"/>
          <p:cNvSpPr>
            <a:spLocks noGrp="1"/>
          </p:cNvSpPr>
          <p:nvPr>
            <p:ph idx="1"/>
          </p:nvPr>
        </p:nvSpPr>
        <p:spPr>
          <a:xfrm>
            <a:off x="457200" y="1772816"/>
            <a:ext cx="8435280" cy="3096344"/>
          </a:xfrm>
        </p:spPr>
        <p:txBody>
          <a:bodyPr>
            <a:normAutofit lnSpcReduction="10000"/>
          </a:bodyPr>
          <a:lstStyle/>
          <a:p>
            <a:pPr marL="109728" indent="0">
              <a:spcBef>
                <a:spcPts val="600"/>
              </a:spcBef>
              <a:spcAft>
                <a:spcPts val="600"/>
              </a:spcAft>
              <a:buNone/>
            </a:pPr>
            <a:endParaRPr lang="en-US" sz="2400" dirty="0"/>
          </a:p>
          <a:p>
            <a:pPr>
              <a:spcBef>
                <a:spcPts val="600"/>
              </a:spcBef>
              <a:spcAft>
                <a:spcPts val="600"/>
              </a:spcAft>
            </a:pPr>
            <a:r>
              <a:rPr lang="en-US" sz="2400" dirty="0"/>
              <a:t>Thomas Gracious (Ed.) (2010) </a:t>
            </a:r>
            <a:r>
              <a:rPr lang="en-US" sz="2400" i="1" dirty="0"/>
              <a:t>Social Work Intervention with Individuals and Groups.</a:t>
            </a:r>
            <a:r>
              <a:rPr lang="en-US" sz="2400" dirty="0"/>
              <a:t> New Delhi: School of Social Work, Indira Gandhi National Open University</a:t>
            </a:r>
          </a:p>
          <a:p>
            <a:pPr>
              <a:spcBef>
                <a:spcPts val="600"/>
              </a:spcBef>
              <a:spcAft>
                <a:spcPts val="600"/>
              </a:spcAft>
            </a:pPr>
            <a:r>
              <a:rPr lang="en-US" sz="2400" dirty="0" err="1"/>
              <a:t>Toseland</a:t>
            </a:r>
            <a:r>
              <a:rPr lang="en-US" sz="2400" dirty="0"/>
              <a:t> W. Ronald &amp; Rivas F. Robert (2012) </a:t>
            </a:r>
            <a:r>
              <a:rPr lang="en-US" sz="2400" i="1" dirty="0"/>
              <a:t>An Introduction to Group Work Practice (7th Ed.)</a:t>
            </a:r>
            <a:r>
              <a:rPr lang="en-US" sz="2400" dirty="0"/>
              <a:t>. Boston: Allyn &amp; Bacon (pp. 57-64)</a:t>
            </a:r>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13-Jan-24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20</a:t>
            </a:fld>
            <a:endParaRPr lang="en-IN"/>
          </a:p>
        </p:txBody>
      </p:sp>
    </p:spTree>
    <p:extLst>
      <p:ext uri="{BB962C8B-B14F-4D97-AF65-F5344CB8AC3E}">
        <p14:creationId xmlns:p14="http://schemas.microsoft.com/office/powerpoint/2010/main" val="192675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13-Jan-24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21</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1102</TotalTime>
  <Words>1258</Words>
  <Application>Microsoft Office PowerPoint</Application>
  <PresentationFormat>On-screen Show (4:3)</PresentationFormat>
  <Paragraphs>130</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Algerian</vt:lpstr>
      <vt:lpstr>Calibri</vt:lpstr>
      <vt:lpstr>Lucida Sans Unicode</vt:lpstr>
      <vt:lpstr>Verdana</vt:lpstr>
      <vt:lpstr>Wingdings 2</vt:lpstr>
      <vt:lpstr>Wingdings 3</vt:lpstr>
      <vt:lpstr>Concourse</vt:lpstr>
      <vt:lpstr>Unit 1Introduction to Group Work  1.4 Theoretical assumptions underlying social group work</vt:lpstr>
      <vt:lpstr>Theoretical assumptions underlying social group work (Thomas, 2010:189-196)</vt:lpstr>
      <vt:lpstr>Systems theory  (Thomas, 2010:189-196)</vt:lpstr>
      <vt:lpstr>PowerPoint Presentation</vt:lpstr>
      <vt:lpstr>PowerPoint Presentation</vt:lpstr>
      <vt:lpstr>PowerPoint Presentation</vt:lpstr>
      <vt:lpstr>Psychodynamic theory (Thomas, 2010:189-196)</vt:lpstr>
      <vt:lpstr>PowerPoint Presentation</vt:lpstr>
      <vt:lpstr>PowerPoint Presentation</vt:lpstr>
      <vt:lpstr>PowerPoint Presentation</vt:lpstr>
      <vt:lpstr>Learning theory (Thomas, 2010:189-196)</vt:lpstr>
      <vt:lpstr>PowerPoint Presentation</vt:lpstr>
      <vt:lpstr>Field theory (Thomas, 2010:189-196)</vt:lpstr>
      <vt:lpstr>PowerPoint Presentation</vt:lpstr>
      <vt:lpstr>PowerPoint Presentation</vt:lpstr>
      <vt:lpstr>PowerPoint Presentation</vt:lpstr>
      <vt:lpstr>Social exchange theory  (Thomas, 2010:189-196)</vt:lpstr>
      <vt:lpstr>PowerPoint Presentation</vt:lpstr>
      <vt:lpstr>PowerPoint Presentation</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38</cp:revision>
  <dcterms:created xsi:type="dcterms:W3CDTF">2018-01-15T04:45:34Z</dcterms:created>
  <dcterms:modified xsi:type="dcterms:W3CDTF">2024-01-13T08:44:40Z</dcterms:modified>
</cp:coreProperties>
</file>