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725" r:id="rId1"/>
  </p:sldMasterIdLst>
  <p:notesMasterIdLst>
    <p:notesMasterId r:id="rId24"/>
  </p:notesMasterIdLst>
  <p:sldIdLst>
    <p:sldId id="256" r:id="rId2"/>
    <p:sldId id="257" r:id="rId3"/>
    <p:sldId id="258" r:id="rId4"/>
    <p:sldId id="273" r:id="rId5"/>
    <p:sldId id="259" r:id="rId6"/>
    <p:sldId id="260" r:id="rId7"/>
    <p:sldId id="261" r:id="rId8"/>
    <p:sldId id="262" r:id="rId9"/>
    <p:sldId id="274" r:id="rId10"/>
    <p:sldId id="263" r:id="rId11"/>
    <p:sldId id="275" r:id="rId12"/>
    <p:sldId id="264" r:id="rId13"/>
    <p:sldId id="265" r:id="rId14"/>
    <p:sldId id="266" r:id="rId15"/>
    <p:sldId id="267" r:id="rId16"/>
    <p:sldId id="276" r:id="rId17"/>
    <p:sldId id="272" r:id="rId18"/>
    <p:sldId id="268" r:id="rId19"/>
    <p:sldId id="269" r:id="rId20"/>
    <p:sldId id="277" r:id="rId21"/>
    <p:sldId id="270" r:id="rId22"/>
    <p:sldId id="271" r:id="rId2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000000"/>
          </p15:clr>
        </p15:guide>
        <p15:guide id="2" pos="288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47" d="100"/>
          <a:sy n="47" d="100"/>
        </p:scale>
        <p:origin x="1363" y="4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8" name="Google Shape;98;p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Google Shape;102;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3" name="Google Shape;103;p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8" name="Google Shape;108;p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8" name="Google Shape;108;p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740521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3" name="Google Shape;113;p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8" name="Google Shape;118;p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3" name="Google Shape;123;p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8" name="Google Shape;128;p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8" name="Google Shape;128;p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748228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3" name="Google Shape;133;p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3" name="Google Shape;133;p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24026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8" name="Google Shape;138;p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3" name="Google Shape;143;p1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p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8" name="Google Shape;148;p1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Google Shape;153;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4" name="Google Shape;154;p1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Google Shape;153;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4" name="Google Shape;154;p1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0732072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Google Shape;153;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4" name="Google Shape;154;p1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0291372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Google Shape;158;p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9" name="Google Shape;159;p1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p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4" name="Google Shape;164;p1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p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4" name="Google Shape;164;p1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56420713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p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9" name="Google Shape;169;p1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Google Shape;173;p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4" name="Google Shape;174;p1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8466" y="-8468"/>
            <a:ext cx="9171316" cy="6874935"/>
            <a:chOff x="-8466" y="-8468"/>
            <a:chExt cx="9171316" cy="6874935"/>
          </a:xfrm>
        </p:grpSpPr>
        <p:cxnSp>
          <p:nvCxnSpPr>
            <p:cNvPr id="28" name="Straight Connector 27"/>
            <p:cNvCxnSpPr/>
            <p:nvPr/>
          </p:nvCxnSpPr>
          <p:spPr>
            <a:xfrm flipV="1">
              <a:off x="5130830" y="4175605"/>
              <a:ext cx="4022475" cy="2682396"/>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9" name="Straight Connector 28"/>
            <p:cNvCxnSpPr/>
            <p:nvPr/>
          </p:nvCxnSpPr>
          <p:spPr>
            <a:xfrm>
              <a:off x="7042707"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30" name="Freeform 2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Freeform 3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2" name="Freeform 3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33" name="Freeform 3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4" name="Freeform 3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5" name="Freeform 34"/>
            <p:cNvSpPr/>
            <p:nvPr/>
          </p:nvSpPr>
          <p:spPr>
            <a:xfrm>
              <a:off x="8094165"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2">
                <a:lumMod val="75000"/>
                <a:alpha val="82000"/>
              </a:schemeClr>
            </a:solidFill>
            <a:ln>
              <a:noFill/>
            </a:ln>
            <a:effectLst/>
          </p:spPr>
          <p:style>
            <a:lnRef idx="1">
              <a:schemeClr val="accent1"/>
            </a:lnRef>
            <a:fillRef idx="3">
              <a:schemeClr val="accent1"/>
            </a:fillRef>
            <a:effectRef idx="2">
              <a:schemeClr val="accent1"/>
            </a:effectRef>
            <a:fontRef idx="minor">
              <a:schemeClr val="lt1"/>
            </a:fontRef>
          </p:style>
        </p:sp>
        <p:sp>
          <p:nvSpPr>
            <p:cNvPr id="36" name="Freeform 35"/>
            <p:cNvSpPr/>
            <p:nvPr/>
          </p:nvSpPr>
          <p:spPr>
            <a:xfrm>
              <a:off x="8068764"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1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pPr marL="0" lvl="0" indent="0" algn="ct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3333872348"/>
      </p:ext>
    </p:extLst>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pPr marL="0" lvl="0" indent="0" algn="ct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380342937"/>
      </p:ext>
    </p:extLst>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pPr marL="0" lvl="0" indent="0" algn="ct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1147864927"/>
      </p:ext>
    </p:extLst>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en-US"/>
              <a:t>Click to edit Master title style</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pPr marL="0" lvl="0" indent="0" algn="ct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686589331"/>
      </p:ext>
    </p:extLst>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pPr marL="0" lvl="0" indent="0" algn="ct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649883641"/>
      </p:ext>
    </p:extLst>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pPr marL="0" lvl="0" indent="0" algn="ct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1848471087"/>
      </p:ext>
    </p:extLst>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pPr marL="0" lvl="0" indent="0" algn="ct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2329240420"/>
      </p:ext>
    </p:extLst>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pPr marL="0" lvl="0" indent="0" algn="ct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2456526721"/>
      </p:ext>
    </p:extLst>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pPr marL="0" lvl="0" indent="0" algn="ct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1324312455"/>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pPr marL="0" lvl="0" indent="0" algn="ct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802558250"/>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pPr marL="0" lvl="0" indent="0" algn="ctr" rtl="0">
              <a:spcBef>
                <a:spcPts val="0"/>
              </a:spcBef>
              <a:spcAft>
                <a:spcPts val="0"/>
              </a:spcAft>
              <a:buNone/>
            </a:pPr>
            <a:fld id="{00000000-1234-1234-1234-123412341234}" type="slidenum">
              <a:rPr lang="en-US" smtClean="0"/>
              <a:t>‹#›</a:t>
            </a:fld>
            <a:endParaRPr lang="en-US"/>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996502154"/>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pPr marL="0" lvl="0" indent="0" algn="ct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1622373555"/>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pPr marL="0" lvl="0" indent="0" algn="ctr" rtl="0">
              <a:spcBef>
                <a:spcPts val="0"/>
              </a:spcBef>
              <a:spcAft>
                <a:spcPts val="0"/>
              </a:spcAft>
              <a:buNone/>
            </a:pPr>
            <a:fld id="{00000000-1234-1234-1234-123412341234}" type="slidenum">
              <a:rPr lang="en-US" smtClean="0"/>
              <a:t>‹#›</a:t>
            </a:fld>
            <a:endParaRPr lang="en-US"/>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901999595"/>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pPr marL="0" lvl="0" indent="0" algn="ct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951032301"/>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pPr marL="0" lvl="0" indent="0" algn="ct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3715401449"/>
      </p:ext>
    </p:extLst>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pPr marL="0" lvl="0" indent="0" algn="ct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3908076399"/>
      </p:ext>
    </p:extLst>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8467" y="-8468"/>
            <a:ext cx="9171317" cy="6874935"/>
            <a:chOff x="-8467" y="-8468"/>
            <a:chExt cx="9171317"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p:cNvCxnSpPr/>
            <p:nvPr/>
          </p:nvCxnSpPr>
          <p:spPr>
            <a:xfrm flipV="1">
              <a:off x="5130830" y="4175605"/>
              <a:ext cx="4022475" cy="2682396"/>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94165"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2">
                <a:lumMod val="75000"/>
                <a:alpha val="8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8764"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endParaRPr lang="en-IN"/>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solidFill>
              </a:defRPr>
            </a:lvl1pPr>
          </a:lstStyle>
          <a:p>
            <a:pPr marL="0" lvl="0" indent="0" algn="ct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2750787871"/>
      </p:ext>
    </p:extLst>
  </p:cSld>
  <p:clrMap bg1="lt1" tx1="dk1" bg2="lt2" tx2="dk2" accent1="accent1" accent2="accent2" accent3="accent3" accent4="accent4" accent5="accent5" accent6="accent6" hlink="hlink" folHlink="folHlink"/>
  <p:sldLayoutIdLst>
    <p:sldLayoutId id="2147483726" r:id="rId1"/>
    <p:sldLayoutId id="2147483727" r:id="rId2"/>
    <p:sldLayoutId id="2147483728" r:id="rId3"/>
    <p:sldLayoutId id="2147483729" r:id="rId4"/>
    <p:sldLayoutId id="2147483730" r:id="rId5"/>
    <p:sldLayoutId id="2147483731" r:id="rId6"/>
    <p:sldLayoutId id="2147483732" r:id="rId7"/>
    <p:sldLayoutId id="2147483733" r:id="rId8"/>
    <p:sldLayoutId id="2147483734" r:id="rId9"/>
    <p:sldLayoutId id="2147483735" r:id="rId10"/>
    <p:sldLayoutId id="2147483736" r:id="rId11"/>
    <p:sldLayoutId id="2147483737" r:id="rId12"/>
    <p:sldLayoutId id="2147483738" r:id="rId13"/>
    <p:sldLayoutId id="2147483739" r:id="rId14"/>
    <p:sldLayoutId id="2147483740" r:id="rId15"/>
    <p:sldLayoutId id="2147483741" r:id="rId16"/>
  </p:sldLayoutIdLst>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hf sldNum="0" hdr="0" ftr="0" dt="0"/>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Google Shape;100;p13"/>
          <p:cNvSpPr txBox="1">
            <a:spLocks noGrp="1"/>
          </p:cNvSpPr>
          <p:nvPr>
            <p:ph type="ctrTitle"/>
          </p:nvPr>
        </p:nvSpPr>
        <p:spPr>
          <a:xfrm>
            <a:off x="817581" y="0"/>
            <a:ext cx="7175351" cy="6248400"/>
          </a:xfrm>
          <a:prstGeom prst="rect">
            <a:avLst/>
          </a:prstGeom>
          <a:noFill/>
          <a:ln>
            <a:noFill/>
          </a:ln>
        </p:spPr>
        <p:txBody>
          <a:bodyPr spcFirstLastPara="1" wrap="square" lIns="91425" tIns="45700" rIns="91425" bIns="45700" anchor="t" anchorCtr="0">
            <a:noAutofit/>
          </a:bodyPr>
          <a:lstStyle/>
          <a:p>
            <a:pPr marL="182880" lvl="0" indent="0" algn="l" rtl="0">
              <a:spcBef>
                <a:spcPts val="0"/>
              </a:spcBef>
              <a:spcAft>
                <a:spcPts val="0"/>
              </a:spcAft>
              <a:buSzPts val="11264"/>
              <a:buNone/>
            </a:pPr>
            <a:r>
              <a:rPr lang="en-US" sz="8800" dirty="0">
                <a:solidFill>
                  <a:srgbClr val="002060"/>
                </a:solidFill>
                <a:latin typeface="+mj-lt"/>
              </a:rPr>
              <a:t>Team Assessment in</a:t>
            </a:r>
            <a:br>
              <a:rPr lang="en-US" sz="8800" dirty="0">
                <a:solidFill>
                  <a:srgbClr val="002060"/>
                </a:solidFill>
                <a:latin typeface="+mj-lt"/>
              </a:rPr>
            </a:br>
            <a:r>
              <a:rPr lang="en-US" sz="8800" dirty="0">
                <a:solidFill>
                  <a:srgbClr val="002060"/>
                </a:solidFill>
                <a:latin typeface="+mj-lt"/>
              </a:rPr>
              <a:t>Psychiatry </a:t>
            </a:r>
            <a:endParaRPr sz="8800" dirty="0">
              <a:solidFill>
                <a:srgbClr val="002060"/>
              </a:solidFill>
              <a:latin typeface="+mj-lt"/>
            </a:endParaRPr>
          </a:p>
        </p:txBody>
      </p:sp>
    </p:spTree>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04"/>
        <p:cNvGrpSpPr/>
        <p:nvPr/>
      </p:nvGrpSpPr>
      <p:grpSpPr>
        <a:xfrm>
          <a:off x="0" y="0"/>
          <a:ext cx="0" cy="0"/>
          <a:chOff x="0" y="0"/>
          <a:chExt cx="0" cy="0"/>
        </a:xfrm>
      </p:grpSpPr>
      <p:sp>
        <p:nvSpPr>
          <p:cNvPr id="105" name="Google Shape;105;p14"/>
          <p:cNvSpPr txBox="1">
            <a:spLocks noGrp="1"/>
          </p:cNvSpPr>
          <p:nvPr>
            <p:ph idx="1"/>
          </p:nvPr>
        </p:nvSpPr>
        <p:spPr>
          <a:xfrm>
            <a:off x="555172" y="0"/>
            <a:ext cx="8196942" cy="6858000"/>
          </a:xfrm>
          <a:prstGeom prst="rect">
            <a:avLst/>
          </a:prstGeom>
          <a:noFill/>
          <a:ln>
            <a:noFill/>
          </a:ln>
        </p:spPr>
        <p:txBody>
          <a:bodyPr spcFirstLastPara="1" wrap="square" lIns="91425" tIns="45700" rIns="91425" bIns="45700" anchor="t" anchorCtr="0">
            <a:normAutofit/>
          </a:bodyPr>
          <a:lstStyle/>
          <a:p>
            <a:pPr marL="45720" lvl="0" indent="0" algn="ctr" rtl="0">
              <a:spcBef>
                <a:spcPts val="0"/>
              </a:spcBef>
              <a:spcAft>
                <a:spcPts val="0"/>
              </a:spcAft>
              <a:buSzPts val="3120"/>
              <a:buNone/>
            </a:pPr>
            <a:r>
              <a:rPr lang="en-US" sz="4000" b="1" dirty="0">
                <a:solidFill>
                  <a:srgbClr val="002060"/>
                </a:solidFill>
                <a:latin typeface="+mn-lt"/>
              </a:rPr>
              <a:t>INTRODUCTION</a:t>
            </a:r>
            <a:r>
              <a:rPr lang="en-US" sz="3600" b="1" dirty="0">
                <a:latin typeface="+mn-lt"/>
              </a:rPr>
              <a:t> </a:t>
            </a:r>
            <a:endParaRPr sz="3600" b="1" dirty="0">
              <a:latin typeface="+mn-lt"/>
            </a:endParaRPr>
          </a:p>
          <a:p>
            <a:pPr marL="46990" lvl="0" indent="0" algn="l" rtl="0">
              <a:lnSpc>
                <a:spcPct val="150000"/>
              </a:lnSpc>
              <a:spcBef>
                <a:spcPts val="740"/>
              </a:spcBef>
              <a:spcAft>
                <a:spcPts val="0"/>
              </a:spcAft>
              <a:buSzPts val="2860"/>
              <a:buNone/>
            </a:pPr>
            <a:r>
              <a:rPr lang="en-US" sz="3600" b="1" dirty="0">
                <a:solidFill>
                  <a:srgbClr val="C00000"/>
                </a:solidFill>
                <a:latin typeface="+mn-lt"/>
              </a:rPr>
              <a:t>Four health care professionals </a:t>
            </a:r>
            <a:r>
              <a:rPr lang="en-US" sz="3600" dirty="0">
                <a:latin typeface="+mn-lt"/>
              </a:rPr>
              <a:t>constitute the core mental health disciplines : </a:t>
            </a:r>
          </a:p>
          <a:p>
            <a:pPr marL="685800" lvl="1" indent="-181610">
              <a:lnSpc>
                <a:spcPct val="150000"/>
              </a:lnSpc>
              <a:spcBef>
                <a:spcPts val="740"/>
              </a:spcBef>
              <a:buSzPts val="2860"/>
            </a:pPr>
            <a:r>
              <a:rPr lang="en-US" sz="3200" dirty="0">
                <a:latin typeface="+mn-lt"/>
              </a:rPr>
              <a:t>psychiatric nurse, </a:t>
            </a:r>
          </a:p>
          <a:p>
            <a:pPr marL="685800" lvl="1" indent="-181610">
              <a:lnSpc>
                <a:spcPct val="150000"/>
              </a:lnSpc>
              <a:spcBef>
                <a:spcPts val="740"/>
              </a:spcBef>
              <a:buSzPts val="2860"/>
            </a:pPr>
            <a:r>
              <a:rPr lang="en-US" sz="3200" dirty="0">
                <a:latin typeface="+mn-lt"/>
              </a:rPr>
              <a:t>psychiatrist, </a:t>
            </a:r>
          </a:p>
          <a:p>
            <a:pPr marL="685800" lvl="1" indent="-181610">
              <a:lnSpc>
                <a:spcPct val="150000"/>
              </a:lnSpc>
              <a:spcBef>
                <a:spcPts val="740"/>
              </a:spcBef>
              <a:buSzPts val="2860"/>
            </a:pPr>
            <a:r>
              <a:rPr lang="en-US" sz="3200" dirty="0">
                <a:latin typeface="+mn-lt"/>
              </a:rPr>
              <a:t>clinical psychologist and </a:t>
            </a:r>
          </a:p>
          <a:p>
            <a:pPr marL="685800" lvl="1" indent="-181610">
              <a:lnSpc>
                <a:spcPct val="150000"/>
              </a:lnSpc>
              <a:spcBef>
                <a:spcPts val="740"/>
              </a:spcBef>
              <a:buSzPts val="2860"/>
            </a:pPr>
            <a:r>
              <a:rPr lang="en-US" sz="3200" dirty="0">
                <a:latin typeface="+mn-lt"/>
              </a:rPr>
              <a:t>psychiatric social worker</a:t>
            </a:r>
            <a:endParaRPr sz="3200" dirty="0">
              <a:latin typeface="+mn-lt"/>
            </a:endParaRPr>
          </a:p>
          <a:p>
            <a:pPr marL="228600" lvl="0" indent="0" algn="l" rtl="0">
              <a:spcBef>
                <a:spcPts val="740"/>
              </a:spcBef>
              <a:spcAft>
                <a:spcPts val="0"/>
              </a:spcAft>
              <a:buSzPts val="2860"/>
              <a:buNone/>
            </a:pPr>
            <a:endParaRPr sz="3600" dirty="0">
              <a:latin typeface="+mn-lt"/>
            </a:endParaRPr>
          </a:p>
        </p:txBody>
      </p:sp>
    </p:spTree>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Google Shape;110;p15"/>
          <p:cNvSpPr txBox="1">
            <a:spLocks noGrp="1"/>
          </p:cNvSpPr>
          <p:nvPr>
            <p:ph idx="1"/>
          </p:nvPr>
        </p:nvSpPr>
        <p:spPr>
          <a:xfrm>
            <a:off x="0" y="0"/>
            <a:ext cx="8735786" cy="6858000"/>
          </a:xfrm>
          <a:prstGeom prst="rect">
            <a:avLst/>
          </a:prstGeom>
          <a:noFill/>
          <a:ln>
            <a:noFill/>
          </a:ln>
        </p:spPr>
        <p:txBody>
          <a:bodyPr spcFirstLastPara="1" wrap="square" lIns="91425" tIns="45700" rIns="91425" bIns="45700" anchor="t" anchorCtr="0">
            <a:normAutofit/>
          </a:bodyPr>
          <a:lstStyle/>
          <a:p>
            <a:pPr marL="228600" lvl="0" indent="-181610" algn="l" rtl="0">
              <a:lnSpc>
                <a:spcPct val="150000"/>
              </a:lnSpc>
              <a:spcBef>
                <a:spcPts val="740"/>
              </a:spcBef>
              <a:spcAft>
                <a:spcPts val="0"/>
              </a:spcAft>
              <a:buSzPts val="2860"/>
              <a:buChar char="*"/>
            </a:pPr>
            <a:r>
              <a:rPr lang="en-US" sz="4000" dirty="0">
                <a:latin typeface="+mj-lt"/>
              </a:rPr>
              <a:t>Teamwork means the combined, co-coordinated &amp; dedicated effort of each &amp; every member of the team toward achievement of the vested interest, target or goal of the team as an entity. </a:t>
            </a:r>
            <a:endParaRPr sz="4000" dirty="0">
              <a:latin typeface="+mj-lt"/>
            </a:endParaRPr>
          </a:p>
        </p:txBody>
      </p:sp>
    </p:spTree>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Google Shape;110;p15"/>
          <p:cNvSpPr txBox="1">
            <a:spLocks noGrp="1"/>
          </p:cNvSpPr>
          <p:nvPr>
            <p:ph idx="1"/>
          </p:nvPr>
        </p:nvSpPr>
        <p:spPr>
          <a:xfrm>
            <a:off x="0" y="0"/>
            <a:ext cx="8735786" cy="6858000"/>
          </a:xfrm>
          <a:prstGeom prst="rect">
            <a:avLst/>
          </a:prstGeom>
          <a:noFill/>
          <a:ln>
            <a:noFill/>
          </a:ln>
        </p:spPr>
        <p:txBody>
          <a:bodyPr spcFirstLastPara="1" wrap="square" lIns="91425" tIns="45700" rIns="91425" bIns="45700" anchor="t" anchorCtr="0">
            <a:normAutofit/>
          </a:bodyPr>
          <a:lstStyle/>
          <a:p>
            <a:pPr marL="228600" lvl="0" indent="-181610" algn="l" rtl="0">
              <a:lnSpc>
                <a:spcPct val="150000"/>
              </a:lnSpc>
              <a:spcBef>
                <a:spcPts val="740"/>
              </a:spcBef>
              <a:spcAft>
                <a:spcPts val="0"/>
              </a:spcAft>
              <a:buSzPts val="2860"/>
              <a:buChar char="*"/>
            </a:pPr>
            <a:r>
              <a:rPr lang="en-US" sz="4000" dirty="0">
                <a:latin typeface="+mj-lt"/>
              </a:rPr>
              <a:t>Teamwork is vital for the assessment, diagnosis, treatment, in-patient rehabilitation as well as community based rehabilitation of the mentally ill patient. </a:t>
            </a:r>
            <a:endParaRPr sz="4000" dirty="0">
              <a:latin typeface="+mj-lt"/>
            </a:endParaRPr>
          </a:p>
        </p:txBody>
      </p:sp>
    </p:spTree>
    <p:extLst>
      <p:ext uri="{BB962C8B-B14F-4D97-AF65-F5344CB8AC3E}">
        <p14:creationId xmlns:p14="http://schemas.microsoft.com/office/powerpoint/2010/main" val="2285413038"/>
      </p:ext>
    </p:extLst>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sp>
        <p:nvSpPr>
          <p:cNvPr id="115" name="Google Shape;115;p16"/>
          <p:cNvSpPr txBox="1">
            <a:spLocks noGrp="1"/>
          </p:cNvSpPr>
          <p:nvPr>
            <p:ph idx="1"/>
          </p:nvPr>
        </p:nvSpPr>
        <p:spPr>
          <a:xfrm>
            <a:off x="0" y="152400"/>
            <a:ext cx="8752114" cy="6705600"/>
          </a:xfrm>
          <a:prstGeom prst="rect">
            <a:avLst/>
          </a:prstGeom>
          <a:noFill/>
          <a:ln>
            <a:noFill/>
          </a:ln>
        </p:spPr>
        <p:txBody>
          <a:bodyPr spcFirstLastPara="1" wrap="square" lIns="91425" tIns="45700" rIns="91425" bIns="45700" anchor="t" anchorCtr="0">
            <a:normAutofit/>
          </a:bodyPr>
          <a:lstStyle/>
          <a:p>
            <a:pPr marL="45720" lvl="0" indent="0" algn="ctr" rtl="0">
              <a:lnSpc>
                <a:spcPct val="150000"/>
              </a:lnSpc>
              <a:spcBef>
                <a:spcPts val="0"/>
              </a:spcBef>
              <a:spcAft>
                <a:spcPts val="0"/>
              </a:spcAft>
              <a:buSzPts val="3380"/>
              <a:buNone/>
            </a:pPr>
            <a:r>
              <a:rPr lang="en-US" sz="3200" b="1" dirty="0">
                <a:solidFill>
                  <a:srgbClr val="002060"/>
                </a:solidFill>
                <a:latin typeface="+mj-lt"/>
              </a:rPr>
              <a:t>CONCEPT OF MULTI-DISCIPLINARY TEAM </a:t>
            </a:r>
            <a:endParaRPr sz="3200" b="1" dirty="0">
              <a:solidFill>
                <a:srgbClr val="002060"/>
              </a:solidFill>
              <a:latin typeface="+mj-lt"/>
            </a:endParaRPr>
          </a:p>
          <a:p>
            <a:pPr marL="228600" lvl="0" indent="-198120" rtl="0">
              <a:lnSpc>
                <a:spcPct val="150000"/>
              </a:lnSpc>
              <a:spcBef>
                <a:spcPts val="780"/>
              </a:spcBef>
              <a:spcAft>
                <a:spcPts val="0"/>
              </a:spcAft>
              <a:buSzPts val="3120"/>
              <a:buChar char="*"/>
            </a:pPr>
            <a:r>
              <a:rPr lang="en-US" sz="2800" dirty="0">
                <a:latin typeface="+mj-lt"/>
              </a:rPr>
              <a:t>Multi-disciplinary team functions as an Inter-disciplinary team where the total care of the patient requires not only the total input of each member of this team but also the inter-disciplinary coordinated effort . </a:t>
            </a:r>
          </a:p>
          <a:p>
            <a:pPr marL="228600" indent="-198120">
              <a:lnSpc>
                <a:spcPct val="150000"/>
              </a:lnSpc>
              <a:spcBef>
                <a:spcPts val="780"/>
              </a:spcBef>
              <a:buSzPts val="3120"/>
            </a:pPr>
            <a:r>
              <a:rPr lang="en-US" sz="2800" dirty="0">
                <a:latin typeface="+mj-lt"/>
              </a:rPr>
              <a:t>Team work leads to “Holistic Patient Care” of the individual, his family &amp; the community at large</a:t>
            </a:r>
          </a:p>
          <a:p>
            <a:pPr marL="228600" lvl="0" indent="-198120" rtl="0">
              <a:lnSpc>
                <a:spcPct val="150000"/>
              </a:lnSpc>
              <a:spcBef>
                <a:spcPts val="780"/>
              </a:spcBef>
              <a:spcAft>
                <a:spcPts val="0"/>
              </a:spcAft>
              <a:buSzPts val="3120"/>
              <a:buChar char="*"/>
            </a:pPr>
            <a:endParaRPr sz="2800" dirty="0">
              <a:latin typeface="+mj-lt"/>
            </a:endParaRPr>
          </a:p>
          <a:p>
            <a:pPr marL="228600" lvl="0" indent="0" rtl="0">
              <a:lnSpc>
                <a:spcPct val="150000"/>
              </a:lnSpc>
              <a:spcBef>
                <a:spcPts val="740"/>
              </a:spcBef>
              <a:spcAft>
                <a:spcPts val="0"/>
              </a:spcAft>
              <a:buSzPts val="2860"/>
              <a:buNone/>
            </a:pPr>
            <a:endParaRPr sz="2400" dirty="0">
              <a:latin typeface="+mj-lt"/>
            </a:endParaRPr>
          </a:p>
        </p:txBody>
      </p:sp>
    </p:spTree>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pic>
        <p:nvPicPr>
          <p:cNvPr id="120" name="Google Shape;120;p17" descr="C:\Users\MSW\Desktop\18-1.jpg"/>
          <p:cNvPicPr preferRelativeResize="0">
            <a:picLocks noGrp="1"/>
          </p:cNvPicPr>
          <p:nvPr>
            <p:ph idx="1"/>
          </p:nvPr>
        </p:nvPicPr>
        <p:blipFill rotWithShape="1">
          <a:blip r:embed="rId3">
            <a:alphaModFix/>
          </a:blip>
          <a:stretch/>
        </p:blipFill>
        <p:spPr>
          <a:xfrm>
            <a:off x="0" y="0"/>
            <a:ext cx="9144000" cy="685800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24"/>
        <p:cNvGrpSpPr/>
        <p:nvPr/>
      </p:nvGrpSpPr>
      <p:grpSpPr>
        <a:xfrm>
          <a:off x="0" y="0"/>
          <a:ext cx="0" cy="0"/>
          <a:chOff x="0" y="0"/>
          <a:chExt cx="0" cy="0"/>
        </a:xfrm>
      </p:grpSpPr>
      <p:sp>
        <p:nvSpPr>
          <p:cNvPr id="125" name="Google Shape;125;p18"/>
          <p:cNvSpPr txBox="1">
            <a:spLocks noGrp="1"/>
          </p:cNvSpPr>
          <p:nvPr>
            <p:ph idx="1"/>
          </p:nvPr>
        </p:nvSpPr>
        <p:spPr>
          <a:xfrm>
            <a:off x="0" y="0"/>
            <a:ext cx="9144000" cy="6858000"/>
          </a:xfrm>
          <a:prstGeom prst="rect">
            <a:avLst/>
          </a:prstGeom>
          <a:noFill/>
          <a:ln>
            <a:noFill/>
          </a:ln>
        </p:spPr>
        <p:txBody>
          <a:bodyPr spcFirstLastPara="1" wrap="square" lIns="91425" tIns="45700" rIns="91425" bIns="45700" anchor="t" anchorCtr="0">
            <a:normAutofit/>
          </a:bodyPr>
          <a:lstStyle/>
          <a:p>
            <a:pPr marL="560070" lvl="0" indent="-514350" rtl="0">
              <a:lnSpc>
                <a:spcPct val="150000"/>
              </a:lnSpc>
              <a:spcBef>
                <a:spcPts val="0"/>
              </a:spcBef>
              <a:spcAft>
                <a:spcPts val="0"/>
              </a:spcAft>
              <a:buSzPts val="2860"/>
              <a:buAutoNum type="arabicPeriod"/>
            </a:pPr>
            <a:r>
              <a:rPr lang="en-US" sz="3600" b="1" dirty="0">
                <a:solidFill>
                  <a:srgbClr val="002060"/>
                </a:solidFill>
                <a:latin typeface="+mj-lt"/>
              </a:rPr>
              <a:t>PSYCHIATRIST </a:t>
            </a:r>
            <a:r>
              <a:rPr lang="en-US" sz="3200" dirty="0">
                <a:solidFill>
                  <a:srgbClr val="002060"/>
                </a:solidFill>
                <a:latin typeface="+mj-lt"/>
              </a:rPr>
              <a:t>– </a:t>
            </a:r>
          </a:p>
          <a:p>
            <a:pPr marL="388620" indent="-342900">
              <a:lnSpc>
                <a:spcPct val="150000"/>
              </a:lnSpc>
              <a:spcBef>
                <a:spcPts val="0"/>
              </a:spcBef>
              <a:buSzPts val="2860"/>
            </a:pPr>
            <a:r>
              <a:rPr lang="en-US" sz="3200" dirty="0">
                <a:latin typeface="+mj-lt"/>
              </a:rPr>
              <a:t>a doctor with post-graduation in psychiatry with residential training. </a:t>
            </a:r>
          </a:p>
          <a:p>
            <a:pPr marL="388620" indent="-342900">
              <a:lnSpc>
                <a:spcPct val="150000"/>
              </a:lnSpc>
              <a:spcBef>
                <a:spcPts val="0"/>
              </a:spcBef>
              <a:buSzPts val="2860"/>
            </a:pPr>
            <a:r>
              <a:rPr lang="en-US" sz="3200" dirty="0">
                <a:latin typeface="+mj-lt"/>
              </a:rPr>
              <a:t>responsible for diagnosis, treatment &amp; prevention of mental disorders </a:t>
            </a:r>
          </a:p>
          <a:p>
            <a:pPr marL="388620" indent="-342900">
              <a:lnSpc>
                <a:spcPct val="150000"/>
              </a:lnSpc>
              <a:spcBef>
                <a:spcPts val="0"/>
              </a:spcBef>
              <a:buSzPts val="2860"/>
            </a:pPr>
            <a:r>
              <a:rPr lang="en-US" sz="3200" dirty="0">
                <a:latin typeface="+mj-lt"/>
              </a:rPr>
              <a:t>prescribes medicines &amp; somatic therapy </a:t>
            </a:r>
          </a:p>
          <a:p>
            <a:pPr marL="388620" indent="-342900">
              <a:lnSpc>
                <a:spcPct val="150000"/>
              </a:lnSpc>
              <a:spcBef>
                <a:spcPts val="0"/>
              </a:spcBef>
              <a:buSzPts val="2860"/>
            </a:pPr>
            <a:r>
              <a:rPr lang="en-US" sz="3200" dirty="0">
                <a:latin typeface="+mj-lt"/>
              </a:rPr>
              <a:t>functions as a leader of the mental health team.</a:t>
            </a:r>
            <a:endParaRPr sz="3200" dirty="0">
              <a:latin typeface="+mj-lt"/>
            </a:endParaRPr>
          </a:p>
          <a:p>
            <a:pPr marL="228600" lvl="0" indent="0" rtl="0">
              <a:lnSpc>
                <a:spcPct val="150000"/>
              </a:lnSpc>
              <a:spcBef>
                <a:spcPts val="740"/>
              </a:spcBef>
              <a:spcAft>
                <a:spcPts val="0"/>
              </a:spcAft>
              <a:buSzPts val="2860"/>
              <a:buNone/>
            </a:pPr>
            <a:endParaRPr sz="3200" dirty="0">
              <a:latin typeface="+mj-lt"/>
            </a:endParaRPr>
          </a:p>
        </p:txBody>
      </p:sp>
    </p:spTree>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19"/>
          <p:cNvSpPr txBox="1">
            <a:spLocks noGrp="1"/>
          </p:cNvSpPr>
          <p:nvPr>
            <p:ph idx="1"/>
          </p:nvPr>
        </p:nvSpPr>
        <p:spPr>
          <a:xfrm>
            <a:off x="0" y="0"/>
            <a:ext cx="8670471" cy="6858000"/>
          </a:xfrm>
          <a:prstGeom prst="rect">
            <a:avLst/>
          </a:prstGeom>
          <a:noFill/>
          <a:ln>
            <a:noFill/>
          </a:ln>
        </p:spPr>
        <p:txBody>
          <a:bodyPr spcFirstLastPara="1" wrap="square" lIns="91425" tIns="45700" rIns="91425" bIns="45700" anchor="t" anchorCtr="0">
            <a:normAutofit/>
          </a:bodyPr>
          <a:lstStyle/>
          <a:p>
            <a:pPr marL="45720" lvl="0" indent="0" rtl="0">
              <a:spcBef>
                <a:spcPts val="0"/>
              </a:spcBef>
              <a:spcAft>
                <a:spcPts val="0"/>
              </a:spcAft>
              <a:buSzPts val="2860"/>
              <a:buNone/>
            </a:pPr>
            <a:r>
              <a:rPr lang="en-US" sz="3600" dirty="0">
                <a:latin typeface="Arial" panose="020B0604020202020204" pitchFamily="34" charset="0"/>
                <a:cs typeface="Arial" panose="020B0604020202020204" pitchFamily="34" charset="0"/>
              </a:rPr>
              <a:t>2</a:t>
            </a:r>
            <a:r>
              <a:rPr lang="en-US" sz="3600" dirty="0">
                <a:solidFill>
                  <a:srgbClr val="002060"/>
                </a:solidFill>
                <a:latin typeface="Arial" panose="020B0604020202020204" pitchFamily="34" charset="0"/>
                <a:cs typeface="Arial" panose="020B0604020202020204" pitchFamily="34" charset="0"/>
              </a:rPr>
              <a:t>. </a:t>
            </a:r>
            <a:r>
              <a:rPr lang="en-US" sz="4400" b="1" dirty="0">
                <a:solidFill>
                  <a:srgbClr val="002060"/>
                </a:solidFill>
                <a:latin typeface="Arial" panose="020B0604020202020204" pitchFamily="34" charset="0"/>
                <a:cs typeface="Arial" panose="020B0604020202020204" pitchFamily="34" charset="0"/>
              </a:rPr>
              <a:t>PSYCHIATRIC NURSE CLINICAL SPECIALIST </a:t>
            </a:r>
            <a:endParaRPr lang="en-US" sz="3600" dirty="0">
              <a:latin typeface="Arial" panose="020B0604020202020204" pitchFamily="34" charset="0"/>
              <a:cs typeface="Arial" panose="020B0604020202020204" pitchFamily="34" charset="0"/>
            </a:endParaRPr>
          </a:p>
          <a:p>
            <a:pPr marL="388620" indent="-342900">
              <a:spcBef>
                <a:spcPts val="0"/>
              </a:spcBef>
              <a:buSzPts val="2860"/>
            </a:pPr>
            <a:r>
              <a:rPr lang="en-US" sz="3600" dirty="0">
                <a:latin typeface="Arial" panose="020B0604020202020204" pitchFamily="34" charset="0"/>
                <a:cs typeface="Arial" panose="020B0604020202020204" pitchFamily="34" charset="0"/>
              </a:rPr>
              <a:t>Psychiatric nurse clinical specialist with a master degree in nursing, preferably with post–graduate research work. </a:t>
            </a:r>
          </a:p>
          <a:p>
            <a:pPr marL="388620" indent="-342900">
              <a:spcBef>
                <a:spcPts val="0"/>
              </a:spcBef>
              <a:buSzPts val="2860"/>
            </a:pPr>
            <a:r>
              <a:rPr lang="en-US" sz="3600" dirty="0">
                <a:latin typeface="Arial" panose="020B0604020202020204" pitchFamily="34" charset="0"/>
                <a:cs typeface="Arial" panose="020B0604020202020204" pitchFamily="34" charset="0"/>
              </a:rPr>
              <a:t>participates actively in primary, secondary &amp; tertiary prevention of mental disorder &amp; provides individual, group &amp; family psychotherapy in a hospital &amp; community setting. </a:t>
            </a:r>
          </a:p>
        </p:txBody>
      </p:sp>
    </p:spTree>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19"/>
          <p:cNvSpPr txBox="1">
            <a:spLocks noGrp="1"/>
          </p:cNvSpPr>
          <p:nvPr>
            <p:ph idx="1"/>
          </p:nvPr>
        </p:nvSpPr>
        <p:spPr>
          <a:xfrm>
            <a:off x="0" y="1567542"/>
            <a:ext cx="8670471" cy="5290457"/>
          </a:xfrm>
          <a:prstGeom prst="rect">
            <a:avLst/>
          </a:prstGeom>
          <a:noFill/>
          <a:ln>
            <a:noFill/>
          </a:ln>
        </p:spPr>
        <p:txBody>
          <a:bodyPr spcFirstLastPara="1" wrap="square" lIns="91425" tIns="45700" rIns="91425" bIns="45700" anchor="t" anchorCtr="0">
            <a:normAutofit/>
          </a:bodyPr>
          <a:lstStyle/>
          <a:p>
            <a:pPr marL="388620" indent="-342900">
              <a:lnSpc>
                <a:spcPct val="200000"/>
              </a:lnSpc>
              <a:spcBef>
                <a:spcPts val="0"/>
              </a:spcBef>
              <a:buSzPts val="2860"/>
            </a:pPr>
            <a:r>
              <a:rPr lang="en-US" sz="2800" dirty="0">
                <a:latin typeface="Arial" panose="020B0604020202020204" pitchFamily="34" charset="0"/>
                <a:cs typeface="Arial" panose="020B0604020202020204" pitchFamily="34" charset="0"/>
              </a:rPr>
              <a:t>takes up the responsibility of teaching, administration &amp; research, bedsides publishing work in a mental health setting. </a:t>
            </a:r>
          </a:p>
          <a:p>
            <a:pPr marL="388620" indent="-342900">
              <a:lnSpc>
                <a:spcPct val="200000"/>
              </a:lnSpc>
              <a:spcBef>
                <a:spcPts val="0"/>
              </a:spcBef>
              <a:buSzPts val="2860"/>
            </a:pPr>
            <a:r>
              <a:rPr lang="en-US" sz="2800" dirty="0">
                <a:latin typeface="Arial" panose="020B0604020202020204" pitchFamily="34" charset="0"/>
                <a:cs typeface="Arial" panose="020B0604020202020204" pitchFamily="34" charset="0"/>
              </a:rPr>
              <a:t>takes up the role of a leader &amp; can practice independently.</a:t>
            </a:r>
            <a:endParaRPr sz="2800" dirty="0">
              <a:latin typeface="Arial" panose="020B0604020202020204" pitchFamily="34" charset="0"/>
              <a:cs typeface="Arial" panose="020B0604020202020204" pitchFamily="34" charset="0"/>
            </a:endParaRPr>
          </a:p>
          <a:p>
            <a:pPr marL="228600" lvl="0" indent="0" algn="l" rtl="0">
              <a:spcBef>
                <a:spcPts val="740"/>
              </a:spcBef>
              <a:spcAft>
                <a:spcPts val="0"/>
              </a:spcAft>
              <a:buSzPts val="2860"/>
              <a:buNone/>
            </a:pPr>
            <a:endParaRPr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38064530"/>
      </p:ext>
    </p:extLst>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sp>
        <p:nvSpPr>
          <p:cNvPr id="135" name="Google Shape;135;p20"/>
          <p:cNvSpPr txBox="1">
            <a:spLocks noGrp="1"/>
          </p:cNvSpPr>
          <p:nvPr>
            <p:ph idx="1"/>
          </p:nvPr>
        </p:nvSpPr>
        <p:spPr>
          <a:xfrm>
            <a:off x="0" y="0"/>
            <a:ext cx="8850086" cy="6858000"/>
          </a:xfrm>
          <a:prstGeom prst="rect">
            <a:avLst/>
          </a:prstGeom>
          <a:noFill/>
          <a:ln>
            <a:noFill/>
          </a:ln>
        </p:spPr>
        <p:txBody>
          <a:bodyPr spcFirstLastPara="1" wrap="square" lIns="91425" tIns="45700" rIns="91425" bIns="45700" anchor="t" anchorCtr="0">
            <a:normAutofit fontScale="92500" lnSpcReduction="10000"/>
          </a:bodyPr>
          <a:lstStyle/>
          <a:p>
            <a:pPr marL="45720" lvl="0" indent="0" algn="l" rtl="0">
              <a:spcBef>
                <a:spcPts val="0"/>
              </a:spcBef>
              <a:spcAft>
                <a:spcPts val="0"/>
              </a:spcAft>
              <a:buSzPts val="3120"/>
              <a:buNone/>
            </a:pPr>
            <a:r>
              <a:rPr lang="en-US" sz="4000" b="1" dirty="0">
                <a:solidFill>
                  <a:srgbClr val="002060"/>
                </a:solidFill>
                <a:latin typeface="Arial" panose="020B0604020202020204" pitchFamily="34" charset="0"/>
                <a:cs typeface="Arial" panose="020B0604020202020204" pitchFamily="34" charset="0"/>
              </a:rPr>
              <a:t>3. REGISTERED NURSE IN A PSYCHIATRIC UNIT </a:t>
            </a:r>
            <a:endParaRPr sz="4000" b="1" dirty="0">
              <a:solidFill>
                <a:srgbClr val="002060"/>
              </a:solidFill>
              <a:latin typeface="Arial" panose="020B0604020202020204" pitchFamily="34" charset="0"/>
              <a:cs typeface="Arial" panose="020B0604020202020204" pitchFamily="34" charset="0"/>
            </a:endParaRPr>
          </a:p>
          <a:p>
            <a:pPr marL="388620" indent="-342900">
              <a:lnSpc>
                <a:spcPct val="150000"/>
              </a:lnSpc>
              <a:spcBef>
                <a:spcPts val="740"/>
              </a:spcBef>
              <a:buSzPts val="2860"/>
            </a:pPr>
            <a:r>
              <a:rPr lang="en-US" sz="3200" dirty="0">
                <a:latin typeface="Arial" panose="020B0604020202020204" pitchFamily="34" charset="0"/>
                <a:cs typeface="Arial" panose="020B0604020202020204" pitchFamily="34" charset="0"/>
              </a:rPr>
              <a:t>registered general nurse or B Sc nurse with a diploma in psychiatric nursing </a:t>
            </a:r>
          </a:p>
          <a:p>
            <a:pPr marL="388620" indent="-342900">
              <a:lnSpc>
                <a:spcPct val="150000"/>
              </a:lnSpc>
              <a:spcBef>
                <a:spcPts val="740"/>
              </a:spcBef>
              <a:buSzPts val="2860"/>
            </a:pPr>
            <a:r>
              <a:rPr lang="en-US" sz="3200" dirty="0">
                <a:latin typeface="Arial" panose="020B0604020202020204" pitchFamily="34" charset="0"/>
                <a:cs typeface="Arial" panose="020B0604020202020204" pitchFamily="34" charset="0"/>
              </a:rPr>
              <a:t>skilled in caring for the mentally ill, </a:t>
            </a:r>
          </a:p>
          <a:p>
            <a:pPr marL="388620" indent="-342900">
              <a:lnSpc>
                <a:spcPct val="150000"/>
              </a:lnSpc>
              <a:spcBef>
                <a:spcPts val="740"/>
              </a:spcBef>
              <a:buSzPts val="2860"/>
            </a:pPr>
            <a:r>
              <a:rPr lang="en-US" sz="3200" dirty="0">
                <a:latin typeface="Arial" panose="020B0604020202020204" pitchFamily="34" charset="0"/>
                <a:cs typeface="Arial" panose="020B0604020202020204" pitchFamily="34" charset="0"/>
              </a:rPr>
              <a:t>gives holistic care by assessing the patient’s mental, social, physical, psychological &amp; spiritual needs, making a nursing diagnosis, formulating, evaluating &amp; rendering the appropriate nursing care. </a:t>
            </a:r>
          </a:p>
        </p:txBody>
      </p:sp>
    </p:spTree>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sp>
        <p:nvSpPr>
          <p:cNvPr id="135" name="Google Shape;135;p20"/>
          <p:cNvSpPr txBox="1">
            <a:spLocks noGrp="1"/>
          </p:cNvSpPr>
          <p:nvPr>
            <p:ph idx="1"/>
          </p:nvPr>
        </p:nvSpPr>
        <p:spPr>
          <a:xfrm>
            <a:off x="0" y="0"/>
            <a:ext cx="8850086" cy="6858000"/>
          </a:xfrm>
          <a:prstGeom prst="rect">
            <a:avLst/>
          </a:prstGeom>
          <a:noFill/>
          <a:ln>
            <a:noFill/>
          </a:ln>
        </p:spPr>
        <p:txBody>
          <a:bodyPr spcFirstLastPara="1" wrap="square" lIns="91425" tIns="45700" rIns="91425" bIns="45700" anchor="t" anchorCtr="0">
            <a:normAutofit/>
          </a:bodyPr>
          <a:lstStyle/>
          <a:p>
            <a:pPr marL="388620" indent="-342900">
              <a:lnSpc>
                <a:spcPct val="150000"/>
              </a:lnSpc>
              <a:spcBef>
                <a:spcPts val="740"/>
              </a:spcBef>
              <a:buSzPts val="2860"/>
            </a:pPr>
            <a:r>
              <a:rPr lang="en-US" sz="3600" dirty="0">
                <a:latin typeface="Arial" panose="020B0604020202020204" pitchFamily="34" charset="0"/>
                <a:cs typeface="Arial" panose="020B0604020202020204" pitchFamily="34" charset="0"/>
              </a:rPr>
              <a:t>co-ordinates with the clinical nurse specialist in a community mental health setting.  </a:t>
            </a:r>
          </a:p>
          <a:p>
            <a:pPr marL="388620" indent="-342900">
              <a:lnSpc>
                <a:spcPct val="150000"/>
              </a:lnSpc>
              <a:spcBef>
                <a:spcPts val="740"/>
              </a:spcBef>
              <a:buSzPts val="2860"/>
            </a:pPr>
            <a:r>
              <a:rPr lang="en-US" sz="3600" dirty="0">
                <a:latin typeface="Arial" panose="020B0604020202020204" pitchFamily="34" charset="0"/>
                <a:cs typeface="Arial" panose="020B0604020202020204" pitchFamily="34" charset="0"/>
              </a:rPr>
              <a:t>updates knowledge via continuing education, in- service education, workshops &amp; courses conducted by open Universities.</a:t>
            </a:r>
            <a:endParaRPr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6529142"/>
      </p:ext>
    </p:extLst>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39"/>
        <p:cNvGrpSpPr/>
        <p:nvPr/>
      </p:nvGrpSpPr>
      <p:grpSpPr>
        <a:xfrm>
          <a:off x="0" y="0"/>
          <a:ext cx="0" cy="0"/>
          <a:chOff x="0" y="0"/>
          <a:chExt cx="0" cy="0"/>
        </a:xfrm>
      </p:grpSpPr>
      <p:sp>
        <p:nvSpPr>
          <p:cNvPr id="140" name="Google Shape;140;p21"/>
          <p:cNvSpPr txBox="1">
            <a:spLocks noGrp="1"/>
          </p:cNvSpPr>
          <p:nvPr>
            <p:ph idx="1"/>
          </p:nvPr>
        </p:nvSpPr>
        <p:spPr>
          <a:xfrm>
            <a:off x="0" y="0"/>
            <a:ext cx="8360229" cy="6858000"/>
          </a:xfrm>
          <a:prstGeom prst="rect">
            <a:avLst/>
          </a:prstGeom>
          <a:noFill/>
          <a:ln>
            <a:noFill/>
          </a:ln>
        </p:spPr>
        <p:txBody>
          <a:bodyPr spcFirstLastPara="1" wrap="square" lIns="91425" tIns="45700" rIns="91425" bIns="45700" anchor="t" anchorCtr="0">
            <a:normAutofit/>
          </a:bodyPr>
          <a:lstStyle/>
          <a:p>
            <a:pPr marL="45720" lvl="0" indent="0" algn="l" rtl="0">
              <a:lnSpc>
                <a:spcPct val="150000"/>
              </a:lnSpc>
              <a:spcBef>
                <a:spcPts val="0"/>
              </a:spcBef>
              <a:spcAft>
                <a:spcPts val="0"/>
              </a:spcAft>
              <a:buSzPts val="3640"/>
              <a:buNone/>
            </a:pPr>
            <a:r>
              <a:rPr lang="en-US" sz="3600" b="1" dirty="0">
                <a:solidFill>
                  <a:srgbClr val="002060"/>
                </a:solidFill>
                <a:latin typeface="+mj-lt"/>
              </a:rPr>
              <a:t>4. CLINICAL PSYCHOLOGIST </a:t>
            </a:r>
            <a:endParaRPr sz="3600" b="1" dirty="0">
              <a:solidFill>
                <a:srgbClr val="002060"/>
              </a:solidFill>
              <a:latin typeface="+mj-lt"/>
            </a:endParaRPr>
          </a:p>
          <a:p>
            <a:pPr marL="388620" indent="-342900">
              <a:lnSpc>
                <a:spcPct val="150000"/>
              </a:lnSpc>
              <a:spcBef>
                <a:spcPts val="740"/>
              </a:spcBef>
              <a:buSzPts val="2860"/>
            </a:pPr>
            <a:r>
              <a:rPr lang="en-US" sz="2800" dirty="0">
                <a:latin typeface="+mj-lt"/>
              </a:rPr>
              <a:t>Clinical psychologist holds a doctoral degree in clinical psychology &amp; is registered with the clinical psychologist’s association. </a:t>
            </a:r>
          </a:p>
          <a:p>
            <a:pPr marL="388620" indent="-342900">
              <a:lnSpc>
                <a:spcPct val="150000"/>
              </a:lnSpc>
              <a:spcBef>
                <a:spcPts val="740"/>
              </a:spcBef>
              <a:buSzPts val="2860"/>
            </a:pPr>
            <a:r>
              <a:rPr lang="en-US" sz="2800" dirty="0">
                <a:latin typeface="+mj-lt"/>
              </a:rPr>
              <a:t>conducts psychological, diagnosis tests, interprets &amp; evaluates the finding of these tests &amp; implements a program of behavior modification.</a:t>
            </a:r>
            <a:endParaRPr sz="2800" dirty="0">
              <a:latin typeface="+mj-lt"/>
            </a:endParaRPr>
          </a:p>
          <a:p>
            <a:pPr marL="228600" lvl="0" indent="0" algn="l" rtl="0">
              <a:lnSpc>
                <a:spcPct val="150000"/>
              </a:lnSpc>
              <a:spcBef>
                <a:spcPts val="740"/>
              </a:spcBef>
              <a:spcAft>
                <a:spcPts val="0"/>
              </a:spcAft>
              <a:buSzPts val="2860"/>
              <a:buNone/>
            </a:pPr>
            <a:endParaRPr sz="2800" dirty="0">
              <a:latin typeface="+mj-lt"/>
            </a:endParaRPr>
          </a:p>
        </p:txBody>
      </p:sp>
    </p:spTree>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sp>
        <p:nvSpPr>
          <p:cNvPr id="145" name="Google Shape;145;p22"/>
          <p:cNvSpPr txBox="1">
            <a:spLocks noGrp="1"/>
          </p:cNvSpPr>
          <p:nvPr>
            <p:ph idx="1"/>
          </p:nvPr>
        </p:nvSpPr>
        <p:spPr>
          <a:xfrm>
            <a:off x="0" y="0"/>
            <a:ext cx="9144000" cy="6781800"/>
          </a:xfrm>
          <a:prstGeom prst="rect">
            <a:avLst/>
          </a:prstGeom>
          <a:noFill/>
          <a:ln>
            <a:noFill/>
          </a:ln>
        </p:spPr>
        <p:txBody>
          <a:bodyPr spcFirstLastPara="1" wrap="square" lIns="91425" tIns="45700" rIns="91425" bIns="45700" anchor="t" anchorCtr="0">
            <a:normAutofit/>
          </a:bodyPr>
          <a:lstStyle/>
          <a:p>
            <a:pPr marL="45720" lvl="0" indent="0" algn="l" rtl="0">
              <a:lnSpc>
                <a:spcPct val="150000"/>
              </a:lnSpc>
              <a:spcBef>
                <a:spcPts val="0"/>
              </a:spcBef>
              <a:spcAft>
                <a:spcPts val="0"/>
              </a:spcAft>
              <a:buSzPts val="3640"/>
              <a:buNone/>
            </a:pPr>
            <a:r>
              <a:rPr lang="en-US" sz="3600" b="1" dirty="0">
                <a:solidFill>
                  <a:srgbClr val="002060"/>
                </a:solidFill>
                <a:latin typeface="+mj-lt"/>
              </a:rPr>
              <a:t>5. PSYCHIATRIC SOCIAL WORKER </a:t>
            </a:r>
            <a:endParaRPr sz="3600" b="1" dirty="0">
              <a:solidFill>
                <a:srgbClr val="002060"/>
              </a:solidFill>
              <a:latin typeface="+mj-lt"/>
            </a:endParaRPr>
          </a:p>
          <a:p>
            <a:pPr marL="228600" lvl="0" indent="-181610" algn="l" rtl="0">
              <a:lnSpc>
                <a:spcPct val="150000"/>
              </a:lnSpc>
              <a:spcBef>
                <a:spcPts val="740"/>
              </a:spcBef>
              <a:spcAft>
                <a:spcPts val="0"/>
              </a:spcAft>
              <a:buSzPts val="2860"/>
              <a:buChar char="*"/>
            </a:pPr>
            <a:r>
              <a:rPr lang="en-US" sz="2800" dirty="0">
                <a:latin typeface="+mj-lt"/>
              </a:rPr>
              <a:t>a graduate in social work &amp; post-graduate in psychiatric social work. </a:t>
            </a:r>
          </a:p>
          <a:p>
            <a:pPr marL="228600" lvl="0" indent="-181610" algn="l" rtl="0">
              <a:lnSpc>
                <a:spcPct val="150000"/>
              </a:lnSpc>
              <a:spcBef>
                <a:spcPts val="740"/>
              </a:spcBef>
              <a:spcAft>
                <a:spcPts val="0"/>
              </a:spcAft>
              <a:buSzPts val="2860"/>
              <a:buChar char="*"/>
            </a:pPr>
            <a:r>
              <a:rPr lang="en-US" sz="2800" dirty="0">
                <a:latin typeface="+mj-lt"/>
              </a:rPr>
              <a:t>assesses the individual, the family &amp; community support system, helps in discharge planning, counseling for job placement &amp; is aware of the state laws &amp; legal rights of the patient &amp; protects these rights. </a:t>
            </a:r>
            <a:endParaRPr sz="2800" dirty="0">
              <a:latin typeface="+mj-lt"/>
            </a:endParaRPr>
          </a:p>
          <a:p>
            <a:pPr marL="228600" lvl="0" indent="-181610" algn="l" rtl="0">
              <a:lnSpc>
                <a:spcPct val="150000"/>
              </a:lnSpc>
              <a:spcBef>
                <a:spcPts val="740"/>
              </a:spcBef>
              <a:spcAft>
                <a:spcPts val="0"/>
              </a:spcAft>
              <a:buSzPts val="2860"/>
              <a:buChar char="*"/>
            </a:pPr>
            <a:r>
              <a:rPr lang="en-US" sz="2800" dirty="0">
                <a:latin typeface="+mj-lt"/>
              </a:rPr>
              <a:t>skilled in interview techniques &amp; group dynamics.</a:t>
            </a:r>
            <a:endParaRPr sz="2800" dirty="0">
              <a:latin typeface="+mj-lt"/>
            </a:endParaRPr>
          </a:p>
          <a:p>
            <a:pPr marL="228600" lvl="0" indent="0" algn="l" rtl="0">
              <a:lnSpc>
                <a:spcPct val="150000"/>
              </a:lnSpc>
              <a:spcBef>
                <a:spcPts val="740"/>
              </a:spcBef>
              <a:spcAft>
                <a:spcPts val="0"/>
              </a:spcAft>
              <a:buSzPts val="2860"/>
              <a:buNone/>
            </a:pPr>
            <a:endParaRPr sz="2800" dirty="0">
              <a:latin typeface="+mj-lt"/>
            </a:endParaRPr>
          </a:p>
        </p:txBody>
      </p:sp>
    </p:spTree>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pic>
        <p:nvPicPr>
          <p:cNvPr id="151" name="Google Shape;151;p23" descr="C:\Users\MSW\Desktop\images.png"/>
          <p:cNvPicPr preferRelativeResize="0"/>
          <p:nvPr/>
        </p:nvPicPr>
        <p:blipFill rotWithShape="1">
          <a:blip r:embed="rId3">
            <a:alphaModFix/>
          </a:blip>
          <a:srcRect/>
          <a:stretch/>
        </p:blipFill>
        <p:spPr>
          <a:xfrm>
            <a:off x="-1" y="-1"/>
            <a:ext cx="9143999" cy="6781799"/>
          </a:xfrm>
          <a:prstGeom prst="rect">
            <a:avLst/>
          </a:prstGeom>
          <a:noFill/>
          <a:ln>
            <a:noFill/>
          </a:ln>
        </p:spPr>
      </p:pic>
      <p:sp>
        <p:nvSpPr>
          <p:cNvPr id="150" name="Google Shape;150;p23"/>
          <p:cNvSpPr txBox="1">
            <a:spLocks noGrp="1"/>
          </p:cNvSpPr>
          <p:nvPr>
            <p:ph idx="1"/>
          </p:nvPr>
        </p:nvSpPr>
        <p:spPr>
          <a:xfrm>
            <a:off x="0" y="76200"/>
            <a:ext cx="9144000" cy="6781800"/>
          </a:xfrm>
          <a:prstGeom prst="rect">
            <a:avLst/>
          </a:prstGeom>
          <a:noFill/>
          <a:ln>
            <a:noFill/>
          </a:ln>
        </p:spPr>
        <p:txBody>
          <a:bodyPr spcFirstLastPara="1" wrap="square" lIns="91425" tIns="45700" rIns="91425" bIns="45700" anchor="t" anchorCtr="0">
            <a:normAutofit/>
          </a:bodyPr>
          <a:lstStyle/>
          <a:p>
            <a:pPr marL="228600" lvl="0" indent="-181610" algn="l" rtl="0">
              <a:spcBef>
                <a:spcPts val="0"/>
              </a:spcBef>
              <a:spcAft>
                <a:spcPts val="0"/>
              </a:spcAft>
              <a:buSzPts val="2860"/>
              <a:buChar char="*"/>
            </a:pPr>
            <a:endParaRPr lang="en-US" sz="2800" b="1" dirty="0">
              <a:solidFill>
                <a:srgbClr val="002060"/>
              </a:solidFill>
            </a:endParaRPr>
          </a:p>
          <a:p>
            <a:pPr marL="228600" lvl="0" indent="-181610" algn="l" rtl="0">
              <a:spcBef>
                <a:spcPts val="0"/>
              </a:spcBef>
              <a:spcAft>
                <a:spcPts val="0"/>
              </a:spcAft>
              <a:buSzPts val="2860"/>
              <a:buChar char="*"/>
            </a:pPr>
            <a:endParaRPr lang="en-US" sz="2800" b="1" dirty="0">
              <a:solidFill>
                <a:srgbClr val="002060"/>
              </a:solidFill>
            </a:endParaRPr>
          </a:p>
          <a:p>
            <a:pPr marL="228600" lvl="0" indent="-181610" algn="l" rtl="0">
              <a:spcBef>
                <a:spcPts val="0"/>
              </a:spcBef>
              <a:spcAft>
                <a:spcPts val="0"/>
              </a:spcAft>
              <a:buSzPts val="2860"/>
              <a:buChar char="*"/>
            </a:pPr>
            <a:endParaRPr lang="en-US" sz="2800" b="1" dirty="0">
              <a:solidFill>
                <a:srgbClr val="002060"/>
              </a:solidFill>
            </a:endParaRPr>
          </a:p>
          <a:p>
            <a:pPr marL="228600" lvl="0" indent="-181610" algn="l" rtl="0">
              <a:spcBef>
                <a:spcPts val="0"/>
              </a:spcBef>
              <a:spcAft>
                <a:spcPts val="0"/>
              </a:spcAft>
              <a:buSzPts val="2860"/>
              <a:buChar char="*"/>
            </a:pPr>
            <a:endParaRPr lang="en-US" sz="2800" b="1" dirty="0">
              <a:solidFill>
                <a:srgbClr val="002060"/>
              </a:solidFill>
            </a:endParaRPr>
          </a:p>
          <a:p>
            <a:pPr marL="228600" lvl="0" indent="-181610" algn="l" rtl="0">
              <a:spcBef>
                <a:spcPts val="0"/>
              </a:spcBef>
              <a:spcAft>
                <a:spcPts val="0"/>
              </a:spcAft>
              <a:buSzPts val="2860"/>
              <a:buChar char="*"/>
            </a:pPr>
            <a:endParaRPr lang="en-US" sz="2800" b="1" dirty="0">
              <a:solidFill>
                <a:srgbClr val="002060"/>
              </a:solidFill>
            </a:endParaRPr>
          </a:p>
          <a:p>
            <a:pPr marL="3704590" lvl="8" indent="0">
              <a:spcBef>
                <a:spcPts val="0"/>
              </a:spcBef>
              <a:buSzPts val="2860"/>
              <a:buNone/>
            </a:pPr>
            <a:endParaRPr lang="en-US" sz="2800" b="1" dirty="0">
              <a:solidFill>
                <a:srgbClr val="002060"/>
              </a:solidFill>
            </a:endParaRPr>
          </a:p>
          <a:p>
            <a:pPr marL="3704590" lvl="8" indent="0">
              <a:spcBef>
                <a:spcPts val="0"/>
              </a:spcBef>
              <a:buSzPts val="2860"/>
              <a:buNone/>
            </a:pPr>
            <a:endParaRPr lang="en-US" sz="2800" b="1" dirty="0">
              <a:solidFill>
                <a:srgbClr val="002060"/>
              </a:solidFill>
            </a:endParaRPr>
          </a:p>
          <a:p>
            <a:pPr marL="3247390" lvl="7" indent="0">
              <a:spcBef>
                <a:spcPts val="0"/>
              </a:spcBef>
              <a:buSzPts val="2860"/>
              <a:buNone/>
            </a:pPr>
            <a:r>
              <a:rPr lang="en-US" sz="4000" b="1" dirty="0">
                <a:solidFill>
                  <a:srgbClr val="002060"/>
                </a:solidFill>
              </a:rPr>
              <a:t>Counselling</a:t>
            </a:r>
            <a:endParaRPr sz="4000" b="1" dirty="0">
              <a:solidFill>
                <a:srgbClr val="002060"/>
              </a:solidFill>
            </a:endParaRPr>
          </a:p>
          <a:p>
            <a:pPr marL="228600" lvl="0" indent="0" algn="l" rtl="0">
              <a:spcBef>
                <a:spcPts val="740"/>
              </a:spcBef>
              <a:spcAft>
                <a:spcPts val="0"/>
              </a:spcAft>
              <a:buSzPts val="2860"/>
              <a:buNone/>
            </a:pPr>
            <a:endParaRPr dirty="0"/>
          </a:p>
          <a:p>
            <a:pPr marL="228600" lvl="0" indent="0" algn="l" rtl="0">
              <a:spcBef>
                <a:spcPts val="740"/>
              </a:spcBef>
              <a:spcAft>
                <a:spcPts val="0"/>
              </a:spcAft>
              <a:buSzPts val="2860"/>
              <a:buNone/>
            </a:pPr>
            <a:endParaRPr dirty="0"/>
          </a:p>
          <a:p>
            <a:pPr marL="228600" lvl="0" indent="0" algn="l" rtl="0">
              <a:spcBef>
                <a:spcPts val="740"/>
              </a:spcBef>
              <a:spcAft>
                <a:spcPts val="0"/>
              </a:spcAft>
              <a:buSzPts val="2860"/>
              <a:buNone/>
            </a:pPr>
            <a:endParaRPr dirty="0"/>
          </a:p>
          <a:p>
            <a:pPr marL="228600" lvl="0" indent="0" algn="l" rtl="0">
              <a:spcBef>
                <a:spcPts val="740"/>
              </a:spcBef>
              <a:spcAft>
                <a:spcPts val="0"/>
              </a:spcAft>
              <a:buSzPts val="2860"/>
              <a:buNone/>
            </a:pPr>
            <a:endParaRPr dirty="0"/>
          </a:p>
          <a:p>
            <a:pPr marL="228600" lvl="0" indent="0" algn="l" rtl="0">
              <a:spcBef>
                <a:spcPts val="740"/>
              </a:spcBef>
              <a:spcAft>
                <a:spcPts val="0"/>
              </a:spcAft>
              <a:buSzPts val="2860"/>
              <a:buNone/>
            </a:pPr>
            <a:endParaRPr dirty="0"/>
          </a:p>
          <a:p>
            <a:pPr marL="228600" lvl="0" indent="0" algn="l" rtl="0">
              <a:spcBef>
                <a:spcPts val="740"/>
              </a:spcBef>
              <a:spcAft>
                <a:spcPts val="0"/>
              </a:spcAft>
              <a:buSzPts val="2860"/>
              <a:buNone/>
            </a:pPr>
            <a:endParaRPr dirty="0"/>
          </a:p>
          <a:p>
            <a:pPr marL="228600" lvl="0" indent="0" algn="l" rtl="0">
              <a:spcBef>
                <a:spcPts val="740"/>
              </a:spcBef>
              <a:spcAft>
                <a:spcPts val="0"/>
              </a:spcAft>
              <a:buSzPts val="2860"/>
              <a:buNone/>
            </a:pPr>
            <a:endParaRPr dirty="0"/>
          </a:p>
          <a:p>
            <a:pPr marL="228600" lvl="0" indent="0" algn="l" rtl="0">
              <a:spcBef>
                <a:spcPts val="740"/>
              </a:spcBef>
              <a:spcAft>
                <a:spcPts val="0"/>
              </a:spcAft>
              <a:buSzPts val="2860"/>
              <a:buNone/>
            </a:pPr>
            <a:endParaRPr dirty="0"/>
          </a:p>
          <a:p>
            <a:pPr marL="228600" lvl="0" indent="0" algn="l" rtl="0">
              <a:spcBef>
                <a:spcPts val="740"/>
              </a:spcBef>
              <a:spcAft>
                <a:spcPts val="0"/>
              </a:spcAft>
              <a:buSzPts val="2860"/>
              <a:buNone/>
            </a:pPr>
            <a:endParaRPr dirty="0"/>
          </a:p>
        </p:txBody>
      </p:sp>
    </p:spTree>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55"/>
        <p:cNvGrpSpPr/>
        <p:nvPr/>
      </p:nvGrpSpPr>
      <p:grpSpPr>
        <a:xfrm>
          <a:off x="0" y="0"/>
          <a:ext cx="0" cy="0"/>
          <a:chOff x="0" y="0"/>
          <a:chExt cx="0" cy="0"/>
        </a:xfrm>
      </p:grpSpPr>
      <p:sp>
        <p:nvSpPr>
          <p:cNvPr id="156" name="Google Shape;156;p24"/>
          <p:cNvSpPr txBox="1">
            <a:spLocks noGrp="1"/>
          </p:cNvSpPr>
          <p:nvPr>
            <p:ph idx="1"/>
          </p:nvPr>
        </p:nvSpPr>
        <p:spPr>
          <a:xfrm>
            <a:off x="0" y="0"/>
            <a:ext cx="8637814" cy="6858000"/>
          </a:xfrm>
          <a:prstGeom prst="rect">
            <a:avLst/>
          </a:prstGeom>
          <a:noFill/>
          <a:ln>
            <a:noFill/>
          </a:ln>
        </p:spPr>
        <p:txBody>
          <a:bodyPr spcFirstLastPara="1" wrap="square" lIns="91425" tIns="45700" rIns="91425" bIns="45700" anchor="t" anchorCtr="0">
            <a:normAutofit/>
          </a:bodyPr>
          <a:lstStyle/>
          <a:p>
            <a:pPr marL="45720" lvl="0" indent="0" algn="l" rtl="0">
              <a:spcBef>
                <a:spcPts val="0"/>
              </a:spcBef>
              <a:spcAft>
                <a:spcPts val="0"/>
              </a:spcAft>
              <a:buSzPct val="129999"/>
              <a:buNone/>
            </a:pPr>
            <a:r>
              <a:rPr lang="en-IN" sz="5400" b="1" dirty="0">
                <a:solidFill>
                  <a:srgbClr val="002060"/>
                </a:solidFill>
                <a:latin typeface="+mj-lt"/>
              </a:rPr>
              <a:t>Dietician </a:t>
            </a:r>
          </a:p>
          <a:p>
            <a:pPr marL="228600" lvl="0" indent="-182880" algn="l" rtl="0">
              <a:lnSpc>
                <a:spcPct val="170000"/>
              </a:lnSpc>
              <a:spcBef>
                <a:spcPts val="622"/>
              </a:spcBef>
              <a:spcAft>
                <a:spcPts val="0"/>
              </a:spcAft>
              <a:buSzPct val="129999"/>
              <a:buChar char="*"/>
            </a:pPr>
            <a:r>
              <a:rPr lang="en-IN" sz="2400" b="1" dirty="0">
                <a:solidFill>
                  <a:srgbClr val="002060"/>
                </a:solidFill>
                <a:latin typeface="+mj-lt"/>
              </a:rPr>
              <a:t>Diet and Psychological element: </a:t>
            </a:r>
            <a:r>
              <a:rPr lang="en-IN" sz="2400" dirty="0">
                <a:latin typeface="+mj-lt"/>
              </a:rPr>
              <a:t>The relationship between our dietary-nutrient intake patterns and our psychological moods, emotions and affect (e.g., resilience, flourishing, creativity, negativity).</a:t>
            </a:r>
            <a:endParaRPr lang="en-IN" sz="2000" dirty="0">
              <a:latin typeface="+mj-lt"/>
            </a:endParaRPr>
          </a:p>
          <a:p>
            <a:pPr marL="228600" lvl="0" indent="-182880" algn="l" rtl="0">
              <a:lnSpc>
                <a:spcPct val="170000"/>
              </a:lnSpc>
              <a:spcBef>
                <a:spcPts val="622"/>
              </a:spcBef>
              <a:spcAft>
                <a:spcPts val="0"/>
              </a:spcAft>
              <a:buSzPct val="129999"/>
              <a:buChar char="*"/>
            </a:pPr>
            <a:r>
              <a:rPr lang="en-IN" sz="2400" b="1" dirty="0">
                <a:solidFill>
                  <a:srgbClr val="002060"/>
                </a:solidFill>
                <a:latin typeface="+mj-lt"/>
              </a:rPr>
              <a:t>Diet and Behavioural element: </a:t>
            </a:r>
            <a:r>
              <a:rPr lang="en-IN" sz="2400" dirty="0">
                <a:latin typeface="+mj-lt"/>
              </a:rPr>
              <a:t>The behaviours, reactions, and choices in which we engage that result from thoughts and emotions influenced by our dietary intake and food environment (e.g., increased reactive behaviour or changed dietary behaviour patterns)</a:t>
            </a:r>
            <a:endParaRPr lang="en-IN" sz="2000" dirty="0">
              <a:latin typeface="+mj-lt"/>
            </a:endParaRPr>
          </a:p>
        </p:txBody>
      </p:sp>
    </p:spTree>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55"/>
        <p:cNvGrpSpPr/>
        <p:nvPr/>
      </p:nvGrpSpPr>
      <p:grpSpPr>
        <a:xfrm>
          <a:off x="0" y="0"/>
          <a:ext cx="0" cy="0"/>
          <a:chOff x="0" y="0"/>
          <a:chExt cx="0" cy="0"/>
        </a:xfrm>
      </p:grpSpPr>
      <p:sp>
        <p:nvSpPr>
          <p:cNvPr id="156" name="Google Shape;156;p24"/>
          <p:cNvSpPr txBox="1">
            <a:spLocks noGrp="1"/>
          </p:cNvSpPr>
          <p:nvPr>
            <p:ph idx="1"/>
          </p:nvPr>
        </p:nvSpPr>
        <p:spPr>
          <a:xfrm>
            <a:off x="0" y="0"/>
            <a:ext cx="8637814" cy="6858000"/>
          </a:xfrm>
          <a:prstGeom prst="rect">
            <a:avLst/>
          </a:prstGeom>
          <a:noFill/>
          <a:ln>
            <a:noFill/>
          </a:ln>
        </p:spPr>
        <p:txBody>
          <a:bodyPr spcFirstLastPara="1" wrap="square" lIns="91425" tIns="45700" rIns="91425" bIns="45700" anchor="t" anchorCtr="0">
            <a:normAutofit/>
          </a:bodyPr>
          <a:lstStyle/>
          <a:p>
            <a:pPr marL="228600" lvl="0" indent="-182880" algn="l" rtl="0">
              <a:lnSpc>
                <a:spcPct val="170000"/>
              </a:lnSpc>
              <a:spcBef>
                <a:spcPts val="622"/>
              </a:spcBef>
              <a:spcAft>
                <a:spcPts val="0"/>
              </a:spcAft>
              <a:buSzPct val="129999"/>
              <a:buChar char="*"/>
            </a:pPr>
            <a:r>
              <a:rPr lang="en-IN" sz="2800" b="1" dirty="0">
                <a:solidFill>
                  <a:srgbClr val="002060"/>
                </a:solidFill>
                <a:latin typeface="+mj-lt"/>
              </a:rPr>
              <a:t>Diet and Perceptual element: </a:t>
            </a:r>
            <a:r>
              <a:rPr lang="en-IN" sz="2800" dirty="0">
                <a:latin typeface="+mj-lt"/>
              </a:rPr>
              <a:t>Our interpretation of food-related information stemming from our society, familial, and cultural dietary environment (what foods we are exposed to and how that influences our choices).</a:t>
            </a:r>
          </a:p>
          <a:p>
            <a:pPr marL="228600" indent="-182880">
              <a:lnSpc>
                <a:spcPct val="170000"/>
              </a:lnSpc>
              <a:spcBef>
                <a:spcPts val="622"/>
              </a:spcBef>
              <a:buSzPct val="129999"/>
              <a:buFont typeface="Wingdings 3" charset="2"/>
              <a:buChar char="*"/>
            </a:pPr>
            <a:r>
              <a:rPr lang="en-US" sz="2800" b="1" dirty="0">
                <a:solidFill>
                  <a:srgbClr val="002060"/>
                </a:solidFill>
                <a:latin typeface="Arial" panose="020B0604020202020204" pitchFamily="34" charset="0"/>
                <a:cs typeface="Arial" panose="020B0604020202020204" pitchFamily="34" charset="0"/>
              </a:rPr>
              <a:t>Diet and Interceptive element: </a:t>
            </a:r>
            <a:r>
              <a:rPr lang="en-US" sz="2800" dirty="0">
                <a:latin typeface="Arial" panose="020B0604020202020204" pitchFamily="34" charset="0"/>
                <a:cs typeface="Arial" panose="020B0604020202020204" pitchFamily="34" charset="0"/>
              </a:rPr>
              <a:t>The internal physiological sensations we experience in response to our dietary intake patterns (discomfort, pain, energy, fatigue, craving and wanting).</a:t>
            </a:r>
            <a:endParaRPr lang="en-US" sz="3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53163708"/>
      </p:ext>
    </p:extLst>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55"/>
        <p:cNvGrpSpPr/>
        <p:nvPr/>
      </p:nvGrpSpPr>
      <p:grpSpPr>
        <a:xfrm>
          <a:off x="0" y="0"/>
          <a:ext cx="0" cy="0"/>
          <a:chOff x="0" y="0"/>
          <a:chExt cx="0" cy="0"/>
        </a:xfrm>
      </p:grpSpPr>
      <p:sp>
        <p:nvSpPr>
          <p:cNvPr id="156" name="Google Shape;156;p24"/>
          <p:cNvSpPr txBox="1">
            <a:spLocks noGrp="1"/>
          </p:cNvSpPr>
          <p:nvPr>
            <p:ph idx="1"/>
          </p:nvPr>
        </p:nvSpPr>
        <p:spPr>
          <a:xfrm>
            <a:off x="1" y="0"/>
            <a:ext cx="8735786" cy="6858000"/>
          </a:xfrm>
          <a:prstGeom prst="rect">
            <a:avLst/>
          </a:prstGeom>
          <a:noFill/>
          <a:ln>
            <a:noFill/>
          </a:ln>
        </p:spPr>
        <p:txBody>
          <a:bodyPr spcFirstLastPara="1" wrap="square" lIns="91425" tIns="45700" rIns="91425" bIns="45700" anchor="t" anchorCtr="0">
            <a:normAutofit/>
          </a:bodyPr>
          <a:lstStyle/>
          <a:p>
            <a:pPr marL="228600" lvl="0" indent="-182880" algn="l" rtl="0">
              <a:lnSpc>
                <a:spcPct val="170000"/>
              </a:lnSpc>
              <a:spcBef>
                <a:spcPts val="622"/>
              </a:spcBef>
              <a:spcAft>
                <a:spcPts val="0"/>
              </a:spcAft>
              <a:buSzPct val="129999"/>
              <a:buChar char="*"/>
            </a:pPr>
            <a:r>
              <a:rPr lang="en-US" sz="2800" b="1" dirty="0">
                <a:solidFill>
                  <a:srgbClr val="002060"/>
                </a:solidFill>
                <a:latin typeface="Arial" panose="020B0604020202020204" pitchFamily="34" charset="0"/>
                <a:cs typeface="Arial" panose="020B0604020202020204" pitchFamily="34" charset="0"/>
              </a:rPr>
              <a:t>Diet and Cognitive element: </a:t>
            </a:r>
            <a:r>
              <a:rPr lang="en-US" sz="2800" dirty="0">
                <a:latin typeface="Arial" panose="020B0604020202020204" pitchFamily="34" charset="0"/>
                <a:cs typeface="Arial" panose="020B0604020202020204" pitchFamily="34" charset="0"/>
              </a:rPr>
              <a:t>The relationship between dietary-nutrient intake and our cognitive functions and capacity, including memory, attention, learning and appetite control.</a:t>
            </a:r>
            <a:endParaRPr sz="2400" dirty="0">
              <a:latin typeface="Arial" panose="020B0604020202020204" pitchFamily="34" charset="0"/>
              <a:cs typeface="Arial" panose="020B0604020202020204" pitchFamily="34" charset="0"/>
            </a:endParaRPr>
          </a:p>
          <a:p>
            <a:pPr marL="228600" lvl="0" indent="-182880" algn="l" rtl="0">
              <a:lnSpc>
                <a:spcPct val="170000"/>
              </a:lnSpc>
              <a:spcBef>
                <a:spcPts val="622"/>
              </a:spcBef>
              <a:spcAft>
                <a:spcPts val="0"/>
              </a:spcAft>
              <a:buSzPct val="129999"/>
              <a:buChar char="*"/>
            </a:pPr>
            <a:r>
              <a:rPr lang="en-US" sz="2800" b="1" dirty="0">
                <a:solidFill>
                  <a:srgbClr val="002060"/>
                </a:solidFill>
                <a:latin typeface="Arial" panose="020B0604020202020204" pitchFamily="34" charset="0"/>
                <a:cs typeface="Arial" panose="020B0604020202020204" pitchFamily="34" charset="0"/>
              </a:rPr>
              <a:t>Diet and Psychosocial element: </a:t>
            </a:r>
            <a:r>
              <a:rPr lang="en-US" sz="2800" dirty="0">
                <a:latin typeface="Arial" panose="020B0604020202020204" pitchFamily="34" charset="0"/>
                <a:cs typeface="Arial" panose="020B0604020202020204" pitchFamily="34" charset="0"/>
              </a:rPr>
              <a:t>Examining the role that family, culture, community, society, and socioeconomic status play in relationship to our dietary-nutrient intake patterns.</a:t>
            </a:r>
            <a:endParaRPr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43107207"/>
      </p:ext>
    </p:extLst>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60"/>
        <p:cNvGrpSpPr/>
        <p:nvPr/>
      </p:nvGrpSpPr>
      <p:grpSpPr>
        <a:xfrm>
          <a:off x="0" y="0"/>
          <a:ext cx="0" cy="0"/>
          <a:chOff x="0" y="0"/>
          <a:chExt cx="0" cy="0"/>
        </a:xfrm>
      </p:grpSpPr>
      <p:sp>
        <p:nvSpPr>
          <p:cNvPr id="161" name="Google Shape;161;p25"/>
          <p:cNvSpPr txBox="1">
            <a:spLocks noGrp="1"/>
          </p:cNvSpPr>
          <p:nvPr>
            <p:ph idx="1"/>
          </p:nvPr>
        </p:nvSpPr>
        <p:spPr>
          <a:xfrm>
            <a:off x="1240970" y="0"/>
            <a:ext cx="7903029" cy="6858000"/>
          </a:xfrm>
          <a:prstGeom prst="rect">
            <a:avLst/>
          </a:prstGeom>
          <a:noFill/>
          <a:ln>
            <a:noFill/>
          </a:ln>
        </p:spPr>
        <p:txBody>
          <a:bodyPr spcFirstLastPara="1" wrap="square" lIns="91425" tIns="45700" rIns="91425" bIns="45700" anchor="t" anchorCtr="0">
            <a:normAutofit lnSpcReduction="10000"/>
          </a:bodyPr>
          <a:lstStyle/>
          <a:p>
            <a:pPr marL="45720" lvl="0" indent="0" algn="ctr" rtl="0">
              <a:spcBef>
                <a:spcPts val="0"/>
              </a:spcBef>
              <a:spcAft>
                <a:spcPts val="0"/>
              </a:spcAft>
              <a:buSzPts val="2860"/>
              <a:buNone/>
            </a:pPr>
            <a:r>
              <a:rPr lang="en-US" sz="3200" b="1" dirty="0">
                <a:solidFill>
                  <a:srgbClr val="002060"/>
                </a:solidFill>
                <a:latin typeface="+mj-lt"/>
              </a:rPr>
              <a:t>6. PSYCHIATRIC PARA-PROFESSIONALS </a:t>
            </a:r>
            <a:endParaRPr sz="3200" b="1" dirty="0">
              <a:solidFill>
                <a:srgbClr val="002060"/>
              </a:solidFill>
              <a:latin typeface="+mj-lt"/>
            </a:endParaRPr>
          </a:p>
          <a:p>
            <a:pPr marL="502919" lvl="0" indent="-457200" algn="l" rtl="0">
              <a:lnSpc>
                <a:spcPct val="200000"/>
              </a:lnSpc>
              <a:spcBef>
                <a:spcPts val="740"/>
              </a:spcBef>
              <a:spcAft>
                <a:spcPts val="0"/>
              </a:spcAft>
              <a:buSzPts val="2860"/>
              <a:buAutoNum type="alphaUcPeriod"/>
            </a:pPr>
            <a:r>
              <a:rPr lang="en-US" sz="2400" dirty="0">
                <a:latin typeface="+mj-lt"/>
              </a:rPr>
              <a:t>Psychiatric Nursing Aids/Attendants </a:t>
            </a:r>
            <a:endParaRPr sz="2400" dirty="0">
              <a:latin typeface="+mj-lt"/>
            </a:endParaRPr>
          </a:p>
          <a:p>
            <a:pPr marL="502919" lvl="0" indent="-457200" algn="l" rtl="0">
              <a:lnSpc>
                <a:spcPct val="200000"/>
              </a:lnSpc>
              <a:spcBef>
                <a:spcPts val="740"/>
              </a:spcBef>
              <a:spcAft>
                <a:spcPts val="0"/>
              </a:spcAft>
              <a:buSzPts val="2860"/>
              <a:buAutoNum type="alphaUcPeriod"/>
            </a:pPr>
            <a:r>
              <a:rPr lang="en-US" sz="2400" dirty="0">
                <a:latin typeface="+mj-lt"/>
              </a:rPr>
              <a:t>ECT technicians </a:t>
            </a:r>
            <a:endParaRPr sz="2400" dirty="0">
              <a:latin typeface="+mj-lt"/>
            </a:endParaRPr>
          </a:p>
          <a:p>
            <a:pPr marL="502919" lvl="0" indent="-457200" algn="l" rtl="0">
              <a:lnSpc>
                <a:spcPct val="200000"/>
              </a:lnSpc>
              <a:spcBef>
                <a:spcPts val="740"/>
              </a:spcBef>
              <a:spcAft>
                <a:spcPts val="0"/>
              </a:spcAft>
              <a:buSzPts val="2860"/>
              <a:buAutoNum type="alphaUcPeriod"/>
            </a:pPr>
            <a:r>
              <a:rPr lang="en-US" sz="2400" dirty="0">
                <a:latin typeface="+mj-lt"/>
              </a:rPr>
              <a:t>Auxiliary Personnel </a:t>
            </a:r>
            <a:endParaRPr sz="2400" dirty="0">
              <a:latin typeface="+mj-lt"/>
            </a:endParaRPr>
          </a:p>
          <a:p>
            <a:pPr marL="502919" lvl="0" indent="-457200" algn="l" rtl="0">
              <a:lnSpc>
                <a:spcPct val="200000"/>
              </a:lnSpc>
              <a:spcBef>
                <a:spcPts val="740"/>
              </a:spcBef>
              <a:spcAft>
                <a:spcPts val="0"/>
              </a:spcAft>
              <a:buSzPts val="2860"/>
              <a:buAutoNum type="alphaUcPeriod"/>
            </a:pPr>
            <a:r>
              <a:rPr lang="en-US" sz="2400" dirty="0">
                <a:latin typeface="+mj-lt"/>
              </a:rPr>
              <a:t>Occupational Therapist </a:t>
            </a:r>
            <a:endParaRPr sz="2400" dirty="0">
              <a:latin typeface="+mj-lt"/>
            </a:endParaRPr>
          </a:p>
          <a:p>
            <a:pPr marL="502919" lvl="0" indent="-457200" algn="l" rtl="0">
              <a:lnSpc>
                <a:spcPct val="200000"/>
              </a:lnSpc>
              <a:spcBef>
                <a:spcPts val="740"/>
              </a:spcBef>
              <a:spcAft>
                <a:spcPts val="0"/>
              </a:spcAft>
              <a:buSzPts val="2860"/>
              <a:buAutoNum type="alphaUcPeriod"/>
            </a:pPr>
            <a:r>
              <a:rPr lang="en-US" sz="2400" dirty="0">
                <a:latin typeface="+mj-lt"/>
              </a:rPr>
              <a:t>Recreational Therapist </a:t>
            </a:r>
            <a:endParaRPr sz="2400" dirty="0">
              <a:latin typeface="+mj-lt"/>
            </a:endParaRPr>
          </a:p>
          <a:p>
            <a:pPr marL="502919" lvl="0" indent="-457200" algn="l" rtl="0">
              <a:lnSpc>
                <a:spcPct val="200000"/>
              </a:lnSpc>
              <a:spcBef>
                <a:spcPts val="740"/>
              </a:spcBef>
              <a:spcAft>
                <a:spcPts val="0"/>
              </a:spcAft>
              <a:buSzPts val="2860"/>
              <a:buAutoNum type="alphaUcPeriod"/>
            </a:pPr>
            <a:r>
              <a:rPr lang="en-US" sz="2400" dirty="0">
                <a:latin typeface="+mj-lt"/>
              </a:rPr>
              <a:t>Diversional Play Therapist </a:t>
            </a:r>
            <a:endParaRPr sz="2400" dirty="0">
              <a:latin typeface="+mj-lt"/>
            </a:endParaRPr>
          </a:p>
          <a:p>
            <a:pPr marL="502919" lvl="0" indent="-457200" algn="l" rtl="0">
              <a:lnSpc>
                <a:spcPct val="200000"/>
              </a:lnSpc>
              <a:spcBef>
                <a:spcPts val="740"/>
              </a:spcBef>
              <a:spcAft>
                <a:spcPts val="0"/>
              </a:spcAft>
              <a:buSzPts val="2860"/>
              <a:buAutoNum type="alphaUcPeriod"/>
            </a:pPr>
            <a:r>
              <a:rPr lang="en-US" sz="2400" dirty="0">
                <a:latin typeface="+mj-lt"/>
              </a:rPr>
              <a:t>Creative Art Therapist </a:t>
            </a:r>
            <a:endParaRPr sz="2400" dirty="0">
              <a:latin typeface="+mj-lt"/>
            </a:endParaRPr>
          </a:p>
          <a:p>
            <a:pPr marL="502919" lvl="0" indent="-457200" algn="l" rtl="0">
              <a:lnSpc>
                <a:spcPct val="200000"/>
              </a:lnSpc>
              <a:spcBef>
                <a:spcPts val="740"/>
              </a:spcBef>
              <a:spcAft>
                <a:spcPts val="0"/>
              </a:spcAft>
              <a:buSzPts val="2860"/>
              <a:buAutoNum type="alphaUcPeriod"/>
            </a:pPr>
            <a:r>
              <a:rPr lang="en-US" sz="2400" dirty="0">
                <a:latin typeface="+mj-lt"/>
              </a:rPr>
              <a:t>Clergyman</a:t>
            </a:r>
            <a:endParaRPr sz="2400" dirty="0">
              <a:latin typeface="+mj-lt"/>
            </a:endParaRPr>
          </a:p>
        </p:txBody>
      </p:sp>
    </p:spTree>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65"/>
        <p:cNvGrpSpPr/>
        <p:nvPr/>
      </p:nvGrpSpPr>
      <p:grpSpPr>
        <a:xfrm>
          <a:off x="0" y="0"/>
          <a:ext cx="0" cy="0"/>
          <a:chOff x="0" y="0"/>
          <a:chExt cx="0" cy="0"/>
        </a:xfrm>
      </p:grpSpPr>
      <p:sp>
        <p:nvSpPr>
          <p:cNvPr id="166" name="Google Shape;166;p26"/>
          <p:cNvSpPr txBox="1">
            <a:spLocks noGrp="1"/>
          </p:cNvSpPr>
          <p:nvPr>
            <p:ph idx="1"/>
          </p:nvPr>
        </p:nvSpPr>
        <p:spPr>
          <a:xfrm>
            <a:off x="0" y="0"/>
            <a:ext cx="8784771" cy="6781800"/>
          </a:xfrm>
          <a:prstGeom prst="rect">
            <a:avLst/>
          </a:prstGeom>
          <a:noFill/>
          <a:ln>
            <a:noFill/>
          </a:ln>
        </p:spPr>
        <p:txBody>
          <a:bodyPr spcFirstLastPara="1" wrap="square" lIns="91425" tIns="45700" rIns="91425" bIns="45700" anchor="t" anchorCtr="0">
            <a:normAutofit/>
          </a:bodyPr>
          <a:lstStyle/>
          <a:p>
            <a:pPr marL="45720" lvl="0" indent="0" algn="l" rtl="0">
              <a:lnSpc>
                <a:spcPct val="200000"/>
              </a:lnSpc>
              <a:spcBef>
                <a:spcPts val="0"/>
              </a:spcBef>
              <a:spcAft>
                <a:spcPts val="0"/>
              </a:spcAft>
              <a:buSzPts val="2860"/>
              <a:buNone/>
            </a:pPr>
            <a:r>
              <a:rPr lang="en-US" sz="2800" b="1" dirty="0">
                <a:solidFill>
                  <a:srgbClr val="002060"/>
                </a:solidFill>
                <a:latin typeface="Arial" panose="020B0604020202020204" pitchFamily="34" charset="0"/>
                <a:cs typeface="Arial" panose="020B0604020202020204" pitchFamily="34" charset="0"/>
              </a:rPr>
              <a:t>A. Psychiatric Nursing Aids/Attendants</a:t>
            </a:r>
            <a:r>
              <a:rPr lang="en-US" sz="2800" dirty="0">
                <a:latin typeface="Arial" panose="020B0604020202020204" pitchFamily="34" charset="0"/>
                <a:cs typeface="Arial" panose="020B0604020202020204" pitchFamily="34" charset="0"/>
              </a:rPr>
              <a:t>: They have high school training &amp; are trained on the job. They aid maintaining the therapeutic environment &amp; provide care under supervision.</a:t>
            </a:r>
            <a:endParaRPr sz="2800" dirty="0">
              <a:latin typeface="Arial" panose="020B0604020202020204" pitchFamily="34" charset="0"/>
              <a:cs typeface="Arial" panose="020B0604020202020204" pitchFamily="34" charset="0"/>
            </a:endParaRPr>
          </a:p>
          <a:p>
            <a:pPr marL="45720" lvl="0" indent="0" algn="l" rtl="0">
              <a:lnSpc>
                <a:spcPct val="200000"/>
              </a:lnSpc>
              <a:spcBef>
                <a:spcPts val="740"/>
              </a:spcBef>
              <a:spcAft>
                <a:spcPts val="0"/>
              </a:spcAft>
              <a:buSzPts val="2860"/>
              <a:buNone/>
            </a:pPr>
            <a:r>
              <a:rPr lang="en-US" sz="2800" b="1" dirty="0">
                <a:solidFill>
                  <a:srgbClr val="002060"/>
                </a:solidFill>
                <a:latin typeface="Arial" panose="020B0604020202020204" pitchFamily="34" charset="0"/>
                <a:cs typeface="Arial" panose="020B0604020202020204" pitchFamily="34" charset="0"/>
              </a:rPr>
              <a:t>B. ECT technicians: </a:t>
            </a:r>
            <a:r>
              <a:rPr lang="en-US" sz="2800" dirty="0">
                <a:latin typeface="Arial" panose="020B0604020202020204" pitchFamily="34" charset="0"/>
                <a:cs typeface="Arial" panose="020B0604020202020204" pitchFamily="34" charset="0"/>
              </a:rPr>
              <a:t>They undergo training for 6-9 months. Their function is to keep ready the ECT under the supervision of a psychiatrist or anesthetist.</a:t>
            </a:r>
            <a:endParaRPr sz="2800" dirty="0">
              <a:latin typeface="Arial" panose="020B0604020202020204" pitchFamily="34" charset="0"/>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65"/>
        <p:cNvGrpSpPr/>
        <p:nvPr/>
      </p:nvGrpSpPr>
      <p:grpSpPr>
        <a:xfrm>
          <a:off x="0" y="0"/>
          <a:ext cx="0" cy="0"/>
          <a:chOff x="0" y="0"/>
          <a:chExt cx="0" cy="0"/>
        </a:xfrm>
      </p:grpSpPr>
      <p:sp>
        <p:nvSpPr>
          <p:cNvPr id="166" name="Google Shape;166;p26"/>
          <p:cNvSpPr txBox="1">
            <a:spLocks noGrp="1"/>
          </p:cNvSpPr>
          <p:nvPr>
            <p:ph idx="1"/>
          </p:nvPr>
        </p:nvSpPr>
        <p:spPr>
          <a:xfrm>
            <a:off x="0" y="0"/>
            <a:ext cx="8784771" cy="6781800"/>
          </a:xfrm>
          <a:prstGeom prst="rect">
            <a:avLst/>
          </a:prstGeom>
          <a:noFill/>
          <a:ln>
            <a:noFill/>
          </a:ln>
        </p:spPr>
        <p:txBody>
          <a:bodyPr spcFirstLastPara="1" wrap="square" lIns="91425" tIns="45700" rIns="91425" bIns="45700" anchor="t" anchorCtr="0">
            <a:normAutofit/>
          </a:bodyPr>
          <a:lstStyle/>
          <a:p>
            <a:pPr marL="45720" lvl="0" indent="0" algn="l" rtl="0">
              <a:lnSpc>
                <a:spcPct val="200000"/>
              </a:lnSpc>
              <a:spcBef>
                <a:spcPts val="740"/>
              </a:spcBef>
              <a:spcAft>
                <a:spcPts val="0"/>
              </a:spcAft>
              <a:buSzPts val="2860"/>
              <a:buNone/>
            </a:pPr>
            <a:r>
              <a:rPr lang="en-US" sz="2400" b="1" dirty="0">
                <a:solidFill>
                  <a:srgbClr val="002060"/>
                </a:solidFill>
                <a:latin typeface="Arial" panose="020B0604020202020204" pitchFamily="34" charset="0"/>
                <a:cs typeface="Arial" panose="020B0604020202020204" pitchFamily="34" charset="0"/>
              </a:rPr>
              <a:t>C. Auxiliary Personnel:</a:t>
            </a:r>
            <a:r>
              <a:rPr lang="en-US" sz="2400" dirty="0">
                <a:latin typeface="Arial" panose="020B0604020202020204" pitchFamily="34" charset="0"/>
                <a:cs typeface="Arial" panose="020B0604020202020204" pitchFamily="34" charset="0"/>
              </a:rPr>
              <a:t> They are volunteer housekeeper or clerical staff &amp; require in-service education to interact with the patient therapeutically.</a:t>
            </a:r>
          </a:p>
          <a:p>
            <a:pPr marL="45720" indent="0">
              <a:lnSpc>
                <a:spcPct val="200000"/>
              </a:lnSpc>
              <a:spcBef>
                <a:spcPts val="740"/>
              </a:spcBef>
              <a:buSzPts val="2860"/>
              <a:buNone/>
            </a:pPr>
            <a:r>
              <a:rPr lang="en-US" sz="2400" b="1" dirty="0">
                <a:solidFill>
                  <a:srgbClr val="002060"/>
                </a:solidFill>
                <a:latin typeface="Arial" panose="020B0604020202020204" pitchFamily="34" charset="0"/>
                <a:cs typeface="Arial" panose="020B0604020202020204" pitchFamily="34" charset="0"/>
              </a:rPr>
              <a:t>D. Occupational Therapist: </a:t>
            </a:r>
            <a:r>
              <a:rPr lang="en-US" sz="2400" dirty="0">
                <a:latin typeface="Arial" panose="020B0604020202020204" pitchFamily="34" charset="0"/>
                <a:cs typeface="Arial" panose="020B0604020202020204" pitchFamily="34" charset="0"/>
              </a:rPr>
              <a:t>creative techniques to assess the interpersonal responses of the patient. Patients are helped to develop skill in the area of their choice &amp; become economically independent. They are helped to work in sheltered workshop.</a:t>
            </a:r>
            <a:endParaRPr sz="2400" dirty="0">
              <a:latin typeface="Arial" panose="020B0604020202020204" pitchFamily="34" charset="0"/>
              <a:cs typeface="Arial" panose="020B0604020202020204" pitchFamily="34" charset="0"/>
            </a:endParaRPr>
          </a:p>
          <a:p>
            <a:pPr marL="228600" lvl="0" indent="0" algn="l" rtl="0">
              <a:spcBef>
                <a:spcPts val="740"/>
              </a:spcBef>
              <a:spcAft>
                <a:spcPts val="0"/>
              </a:spcAft>
              <a:buSzPts val="2860"/>
              <a:buNone/>
            </a:pPr>
            <a:endParaRPr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40154782"/>
      </p:ext>
    </p:extLst>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70"/>
        <p:cNvGrpSpPr/>
        <p:nvPr/>
      </p:nvGrpSpPr>
      <p:grpSpPr>
        <a:xfrm>
          <a:off x="0" y="0"/>
          <a:ext cx="0" cy="0"/>
          <a:chOff x="0" y="0"/>
          <a:chExt cx="0" cy="0"/>
        </a:xfrm>
      </p:grpSpPr>
      <p:sp>
        <p:nvSpPr>
          <p:cNvPr id="171" name="Google Shape;171;p27"/>
          <p:cNvSpPr txBox="1">
            <a:spLocks noGrp="1"/>
          </p:cNvSpPr>
          <p:nvPr>
            <p:ph idx="1"/>
          </p:nvPr>
        </p:nvSpPr>
        <p:spPr>
          <a:xfrm>
            <a:off x="0" y="0"/>
            <a:ext cx="8474529" cy="6858000"/>
          </a:xfrm>
          <a:prstGeom prst="rect">
            <a:avLst/>
          </a:prstGeom>
          <a:noFill/>
          <a:ln>
            <a:noFill/>
          </a:ln>
        </p:spPr>
        <p:txBody>
          <a:bodyPr spcFirstLastPara="1" wrap="square" lIns="91425" tIns="45700" rIns="91425" bIns="45700" anchor="t" anchorCtr="0">
            <a:normAutofit/>
          </a:bodyPr>
          <a:lstStyle/>
          <a:p>
            <a:pPr marL="45720" lvl="0" indent="0" algn="l" rtl="0">
              <a:lnSpc>
                <a:spcPct val="200000"/>
              </a:lnSpc>
              <a:spcBef>
                <a:spcPts val="707"/>
              </a:spcBef>
              <a:spcAft>
                <a:spcPts val="0"/>
              </a:spcAft>
              <a:buSzPct val="130000"/>
              <a:buNone/>
            </a:pPr>
            <a:r>
              <a:rPr lang="en-US" sz="2400" b="1" dirty="0">
                <a:solidFill>
                  <a:srgbClr val="002060"/>
                </a:solidFill>
                <a:latin typeface="Arial" panose="020B0604020202020204" pitchFamily="34" charset="0"/>
                <a:cs typeface="Arial" panose="020B0604020202020204" pitchFamily="34" charset="0"/>
              </a:rPr>
              <a:t>E. Recreational Therapist: </a:t>
            </a:r>
            <a:r>
              <a:rPr lang="en-US" sz="2400" dirty="0">
                <a:latin typeface="Arial" panose="020B0604020202020204" pitchFamily="34" charset="0"/>
                <a:cs typeface="Arial" panose="020B0604020202020204" pitchFamily="34" charset="0"/>
              </a:rPr>
              <a:t>The recreational therapist plans activities to stimulate the patient’s muscle co-ordination, interpersonal relationship &amp; socialization. These approaches are need-based.</a:t>
            </a:r>
          </a:p>
          <a:p>
            <a:pPr marL="45720" indent="0">
              <a:lnSpc>
                <a:spcPct val="200000"/>
              </a:lnSpc>
              <a:spcBef>
                <a:spcPts val="707"/>
              </a:spcBef>
              <a:buSzPct val="130000"/>
              <a:buNone/>
            </a:pPr>
            <a:r>
              <a:rPr lang="en-IN" sz="2400" b="1" dirty="0">
                <a:solidFill>
                  <a:srgbClr val="002060"/>
                </a:solidFill>
                <a:latin typeface="+mj-lt"/>
              </a:rPr>
              <a:t>F. Diversional Play Therapist: </a:t>
            </a:r>
            <a:r>
              <a:rPr lang="en-IN" sz="2400" dirty="0">
                <a:latin typeface="+mj-lt"/>
              </a:rPr>
              <a:t>Makes observation of a child / patient during his play, the type of toys &amp; his reaction toward the doll, beating, calling or throwing, explores the behaviour of the child &amp; relates to conditions like phobia, child abuse, separation or any other condition.</a:t>
            </a:r>
          </a:p>
          <a:p>
            <a:pPr marL="45720" lvl="0" indent="0" algn="l" rtl="0">
              <a:lnSpc>
                <a:spcPct val="200000"/>
              </a:lnSpc>
              <a:spcBef>
                <a:spcPts val="707"/>
              </a:spcBef>
              <a:spcAft>
                <a:spcPts val="0"/>
              </a:spcAft>
              <a:buSzPct val="130000"/>
              <a:buNone/>
            </a:pPr>
            <a:endParaRPr sz="2400" dirty="0">
              <a:latin typeface="Arial" panose="020B0604020202020204" pitchFamily="34" charset="0"/>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75"/>
        <p:cNvGrpSpPr/>
        <p:nvPr/>
      </p:nvGrpSpPr>
      <p:grpSpPr>
        <a:xfrm>
          <a:off x="0" y="0"/>
          <a:ext cx="0" cy="0"/>
          <a:chOff x="0" y="0"/>
          <a:chExt cx="0" cy="0"/>
        </a:xfrm>
      </p:grpSpPr>
      <p:sp>
        <p:nvSpPr>
          <p:cNvPr id="176" name="Google Shape;176;p28"/>
          <p:cNvSpPr txBox="1">
            <a:spLocks noGrp="1"/>
          </p:cNvSpPr>
          <p:nvPr>
            <p:ph idx="1"/>
          </p:nvPr>
        </p:nvSpPr>
        <p:spPr>
          <a:xfrm>
            <a:off x="0" y="0"/>
            <a:ext cx="8556171" cy="6858000"/>
          </a:xfrm>
          <a:prstGeom prst="rect">
            <a:avLst/>
          </a:prstGeom>
          <a:noFill/>
          <a:ln>
            <a:noFill/>
          </a:ln>
        </p:spPr>
        <p:txBody>
          <a:bodyPr spcFirstLastPara="1" wrap="square" lIns="91425" tIns="45700" rIns="91425" bIns="45700" anchor="t" anchorCtr="0">
            <a:normAutofit/>
          </a:bodyPr>
          <a:lstStyle/>
          <a:p>
            <a:pPr marL="45720" lvl="0" indent="0" algn="l" rtl="0">
              <a:lnSpc>
                <a:spcPct val="200000"/>
              </a:lnSpc>
              <a:spcBef>
                <a:spcPts val="674"/>
              </a:spcBef>
              <a:spcAft>
                <a:spcPts val="0"/>
              </a:spcAft>
              <a:buSzPct val="130000"/>
              <a:buNone/>
            </a:pPr>
            <a:r>
              <a:rPr lang="en-IN" sz="2400" b="1" dirty="0">
                <a:solidFill>
                  <a:srgbClr val="002060"/>
                </a:solidFill>
                <a:latin typeface="+mj-lt"/>
              </a:rPr>
              <a:t>G. Creative Art Therapist: </a:t>
            </a:r>
            <a:r>
              <a:rPr lang="en-IN" sz="2400" dirty="0">
                <a:latin typeface="+mj-lt"/>
              </a:rPr>
              <a:t>an art graduate &amp; encourages the patient to express his work freely with colours &amp; analysis the use of various colours, drawing of various scenes etc., helps in diagnosis &amp; also in bringing the repressed feelings of the patient to the conscious level.</a:t>
            </a:r>
          </a:p>
          <a:p>
            <a:pPr marL="45720" lvl="0" indent="0" algn="l" rtl="0">
              <a:lnSpc>
                <a:spcPct val="200000"/>
              </a:lnSpc>
              <a:spcBef>
                <a:spcPts val="674"/>
              </a:spcBef>
              <a:spcAft>
                <a:spcPts val="0"/>
              </a:spcAft>
              <a:buSzPct val="130000"/>
              <a:buNone/>
            </a:pPr>
            <a:r>
              <a:rPr lang="en-IN" sz="2400" b="1" dirty="0">
                <a:solidFill>
                  <a:srgbClr val="002060"/>
                </a:solidFill>
                <a:latin typeface="+mj-lt"/>
              </a:rPr>
              <a:t>H. Priest: </a:t>
            </a:r>
            <a:r>
              <a:rPr lang="en-IN" sz="2400" dirty="0">
                <a:latin typeface="+mj-lt"/>
              </a:rPr>
              <a:t>religious persons come to the hospital unit once a week (depending on the patient’s religious faith) &amp; have a spiritual talk with the patient.</a:t>
            </a:r>
          </a:p>
        </p:txBody>
      </p:sp>
    </p:spTree>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Facet</Template>
  <TotalTime>101</TotalTime>
  <Words>982</Words>
  <Application>Microsoft Office PowerPoint</Application>
  <PresentationFormat>On-screen Show (4:3)</PresentationFormat>
  <Paragraphs>74</Paragraphs>
  <Slides>22</Slides>
  <Notes>22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22</vt:i4>
      </vt:variant>
    </vt:vector>
  </HeadingPairs>
  <TitlesOfParts>
    <vt:vector size="26" baseType="lpstr">
      <vt:lpstr>Arial</vt:lpstr>
      <vt:lpstr>Trebuchet MS</vt:lpstr>
      <vt:lpstr>Wingdings 3</vt:lpstr>
      <vt:lpstr>Facet</vt:lpstr>
      <vt:lpstr>Team Assessment in Psychiatry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Team Assessment in Psychiatry</dc:title>
  <dc:creator>Jaimon Varghese</dc:creator>
  <cp:lastModifiedBy>Jaimon Varghese</cp:lastModifiedBy>
  <cp:revision>5</cp:revision>
  <dcterms:modified xsi:type="dcterms:W3CDTF">2023-07-04T15:22:18Z</dcterms:modified>
</cp:coreProperties>
</file>