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72" r:id="rId6"/>
    <p:sldId id="262" r:id="rId7"/>
    <p:sldId id="263" r:id="rId8"/>
    <p:sldId id="264" r:id="rId9"/>
    <p:sldId id="265" r:id="rId10"/>
    <p:sldId id="273" r:id="rId11"/>
    <p:sldId id="266" r:id="rId12"/>
    <p:sldId id="259" r:id="rId13"/>
    <p:sldId id="260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EFDB09-CDBF-4F3F-B6F7-D31CC5DC3445}">
  <a:tblStyle styleId="{2DEFDB09-CDBF-4F3F-B6F7-D31CC5DC3445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6F2"/>
          </a:solidFill>
        </a:fill>
      </a:tcStyle>
    </a:wholeTbl>
    <a:band1H>
      <a:tcTxStyle/>
      <a:tcStyle>
        <a:tcBdr/>
        <a:fill>
          <a:solidFill>
            <a:srgbClr val="D1EDE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EDE3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9F6F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9F6F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9890E37-267C-47F2-8C83-5929F78E01FF}" styleName="Table_1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6F2"/>
          </a:solidFill>
        </a:fill>
      </a:tcStyle>
    </a:wholeTbl>
    <a:band1H>
      <a:tcTxStyle/>
      <a:tcStyle>
        <a:tcBdr/>
        <a:fill>
          <a:solidFill>
            <a:srgbClr val="D1EDE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EDE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9222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4394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4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8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2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7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2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4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4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724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8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5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4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24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ctrTitle"/>
          </p:nvPr>
        </p:nvSpPr>
        <p:spPr>
          <a:xfrm>
            <a:off x="914400" y="295736"/>
            <a:ext cx="7175351" cy="602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6912"/>
              <a:buNone/>
            </a:pPr>
            <a:r>
              <a:rPr lang="en-US" sz="6600" b="1" dirty="0"/>
              <a:t>CLASSIFICATION OF PSYCHIATRIC DISORDERS</a:t>
            </a:r>
            <a:endParaRPr sz="66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C1DDD-DAD5-4B79-90B1-1C381A25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SzPts val="4160"/>
              <a:buNone/>
            </a:pPr>
            <a:r>
              <a:rPr lang="en-US" sz="3200" b="1" dirty="0"/>
              <a:t>Mental Disorder/Psychiatric Disorder</a:t>
            </a:r>
            <a:endParaRPr dirty="0"/>
          </a:p>
          <a:p>
            <a:pPr marL="228600" lvl="0" indent="-181610" algn="l" rtl="0">
              <a:lnSpc>
                <a:spcPct val="25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Is an illness with psychogenic or behavioral manifestations associated with impairment in functioning due to biologic, social, psychogenic, genetic, physical and chemical disturbances.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F95114-3537-4AC9-9083-56863EE0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idx="1"/>
          </p:nvPr>
        </p:nvSpPr>
        <p:spPr>
          <a:xfrm>
            <a:off x="-6927" y="34636"/>
            <a:ext cx="9144000" cy="6823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4680"/>
              <a:buNone/>
            </a:pPr>
            <a:endParaRPr lang="en-US" sz="3600" b="1" dirty="0"/>
          </a:p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4680"/>
              <a:buNone/>
            </a:pPr>
            <a:r>
              <a:rPr lang="en-US" sz="3600" b="1" dirty="0"/>
              <a:t>Two main Classification Systems</a:t>
            </a:r>
            <a:endParaRPr dirty="0"/>
          </a:p>
          <a:p>
            <a:pPr marL="228600" lvl="0" indent="-231140" algn="l" rtl="0">
              <a:lnSpc>
                <a:spcPct val="200000"/>
              </a:lnSpc>
              <a:spcBef>
                <a:spcPts val="860"/>
              </a:spcBef>
              <a:spcAft>
                <a:spcPts val="0"/>
              </a:spcAft>
              <a:buSzPts val="3640"/>
              <a:buChar char="*"/>
            </a:pPr>
            <a:r>
              <a:rPr lang="en-US" sz="2800" dirty="0"/>
              <a:t>ICD 10 (International Classification of Diseases) of WHO</a:t>
            </a:r>
            <a:endParaRPr dirty="0"/>
          </a:p>
          <a:p>
            <a:pPr marL="228600" lvl="0" indent="-231140" algn="l" rtl="0">
              <a:lnSpc>
                <a:spcPct val="200000"/>
              </a:lnSpc>
              <a:spcBef>
                <a:spcPts val="860"/>
              </a:spcBef>
              <a:spcAft>
                <a:spcPts val="0"/>
              </a:spcAft>
              <a:buSzPts val="3640"/>
              <a:buChar char="*"/>
            </a:pPr>
            <a:r>
              <a:rPr lang="en-US" sz="2800" dirty="0"/>
              <a:t>DSM 5 (Diagnostic and Statistical Manual) of APA</a:t>
            </a:r>
            <a:endParaRPr dirty="0"/>
          </a:p>
          <a:p>
            <a:pPr marL="228600" lvl="0" indent="-231140" algn="l" rtl="0">
              <a:lnSpc>
                <a:spcPct val="200000"/>
              </a:lnSpc>
              <a:spcBef>
                <a:spcPts val="860"/>
              </a:spcBef>
              <a:spcAft>
                <a:spcPts val="0"/>
              </a:spcAft>
              <a:buSzPts val="3640"/>
              <a:buChar char="*"/>
            </a:pPr>
            <a:r>
              <a:rPr lang="en-US" sz="2800" dirty="0"/>
              <a:t>Over 200 types of psychiatric illness are classified and according to ICD 10 the main categories of illness or disorders are-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20B6E6-B56A-43FD-996A-398FC73E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idx="1"/>
          </p:nvPr>
        </p:nvSpPr>
        <p:spPr>
          <a:xfrm>
            <a:off x="0" y="-27710"/>
            <a:ext cx="9144000" cy="6885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2860"/>
              <a:buNone/>
            </a:pPr>
            <a:r>
              <a:rPr lang="en-US" sz="4800" b="1" dirty="0"/>
              <a:t>Categories of ICD 10</a:t>
            </a:r>
            <a:endParaRPr sz="48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/>
            </a:pPr>
            <a:r>
              <a:rPr lang="en-US" sz="3600" dirty="0"/>
              <a:t>Organic including symptomatic, mental disorders</a:t>
            </a:r>
            <a:endParaRPr sz="32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/>
            </a:pPr>
            <a:r>
              <a:rPr lang="en-US" sz="3600" dirty="0"/>
              <a:t>Mental and behavioral disorders due to psychoactive substance use.</a:t>
            </a:r>
            <a:endParaRPr sz="32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/>
            </a:pPr>
            <a:r>
              <a:rPr lang="en-US" sz="3600" dirty="0"/>
              <a:t>Schizophrenia, Schizotypal and Delusional disorder.</a:t>
            </a:r>
            <a:endParaRPr sz="32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/>
            </a:pPr>
            <a:r>
              <a:rPr lang="en-US" sz="3600" dirty="0"/>
              <a:t>Mood (Affective) disorders</a:t>
            </a:r>
            <a:endParaRPr sz="32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/>
            </a:pPr>
            <a:r>
              <a:rPr lang="en-US" sz="3600" dirty="0"/>
              <a:t>Neurotic, Stress related and Somatoform disorder.</a:t>
            </a:r>
            <a:endParaRPr sz="3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390305-E55D-408D-AD2C-F46226DA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idx="1"/>
          </p:nvPr>
        </p:nvSpPr>
        <p:spPr>
          <a:xfrm>
            <a:off x="0" y="881743"/>
            <a:ext cx="9144000" cy="5976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 startAt="6"/>
            </a:pPr>
            <a:r>
              <a:rPr lang="en-US" sz="3200" dirty="0"/>
              <a:t>Behavioral syndromes associated with physiological disturbance and physical factors</a:t>
            </a:r>
            <a:endParaRPr sz="28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 startAt="6"/>
            </a:pPr>
            <a:r>
              <a:rPr lang="en-US" sz="3200" dirty="0"/>
              <a:t>Disorders of adult personality and behaviour</a:t>
            </a:r>
            <a:endParaRPr sz="28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 startAt="6"/>
            </a:pPr>
            <a:r>
              <a:rPr lang="en-US" sz="3200" dirty="0"/>
              <a:t>Mental retardation</a:t>
            </a:r>
            <a:endParaRPr sz="28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 startAt="6"/>
            </a:pPr>
            <a:r>
              <a:rPr lang="en-US" sz="3200" dirty="0"/>
              <a:t>Disorders of psychological development</a:t>
            </a:r>
            <a:endParaRPr sz="2800" dirty="0"/>
          </a:p>
          <a:p>
            <a:pPr marL="487680" lvl="0" indent="-457200" algn="l" rtl="0">
              <a:spcBef>
                <a:spcPts val="780"/>
              </a:spcBef>
              <a:spcAft>
                <a:spcPts val="0"/>
              </a:spcAft>
              <a:buSzPts val="3120"/>
              <a:buFont typeface="+mj-lt"/>
              <a:buAutoNum type="arabicPeriod" startAt="6"/>
            </a:pPr>
            <a:r>
              <a:rPr lang="en-US" sz="3200" dirty="0"/>
              <a:t>Behavioral and emotional disorders with onset usually occurring in childhood or adolescences.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390305-E55D-408D-AD2C-F46226DA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idx="1"/>
          </p:nvPr>
        </p:nvSpPr>
        <p:spPr>
          <a:xfrm>
            <a:off x="0" y="76200"/>
            <a:ext cx="91440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lang="en-US" sz="2800" b="1" dirty="0"/>
              <a:t>The DSM classification. </a:t>
            </a:r>
            <a:endParaRPr sz="2800" b="1" dirty="0"/>
          </a:p>
          <a:p>
            <a:pPr marL="502920" indent="-457200">
              <a:lnSpc>
                <a:spcPct val="250000"/>
              </a:lnSpc>
              <a:spcBef>
                <a:spcPts val="860"/>
              </a:spcBef>
              <a:buSzPts val="3640"/>
            </a:pPr>
            <a:r>
              <a:rPr lang="en-US" sz="2800" dirty="0"/>
              <a:t>In 1952, the APA published the DSM I. </a:t>
            </a:r>
            <a:endParaRPr sz="2800" dirty="0"/>
          </a:p>
          <a:p>
            <a:pPr marL="502920" indent="-457200">
              <a:lnSpc>
                <a:spcPct val="250000"/>
              </a:lnSpc>
              <a:spcBef>
                <a:spcPts val="860"/>
              </a:spcBef>
              <a:buSzPts val="3640"/>
            </a:pPr>
            <a:r>
              <a:rPr lang="en-US" sz="2800" dirty="0"/>
              <a:t>DSM-II (1968); DSM-III (1980); DSM-III-R (1987); DSM-IV (1994); and DSM-IV-TR (2000).</a:t>
            </a:r>
            <a:endParaRPr dirty="0"/>
          </a:p>
          <a:p>
            <a:pPr marL="502920" indent="-457200">
              <a:lnSpc>
                <a:spcPct val="250000"/>
              </a:lnSpc>
              <a:spcBef>
                <a:spcPts val="860"/>
              </a:spcBef>
              <a:buSzPts val="3640"/>
            </a:pPr>
            <a:r>
              <a:rPr lang="en-US" sz="2800" dirty="0"/>
              <a:t>DSM - 5 Research started in 1999. Released in May 2013.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7D18F8-F274-4FC9-8062-ACC5BB6F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idx="1"/>
          </p:nvPr>
        </p:nvSpPr>
        <p:spPr>
          <a:xfrm>
            <a:off x="0" y="930729"/>
            <a:ext cx="9144000" cy="5927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lang="en-US" sz="2800" b="1" dirty="0"/>
              <a:t>DSM IV (Diagnostic &amp; Statistical Manual) – 1994 :- </a:t>
            </a:r>
            <a:endParaRPr sz="2800" b="1" dirty="0"/>
          </a:p>
          <a:p>
            <a:pPr marL="45720" lvl="0" indent="0" algn="l" rtl="0">
              <a:lnSpc>
                <a:spcPct val="20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en-US" sz="2400" dirty="0"/>
              <a:t>• This is the classification of mental disorders by the American Psychiatric Association (APA). </a:t>
            </a:r>
            <a:endParaRPr sz="2400" dirty="0"/>
          </a:p>
          <a:p>
            <a:pPr marL="45720" lvl="0" indent="0" algn="l" rtl="0">
              <a:lnSpc>
                <a:spcPct val="20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en-US" sz="2400" dirty="0"/>
              <a:t>The pattern adopted by DSM IV is of Multiaxial systems. </a:t>
            </a:r>
            <a:endParaRPr sz="2400" dirty="0"/>
          </a:p>
          <a:p>
            <a:pPr marL="45720" lvl="0" indent="0" algn="l" rtl="0">
              <a:lnSpc>
                <a:spcPct val="20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en-US" sz="2400" dirty="0"/>
              <a:t>• A multiaxial system that evaluates patients along several versatile contains Five axes. Axis I &amp; II make up the entire classification which contains more than 300 specific disorders. 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D4DD84-84CA-465C-93E1-EA825E68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lang="en-US" sz="3600" b="1" dirty="0"/>
              <a:t>The Five Axes of DSM IV Are:- </a:t>
            </a:r>
            <a:endParaRPr sz="3600" b="1" dirty="0"/>
          </a:p>
          <a:p>
            <a:pPr marL="228600" lvl="0" indent="-181610" algn="l" rtl="0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Axis I : Clinical psychiatric diagnosis </a:t>
            </a:r>
            <a:endParaRPr sz="2800" dirty="0"/>
          </a:p>
          <a:p>
            <a:pPr marL="228600" lvl="0" indent="-181610" algn="l" rtl="0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Axis II : Personality disorder &amp; mental retardation </a:t>
            </a:r>
            <a:endParaRPr sz="2800" dirty="0"/>
          </a:p>
          <a:p>
            <a:pPr marL="228600" lvl="0" indent="-181610" algn="l" rtl="0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Axis III : General medical conditions </a:t>
            </a:r>
            <a:endParaRPr sz="2800" dirty="0"/>
          </a:p>
          <a:p>
            <a:pPr marL="228600" lvl="0" indent="-181610" algn="l" rtl="0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Axis IV : Psychosocial &amp; environmental problems </a:t>
            </a:r>
            <a:endParaRPr sz="2800" dirty="0"/>
          </a:p>
          <a:p>
            <a:pPr marL="228600" lvl="0" indent="-181610" algn="l" rtl="0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Axis V : Global assessment of functioning in current &amp; past one year.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0B4BF0-7DD9-4C5E-A2F1-44C07432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idx="1"/>
          </p:nvPr>
        </p:nvSpPr>
        <p:spPr>
          <a:xfrm>
            <a:off x="0" y="930728"/>
            <a:ext cx="9144000" cy="5927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0000"/>
              <a:buNone/>
            </a:pPr>
            <a:r>
              <a:rPr lang="en-US" sz="3600" b="1" dirty="0"/>
              <a:t>DSM 5 (Diagnostic and Statistical Manual) – Diagnostic Criteria</a:t>
            </a:r>
            <a:endParaRPr sz="3600" b="1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/>
            </a:pPr>
            <a:r>
              <a:rPr lang="en-US" sz="2800" dirty="0"/>
              <a:t>Neurodevelopmental disorders – Intellectual Dis., Autism spectrum, ADHD  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/>
            </a:pPr>
            <a:r>
              <a:rPr lang="en-US" sz="2800" dirty="0"/>
              <a:t>Schizophrenia spectrum and other psychotic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/>
            </a:pPr>
            <a:r>
              <a:rPr lang="en-US" sz="2800" dirty="0"/>
              <a:t>Bipolar and related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/>
            </a:pPr>
            <a:r>
              <a:rPr lang="en-US" sz="2800" dirty="0"/>
              <a:t>Depressive disorders</a:t>
            </a:r>
            <a:endParaRPr sz="2800" dirty="0"/>
          </a:p>
          <a:p>
            <a:pPr marL="228600" lvl="0" indent="-14890" algn="l" rtl="0">
              <a:spcBef>
                <a:spcPts val="707"/>
              </a:spcBef>
              <a:spcAft>
                <a:spcPts val="0"/>
              </a:spcAft>
              <a:buSzPct val="130000"/>
              <a:buNone/>
            </a:pP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0F8FB-8767-43E4-8F3D-90CDCA0A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idx="1"/>
          </p:nvPr>
        </p:nvSpPr>
        <p:spPr>
          <a:xfrm>
            <a:off x="0" y="295736"/>
            <a:ext cx="9144000" cy="6562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Anxiety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Obsessive-compulsive and related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Trauma- and stressor-related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Dissociative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Somatic symptom and related disorders</a:t>
            </a:r>
            <a:endParaRPr sz="2800" dirty="0"/>
          </a:p>
          <a:p>
            <a:pPr marL="560070" lvl="0" indent="-51435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Font typeface="+mj-lt"/>
              <a:buAutoNum type="arabicPeriod" startAt="5"/>
            </a:pPr>
            <a:r>
              <a:rPr lang="en-US" sz="2800" dirty="0"/>
              <a:t>Feeding and eating disorders</a:t>
            </a:r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5"/>
            </a:pPr>
            <a:r>
              <a:rPr lang="en-US" sz="2800" dirty="0"/>
              <a:t>Elimination disorders</a:t>
            </a:r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5"/>
            </a:pPr>
            <a:r>
              <a:rPr lang="en-US" sz="2800" dirty="0"/>
              <a:t>Sleep-walk disorders</a:t>
            </a:r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5"/>
            </a:pPr>
            <a:r>
              <a:rPr lang="en-US" sz="2800" dirty="0"/>
              <a:t>Sexual dysfunctions</a:t>
            </a:r>
          </a:p>
          <a:p>
            <a:pPr marL="228600" lvl="0" indent="-18288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Char char="*"/>
            </a:pPr>
            <a:endParaRPr sz="2800" dirty="0"/>
          </a:p>
          <a:p>
            <a:pPr marL="228600" lvl="0" indent="-14890" algn="l" rtl="0">
              <a:lnSpc>
                <a:spcPct val="150000"/>
              </a:lnSpc>
              <a:spcBef>
                <a:spcPts val="707"/>
              </a:spcBef>
              <a:spcAft>
                <a:spcPts val="0"/>
              </a:spcAft>
              <a:buSzPct val="130000"/>
              <a:buNone/>
            </a:pPr>
            <a:endParaRPr sz="2800" dirty="0"/>
          </a:p>
          <a:p>
            <a:pPr marL="228600" lvl="0" indent="-14890" algn="l" rtl="0">
              <a:spcBef>
                <a:spcPts val="707"/>
              </a:spcBef>
              <a:spcAft>
                <a:spcPts val="0"/>
              </a:spcAft>
              <a:buSzPct val="130000"/>
              <a:buNone/>
            </a:pP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0F8FB-8767-43E4-8F3D-90CDCA0A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1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4"/>
            </a:pPr>
            <a:r>
              <a:rPr lang="en-US" sz="3200" dirty="0"/>
              <a:t>Gender dysphoria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Disruptive, impulse-control, and conduct disorders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Substance-related and addictive disorders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Neurocognitive disorders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Personality disorders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Paraphilic disorders</a:t>
            </a:r>
            <a:endParaRPr sz="3200" dirty="0"/>
          </a:p>
          <a:p>
            <a:pPr marL="561340" lvl="0" indent="-51435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Font typeface="+mj-lt"/>
              <a:buAutoNum type="arabicPeriod" startAt="15"/>
            </a:pPr>
            <a:r>
              <a:rPr lang="en-US" sz="3200" dirty="0"/>
              <a:t>Other mental disorders</a:t>
            </a:r>
            <a:endParaRPr sz="3200" dirty="0"/>
          </a:p>
          <a:p>
            <a:pPr marL="228600" lvl="0" indent="0" algn="l" rtl="0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SzPts val="2860"/>
              <a:buNone/>
            </a:pPr>
            <a:endParaRPr sz="3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A8D7DE-163F-488B-8DAA-1677BD1A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idx="1"/>
          </p:nvPr>
        </p:nvSpPr>
        <p:spPr>
          <a:xfrm>
            <a:off x="0" y="295736"/>
            <a:ext cx="9144000" cy="656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lang="en-US" sz="3200" b="1" dirty="0"/>
              <a:t>Indian Classification:- </a:t>
            </a:r>
            <a:endParaRPr sz="3200" b="1" dirty="0"/>
          </a:p>
          <a:p>
            <a:pPr marL="45720" lvl="0" indent="0" algn="l" rtl="0">
              <a:lnSpc>
                <a:spcPct val="250000"/>
              </a:lnSpc>
              <a:spcBef>
                <a:spcPts val="780"/>
              </a:spcBef>
              <a:spcAft>
                <a:spcPts val="0"/>
              </a:spcAft>
              <a:buSzPts val="2860"/>
              <a:buNone/>
            </a:pPr>
            <a:r>
              <a:rPr lang="en-US" sz="2400" dirty="0"/>
              <a:t>In India </a:t>
            </a:r>
            <a:r>
              <a:rPr lang="en-US" sz="2400" dirty="0" err="1"/>
              <a:t>Neki</a:t>
            </a:r>
            <a:r>
              <a:rPr lang="en-US" sz="2400" dirty="0"/>
              <a:t> (1963), Wig &amp; Singer (1967), </a:t>
            </a:r>
            <a:r>
              <a:rPr lang="en-US" sz="2400" dirty="0" err="1"/>
              <a:t>Vahia</a:t>
            </a:r>
            <a:r>
              <a:rPr lang="en-US" sz="2400" dirty="0"/>
              <a:t> (1961) &amp; Varma (1971) have attempted some modification of ICD 8 to suit Indian conditions. </a:t>
            </a:r>
          </a:p>
          <a:p>
            <a:pPr marL="45720" lvl="0" indent="0" algn="l" rtl="0">
              <a:lnSpc>
                <a:spcPct val="250000"/>
              </a:lnSpc>
              <a:spcBef>
                <a:spcPts val="780"/>
              </a:spcBef>
              <a:spcAft>
                <a:spcPts val="0"/>
              </a:spcAft>
              <a:buSzPts val="2860"/>
              <a:buNone/>
            </a:pPr>
            <a:r>
              <a:rPr lang="en-US" sz="2800" b="1" dirty="0"/>
              <a:t>A)Psychosis:- </a:t>
            </a:r>
            <a:endParaRPr sz="2800" b="1" dirty="0"/>
          </a:p>
          <a:p>
            <a:pPr marL="502919" lvl="0" indent="-457200" algn="l" rtl="0">
              <a:lnSpc>
                <a:spcPct val="250000"/>
              </a:lnSpc>
              <a:spcBef>
                <a:spcPts val="740"/>
              </a:spcBef>
              <a:spcAft>
                <a:spcPts val="0"/>
              </a:spcAft>
              <a:buSzPts val="2860"/>
              <a:buAutoNum type="arabicPeriod"/>
            </a:pPr>
            <a:r>
              <a:rPr lang="en-US" sz="2400" dirty="0"/>
              <a:t>Functional:- Schizophrenia </a:t>
            </a:r>
            <a:endParaRPr sz="2400" dirty="0"/>
          </a:p>
          <a:p>
            <a:pPr marL="502919" lvl="0" indent="-457200" algn="l" rtl="0">
              <a:lnSpc>
                <a:spcPct val="250000"/>
              </a:lnSpc>
              <a:spcBef>
                <a:spcPts val="740"/>
              </a:spcBef>
              <a:spcAft>
                <a:spcPts val="0"/>
              </a:spcAft>
              <a:buSzPts val="2860"/>
              <a:buAutoNum type="arabicPeriod"/>
            </a:pPr>
            <a:r>
              <a:rPr lang="en-US" sz="2400" dirty="0"/>
              <a:t>Affective:- Mania &amp; Depression </a:t>
            </a:r>
            <a:endParaRPr sz="2400" dirty="0"/>
          </a:p>
          <a:p>
            <a:pPr marL="502919" lvl="0" indent="-457200" algn="l" rtl="0">
              <a:lnSpc>
                <a:spcPct val="250000"/>
              </a:lnSpc>
              <a:spcBef>
                <a:spcPts val="740"/>
              </a:spcBef>
              <a:spcAft>
                <a:spcPts val="0"/>
              </a:spcAft>
              <a:buSzPts val="2860"/>
              <a:buAutoNum type="arabicPeriod"/>
            </a:pPr>
            <a:r>
              <a:rPr lang="en-US" sz="2400" dirty="0"/>
              <a:t>Organic:- Acute or Chronic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7D232F-238D-4DFA-89C6-D1C60B67A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idx="1"/>
          </p:nvPr>
        </p:nvSpPr>
        <p:spPr>
          <a:xfrm>
            <a:off x="1828800" y="0"/>
            <a:ext cx="73152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2860"/>
              <a:buNone/>
            </a:pPr>
            <a:r>
              <a:rPr lang="en-US" sz="2800" dirty="0"/>
              <a:t>COUNT…</a:t>
            </a:r>
            <a:endParaRPr sz="2800" dirty="0"/>
          </a:p>
          <a:p>
            <a:pPr marL="45720" lvl="0" indent="0" algn="l" rtl="0"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en-US" sz="3200" b="1" dirty="0"/>
              <a:t>B) Neuroses:- </a:t>
            </a:r>
            <a:endParaRPr sz="3200" b="1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Anxiety neurosis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Depressive neurosis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Hysterical neurosis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Obsessive- compulsive neurosis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Phobic neurosis </a:t>
            </a:r>
            <a:endParaRPr sz="2800" dirty="0"/>
          </a:p>
          <a:p>
            <a:pPr marL="45720" lvl="0" indent="0" algn="l" rtl="0"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en-US" sz="3200" b="1" dirty="0"/>
              <a:t>C) Special disorders: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Childhood disorders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Personality disorders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Substances abuses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Psycho physiological disorders </a:t>
            </a:r>
            <a:endParaRPr sz="2800" dirty="0"/>
          </a:p>
          <a:p>
            <a:pPr marL="228600" lvl="0" indent="-181610" algn="l" rtl="0">
              <a:spcBef>
                <a:spcPts val="740"/>
              </a:spcBef>
              <a:spcAft>
                <a:spcPts val="0"/>
              </a:spcAft>
              <a:buSzPts val="2860"/>
              <a:buChar char="*"/>
            </a:pPr>
            <a:r>
              <a:rPr lang="en-US" sz="2800" dirty="0"/>
              <a:t>Mental retardation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3BA332-1074-47BA-B049-FF89B417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4" descr="C:\Users\MSW\Desktop\download.jp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DFAEAF-B878-4D22-A905-BB87B000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Google Shape;160;p25"/>
          <p:cNvGraphicFramePr/>
          <p:nvPr>
            <p:extLst>
              <p:ext uri="{D42A27DB-BD31-4B8C-83A1-F6EECF244321}">
                <p14:modId xmlns:p14="http://schemas.microsoft.com/office/powerpoint/2010/main" val="3657388410"/>
              </p:ext>
            </p:extLst>
          </p:nvPr>
        </p:nvGraphicFramePr>
        <p:xfrm>
          <a:off x="0" y="1063422"/>
          <a:ext cx="9144000" cy="5794578"/>
        </p:xfrm>
        <a:graphic>
          <a:graphicData uri="http://schemas.openxmlformats.org/drawingml/2006/table">
            <a:tbl>
              <a:tblPr firstRow="1" bandRow="1">
                <a:noFill/>
                <a:tableStyleId>{2DEFDB09-CDBF-4F3F-B6F7-D31CC5DC3445}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81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PSYCHOSIS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NEUROSIS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811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I. Etiology</a:t>
                      </a:r>
                      <a:endParaRPr sz="2400" b="1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2084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rebuchet MS"/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i. Genetic factors</a:t>
                      </a:r>
                      <a:endParaRPr sz="2400"/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More important (in disorders like schizophrenia, mood disorders etc.)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Less important (important in making a personality vulnerable)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999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ii. Stressful life events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Less important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More important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874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II. Psychopathology</a:t>
                      </a:r>
                      <a:endParaRPr sz="2400" b="1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9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Personality disintegration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Total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Partial</a:t>
                      </a:r>
                      <a:endParaRPr sz="2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1" name="Google Shape;161;p25"/>
          <p:cNvSpPr/>
          <p:nvPr/>
        </p:nvSpPr>
        <p:spPr>
          <a:xfrm>
            <a:off x="76200" y="2417"/>
            <a:ext cx="90678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latin typeface="Trebuchet MS"/>
                <a:ea typeface="Trebuchet MS"/>
                <a:cs typeface="Trebuchet MS"/>
                <a:sym typeface="Trebuchet MS"/>
              </a:rPr>
              <a:t>Difference between Psychosis and Neurosis</a:t>
            </a:r>
            <a:endParaRPr sz="2800" b="1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6EB868-2602-45FD-8707-BD55541F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26"/>
          <p:cNvGraphicFramePr/>
          <p:nvPr>
            <p:extLst>
              <p:ext uri="{D42A27DB-BD31-4B8C-83A1-F6EECF244321}">
                <p14:modId xmlns:p14="http://schemas.microsoft.com/office/powerpoint/2010/main" val="153503225"/>
              </p:ext>
            </p:extLst>
          </p:nvPr>
        </p:nvGraphicFramePr>
        <p:xfrm>
          <a:off x="0" y="557890"/>
          <a:ext cx="9144000" cy="6251124"/>
        </p:xfrm>
        <a:graphic>
          <a:graphicData uri="http://schemas.openxmlformats.org/drawingml/2006/table">
            <a:tbl>
              <a:tblPr firstRow="1" bandRow="1">
                <a:noFill/>
                <a:tableStyleId>{49890E37-267C-47F2-8C83-5929F78E01FF}</a:tableStyleId>
              </a:tblPr>
              <a:tblGrid>
                <a:gridCol w="370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380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III. Clinical Features</a:t>
                      </a:r>
                      <a:endParaRPr sz="3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i. Touch with reality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Lost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Not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482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ii. Insight into the illness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Lost (Patient usually brought by the relatives).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Present (Patient himself comes for treatment).</a:t>
                      </a: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68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iii. Judgment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Impaired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Intact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12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iv. Social relationships and behavior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Markedly affected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Usually not affected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912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v. Neglect of Personal hygiene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/>
                        <a:t>May be present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Not</a:t>
                      </a: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68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vi. Disturbances of memory, orientation, consciousness and intelligence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Common (in organic psychoses)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Rare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60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vii. Disturbances of thinking (delusions) and Perception (illusions and hallucinations)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Common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rebuchet MS"/>
                        <a:buNone/>
                      </a:pPr>
                      <a:r>
                        <a:rPr lang="en-US" sz="2000" dirty="0"/>
                        <a:t>Rare</a:t>
                      </a:r>
                      <a:endParaRPr sz="2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EE2801-2BF5-4C37-B734-1B052D71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27"/>
          <p:cNvGraphicFramePr/>
          <p:nvPr>
            <p:extLst>
              <p:ext uri="{D42A27DB-BD31-4B8C-83A1-F6EECF244321}">
                <p14:modId xmlns:p14="http://schemas.microsoft.com/office/powerpoint/2010/main" val="3495126896"/>
              </p:ext>
            </p:extLst>
          </p:nvPr>
        </p:nvGraphicFramePr>
        <p:xfrm>
          <a:off x="0" y="994916"/>
          <a:ext cx="9144000" cy="5863084"/>
        </p:xfrm>
        <a:graphic>
          <a:graphicData uri="http://schemas.openxmlformats.org/drawingml/2006/table">
            <a:tbl>
              <a:tblPr firstRow="1" bandRow="1">
                <a:noFill/>
                <a:tableStyleId>{49890E37-267C-47F2-8C83-5929F78E01FF}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13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IV. TREATMENT</a:t>
                      </a:r>
                      <a:endParaRPr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7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i. Electroconvulsive therapy (ECT)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Very useful (in Functional Psychoses)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Not useful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4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ii. Drugs</a:t>
                      </a:r>
                      <a:endParaRPr sz="2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Neuroleptics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(Major tranquillizers antidepressants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commonly used)</a:t>
                      </a:r>
                      <a:endParaRPr sz="2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Minor tranquillizers and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And anti- depressants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commonly used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75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rebuchet MS"/>
                        <a:buNone/>
                      </a:pPr>
                      <a:r>
                        <a:rPr lang="en-US" sz="2200"/>
                        <a:t>iii. Psychotherapy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Supportive type (useful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When the patient is in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remission)</a:t>
                      </a:r>
                      <a:endParaRPr sz="2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/>
                        <a:t>Analytic, supportive and other types very useful.</a:t>
                      </a:r>
                      <a:endParaRPr sz="22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EBAD49-55F2-4B56-959A-BEDD87DBB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" name="Google Shape;176;p28"/>
          <p:cNvGraphicFramePr/>
          <p:nvPr>
            <p:extLst>
              <p:ext uri="{D42A27DB-BD31-4B8C-83A1-F6EECF244321}">
                <p14:modId xmlns:p14="http://schemas.microsoft.com/office/powerpoint/2010/main" val="3154554109"/>
              </p:ext>
            </p:extLst>
          </p:nvPr>
        </p:nvGraphicFramePr>
        <p:xfrm>
          <a:off x="0" y="1191986"/>
          <a:ext cx="9144000" cy="5666013"/>
        </p:xfrm>
        <a:graphic>
          <a:graphicData uri="http://schemas.openxmlformats.org/drawingml/2006/table">
            <a:tbl>
              <a:tblPr firstRow="1" bandRow="1">
                <a:noFill/>
                <a:tableStyleId>{49890E37-267C-47F2-8C83-5929F78E01FF}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60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V. Prognosis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Difficult to treat. Recovery may not be possible. Relapses are common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2400"/>
                        <a:buFont typeface="Trebuchet MS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Easy to treat. Recovery is possible and complete. Relapses are uncommon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0DA1B-0782-45F7-A8BA-56982B43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</TotalTime>
  <Words>745</Words>
  <Application>Microsoft Office PowerPoint</Application>
  <PresentationFormat>On-screen Show (4:3)</PresentationFormat>
  <Paragraphs>147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Trebuchet MS</vt:lpstr>
      <vt:lpstr>Wingdings 3</vt:lpstr>
      <vt:lpstr>Ion</vt:lpstr>
      <vt:lpstr>CLASSIFICATION OF PSYCHIATRIC DISORDERS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PSYCHIATRIC DISORDERS</dc:title>
  <cp:lastModifiedBy>Jaimon Varghese</cp:lastModifiedBy>
  <cp:revision>6</cp:revision>
  <dcterms:modified xsi:type="dcterms:W3CDTF">2023-07-04T14:48:37Z</dcterms:modified>
</cp:coreProperties>
</file>