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56" r:id="rId2"/>
    <p:sldId id="283" r:id="rId3"/>
    <p:sldId id="289" r:id="rId4"/>
    <p:sldId id="290" r:id="rId5"/>
    <p:sldId id="284" r:id="rId6"/>
    <p:sldId id="285" r:id="rId7"/>
    <p:sldId id="286" r:id="rId8"/>
    <p:sldId id="287" r:id="rId9"/>
    <p:sldId id="288" r:id="rId10"/>
    <p:sldId id="280" r:id="rId11"/>
    <p:sldId id="279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7" d="100"/>
          <a:sy n="47" d="100"/>
        </p:scale>
        <p:origin x="1363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3FC950-50A5-43EF-B985-C99E826FA3BE}" type="datetimeFigureOut">
              <a:rPr lang="en-IN" smtClean="0"/>
              <a:t>13-01-2024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1F6734-5813-4385-840C-7EB515EF421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757811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AA0F77F-B3D8-4B2C-9C7F-8AE28AF992E4}" type="datetime1">
              <a:rPr lang="en-US" smtClean="0"/>
              <a:t>13-Jan-24</a:t>
            </a:fld>
            <a:endParaRPr lang="en-IN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r>
              <a:rPr lang="en-IN"/>
              <a:t>Social Group Work</a:t>
            </a: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8AE8C79D-C61F-4F96-ACB1-1858E0009D74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1813B-E717-4A75-A1C2-16D58F26647D}" type="datetime1">
              <a:rPr lang="en-US" smtClean="0"/>
              <a:t>13-Jan-24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DB8E5-AE00-406D-BA7B-1A915A07E9A4}" type="datetime1">
              <a:rPr lang="en-US" smtClean="0"/>
              <a:t>13-Jan-24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A9A4A-F848-44AD-9DEC-4612387DE78D}" type="datetime1">
              <a:rPr lang="en-US" smtClean="0"/>
              <a:t>13-Jan-24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AB23E-7CFE-445B-A067-CA8C8EA3C6D3}" type="datetime1">
              <a:rPr lang="en-US" smtClean="0"/>
              <a:t>13-Jan-24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60B9C-A726-4742-A6A7-E8BA47DBBEEF}" type="datetime1">
              <a:rPr lang="en-US" smtClean="0"/>
              <a:t>13-Jan-24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1C9EF-B9D9-4BD3-B27A-6AD5809C1DB7}" type="datetime1">
              <a:rPr lang="en-US" smtClean="0"/>
              <a:t>13-Jan-24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C6639DBB-4B0C-4B14-AAF6-3818BB81DD06}" type="datetime1">
              <a:rPr lang="en-US" smtClean="0"/>
              <a:t>13-Jan-24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3F13773F-12C8-45BD-A6AF-4EA970171961}" type="datetime1">
              <a:rPr lang="en-US" smtClean="0"/>
              <a:t>13-Jan-24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r>
              <a:rPr lang="en-IN"/>
              <a:t>Social Group Work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8AE8C79D-C61F-4F96-ACB1-1858E0009D74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33FD5-0FC7-467A-880C-F95D65B81103}" type="datetime1">
              <a:rPr lang="en-US" smtClean="0"/>
              <a:t>13-Jan-24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9F1D8-2354-47D2-9315-3CC62316F98F}" type="datetime1">
              <a:rPr lang="en-US" smtClean="0"/>
              <a:t>13-Jan-24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4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7340E255-4D82-462C-B342-294FB2B4F9B4}" type="datetime1">
              <a:rPr lang="en-US" smtClean="0"/>
              <a:t>13-Jan-24</a:t>
            </a:fld>
            <a:endParaRPr lang="en-IN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r>
              <a:rPr lang="en-IN"/>
              <a:t>Social Group Work</a:t>
            </a: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8AE8C79D-C61F-4F96-ACB1-1858E0009D74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0648"/>
            <a:ext cx="7772400" cy="4896544"/>
          </a:xfrm>
        </p:spPr>
        <p:txBody>
          <a:bodyPr>
            <a:normAutofit/>
          </a:bodyPr>
          <a:lstStyle/>
          <a:p>
            <a:pPr algn="ctr"/>
            <a:r>
              <a:rPr lang="en-US" sz="5300" dirty="0">
                <a:solidFill>
                  <a:srgbClr val="00B0F0"/>
                </a:solidFill>
              </a:rPr>
              <a:t>Unit 1Introduction to Group Work</a:t>
            </a:r>
            <a:br>
              <a:rPr lang="en-US" sz="5300" dirty="0">
                <a:solidFill>
                  <a:srgbClr val="00B0F0"/>
                </a:solidFill>
              </a:rPr>
            </a:br>
            <a:br>
              <a:rPr lang="en-US" dirty="0"/>
            </a:br>
            <a:r>
              <a:rPr lang="en-US" dirty="0">
                <a:solidFill>
                  <a:srgbClr val="7030A0"/>
                </a:solidFill>
              </a:rPr>
              <a:t>1.5 Values and principles of social group work</a:t>
            </a:r>
            <a:endParaRPr lang="en-IN" dirty="0">
              <a:solidFill>
                <a:srgbClr val="7030A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D647848-C03C-4A3B-A75F-F21E2DF712C3}"/>
              </a:ext>
            </a:extLst>
          </p:cNvPr>
          <p:cNvSpPr txBox="1"/>
          <p:nvPr/>
        </p:nvSpPr>
        <p:spPr>
          <a:xfrm>
            <a:off x="2483768" y="5867980"/>
            <a:ext cx="459649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i="1" dirty="0">
                <a:solidFill>
                  <a:schemeClr val="bg1"/>
                </a:solidFill>
              </a:rPr>
              <a:t>Dr. Jaimon Varghese</a:t>
            </a:r>
            <a:endParaRPr lang="en-IN" sz="2800" i="1" dirty="0">
              <a:solidFill>
                <a:schemeClr val="bg1"/>
              </a:solidFill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A5966851-FCD0-4D7B-8C8E-14C6A96C10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5239E-8CF9-4B5A-B6BA-45BF7D298575}" type="datetime1">
              <a:rPr lang="en-US" smtClean="0"/>
              <a:t>13-Jan-24</a:t>
            </a:fld>
            <a:endParaRPr lang="en-IN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89E0EC77-2C45-4FE5-9B37-5D17F282E0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F33F028-1E7E-4BCB-8065-C56D4AD3E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1</a:t>
            </a:fld>
            <a:endParaRPr lang="en-IN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4DF4CE9-B651-4F6D-8DAA-C934142722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52448"/>
            <a:ext cx="8555832" cy="5000888"/>
          </a:xfrm>
        </p:spPr>
        <p:txBody>
          <a:bodyPr>
            <a:normAutofit lnSpcReduction="10000"/>
          </a:bodyPr>
          <a:lstStyle/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IN" altLang="en-US" sz="3200" dirty="0"/>
              <a:t>(1) Positive relations between people of different colour, creed, national origin and social class 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IN" altLang="en-US" sz="3200" dirty="0"/>
              <a:t>(2) Value of cooperation 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IN" altLang="en-US" sz="3200" dirty="0"/>
              <a:t>(3) Individual initiative 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IN" altLang="en-US" sz="3200" dirty="0"/>
              <a:t>(4) Freedom of participation in decision making 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IN" altLang="en-US" sz="3200" dirty="0"/>
              <a:t>(5) Individualisation in the group</a:t>
            </a:r>
            <a:endParaRPr lang="en-IN" sz="32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CE73642-EDCE-4809-8872-6BF709B0FC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84295"/>
            <a:ext cx="9111343" cy="1368153"/>
          </a:xfrm>
        </p:spPr>
        <p:txBody>
          <a:bodyPr>
            <a:normAutofit/>
          </a:bodyPr>
          <a:lstStyle/>
          <a:p>
            <a:pPr algn="ctr"/>
            <a:r>
              <a:rPr lang="en-US" altLang="en-US" b="1" dirty="0">
                <a:solidFill>
                  <a:srgbClr val="00B0F0"/>
                </a:solidFill>
              </a:rPr>
              <a:t>Values of social group work </a:t>
            </a:r>
            <a:br>
              <a:rPr lang="en-US" altLang="en-US" b="1" dirty="0">
                <a:solidFill>
                  <a:srgbClr val="00B0F0"/>
                </a:solidFill>
              </a:rPr>
            </a:br>
            <a:r>
              <a:rPr lang="fi-FI" altLang="en-US" sz="3100" b="1" i="1" dirty="0">
                <a:solidFill>
                  <a:srgbClr val="00B050"/>
                </a:solidFill>
              </a:rPr>
              <a:t>(Gisela Konopka, 1963:72-73)</a:t>
            </a:r>
            <a:endParaRPr lang="en-IN" sz="3100" dirty="0">
              <a:solidFill>
                <a:srgbClr val="00B0F0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B25E0D-63F7-4B61-B9C6-863EDAC3BA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1100F-165D-41E6-A8D8-8E2BA4BC03D4}" type="datetime1">
              <a:rPr lang="en-US" smtClean="0"/>
              <a:t>13-Jan-24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0892E7-A93D-44C5-8AFF-5252BC4B8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EF23FD-F43B-42D6-ADA9-47371D9F90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309554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4DF4CE9-B651-4F6D-8DAA-C934142722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1700808"/>
            <a:ext cx="8689504" cy="4752528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IN" altLang="en-US" sz="3200"/>
              <a:t>(1) The principle of planned group formation 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IN" altLang="en-US" sz="3200"/>
              <a:t>(2) The principle of specific objectives 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IN" altLang="en-US" sz="3200"/>
              <a:t>(3) The principle of purposeful worker-group relationship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IN" sz="3200"/>
              <a:t>(4) The principle of continuous individualisation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CE73642-EDCE-4809-8872-6BF709B0FC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84295"/>
            <a:ext cx="9111343" cy="1615878"/>
          </a:xfrm>
        </p:spPr>
        <p:txBody>
          <a:bodyPr>
            <a:normAutofit/>
          </a:bodyPr>
          <a:lstStyle/>
          <a:p>
            <a:pPr algn="ctr"/>
            <a:r>
              <a:rPr lang="en-US" altLang="en-US" b="1" dirty="0">
                <a:solidFill>
                  <a:srgbClr val="00B0F0"/>
                </a:solidFill>
              </a:rPr>
              <a:t>Principles of social group work </a:t>
            </a:r>
            <a:br>
              <a:rPr lang="en-US" altLang="en-US" b="1" dirty="0">
                <a:solidFill>
                  <a:srgbClr val="00B0F0"/>
                </a:solidFill>
              </a:rPr>
            </a:br>
            <a:r>
              <a:rPr lang="fi-FI" altLang="en-US" sz="3100" b="1" i="1" dirty="0">
                <a:solidFill>
                  <a:srgbClr val="00B050"/>
                </a:solidFill>
              </a:rPr>
              <a:t>(Harleigh B Trecker, 1955:260-271)</a:t>
            </a:r>
            <a:endParaRPr lang="en-IN" sz="3100" dirty="0">
              <a:solidFill>
                <a:srgbClr val="00B0F0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B25E0D-63F7-4B61-B9C6-863EDAC3BA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1100F-165D-41E6-A8D8-8E2BA4BC03D4}" type="datetime1">
              <a:rPr lang="en-US" smtClean="0"/>
              <a:t>13-Jan-24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0892E7-A93D-44C5-8AFF-5252BC4B8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EF23FD-F43B-42D6-ADA9-47371D9F90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148088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4DF4CE9-B651-4F6D-8DAA-C934142722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188640"/>
            <a:ext cx="8689504" cy="6264696"/>
          </a:xfrm>
        </p:spPr>
        <p:txBody>
          <a:bodyPr>
            <a:normAutofit lnSpcReduction="10000"/>
          </a:bodyPr>
          <a:lstStyle/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IN" altLang="en-US" sz="3200" dirty="0"/>
              <a:t>(5) The principle of guided group interaction 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IN" altLang="en-US" sz="3200" dirty="0"/>
              <a:t>(6) The principle of democratic group determination 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IN" altLang="en-US" sz="3200" dirty="0"/>
              <a:t>(7) The principle of flexible functional organisation 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IN" altLang="en-US" sz="3200" dirty="0"/>
              <a:t>(8) The principle of progressive programme experience 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IN" altLang="en-US" sz="3200" dirty="0"/>
              <a:t>(9) The principle of resource utilisation 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IN" altLang="en-US" sz="3200" dirty="0"/>
              <a:t>(10) The principle of evaluation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B25E0D-63F7-4B61-B9C6-863EDAC3BA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1100F-165D-41E6-A8D8-8E2BA4BC03D4}" type="datetime1">
              <a:rPr lang="en-US" smtClean="0"/>
              <a:t>13-Jan-24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0892E7-A93D-44C5-8AFF-5252BC4B8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EF23FD-F43B-42D6-ADA9-47371D9F90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932161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4DF4CE9-B651-4F6D-8DAA-C934142722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2060848"/>
            <a:ext cx="8689504" cy="4392488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altLang="en-US" sz="3200" dirty="0"/>
              <a:t>(1) Recognition and subsequent action in relation to the unique difference of each individual 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altLang="en-US" sz="3200" dirty="0"/>
              <a:t>(2) Recognition and subsequent action in relation to the wide variety of groups as groups 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endParaRPr lang="en-IN" sz="32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CE73642-EDCE-4809-8872-6BF709B0FC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84295"/>
            <a:ext cx="9111343" cy="1975918"/>
          </a:xfrm>
        </p:spPr>
        <p:txBody>
          <a:bodyPr>
            <a:normAutofit/>
          </a:bodyPr>
          <a:lstStyle/>
          <a:p>
            <a:pPr algn="ctr"/>
            <a:r>
              <a:rPr lang="en-US" altLang="en-US" b="1" dirty="0">
                <a:solidFill>
                  <a:srgbClr val="00B0F0"/>
                </a:solidFill>
              </a:rPr>
              <a:t>Principles of social group work </a:t>
            </a:r>
            <a:br>
              <a:rPr lang="en-US" altLang="en-US" b="1" dirty="0">
                <a:solidFill>
                  <a:srgbClr val="00B0F0"/>
                </a:solidFill>
              </a:rPr>
            </a:br>
            <a:r>
              <a:rPr lang="fi-FI" altLang="en-US" sz="3100" b="1" i="1" dirty="0">
                <a:solidFill>
                  <a:srgbClr val="00B050"/>
                </a:solidFill>
              </a:rPr>
              <a:t>(Gisela Konopka, 1963:236-237)</a:t>
            </a:r>
            <a:endParaRPr lang="en-IN" sz="3100" dirty="0">
              <a:solidFill>
                <a:srgbClr val="00B0F0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B25E0D-63F7-4B61-B9C6-863EDAC3BA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1100F-165D-41E6-A8D8-8E2BA4BC03D4}" type="datetime1">
              <a:rPr lang="en-US" smtClean="0"/>
              <a:t>13-Jan-24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0892E7-A93D-44C5-8AFF-5252BC4B8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EF23FD-F43B-42D6-ADA9-47371D9F90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82951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4DF4CE9-B651-4F6D-8DAA-C934142722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548680"/>
            <a:ext cx="8689504" cy="5904656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altLang="en-US" sz="3200" dirty="0"/>
              <a:t>(3) Genuine acceptance of each individual with his unique strength and weakness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altLang="en-US" sz="3200" dirty="0"/>
              <a:t>(4) Establishment of a purposeful relationship between group worker and group members 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altLang="en-US" sz="3200" dirty="0"/>
              <a:t>(5) Encouragement and enabling of helpful and cooperative relationships between members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B25E0D-63F7-4B61-B9C6-863EDAC3BA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1100F-165D-41E6-A8D8-8E2BA4BC03D4}" type="datetime1">
              <a:rPr lang="en-US" smtClean="0"/>
              <a:t>13-Jan-24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0892E7-A93D-44C5-8AFF-5252BC4B8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EF23FD-F43B-42D6-ADA9-47371D9F90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50157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4DF4CE9-B651-4F6D-8DAA-C934142722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476672"/>
            <a:ext cx="8689504" cy="5976664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altLang="en-US" sz="3200" dirty="0"/>
              <a:t>(6) Appropriate modification of the group process 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altLang="en-US" sz="3200" dirty="0"/>
              <a:t>(7) Encouragement of each member to participate according to the stage of his capacity and enabling him to become more capable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altLang="en-US" sz="3200" dirty="0"/>
              <a:t>(8) Enabling of members to involve themselves in the process of problem solving 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endParaRPr lang="en-IN" sz="32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B25E0D-63F7-4B61-B9C6-863EDAC3BA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1100F-165D-41E6-A8D8-8E2BA4BC03D4}" type="datetime1">
              <a:rPr lang="en-US" smtClean="0"/>
              <a:t>13-Jan-24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0892E7-A93D-44C5-8AFF-5252BC4B8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EF23FD-F43B-42D6-ADA9-47371D9F90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54017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4DF4CE9-B651-4F6D-8DAA-C934142722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476672"/>
            <a:ext cx="8689504" cy="5976664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altLang="en-US" sz="3200" dirty="0"/>
              <a:t>(9) Enabling group members to experience increasingly satisfactory forms of working through of conflicts 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altLang="en-US" sz="3200" dirty="0"/>
              <a:t>(10) Provision of opportunities for new and differing experiences in relationships and accomplishment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IN" altLang="en-US" sz="3200" dirty="0"/>
              <a:t>(11) Judicious use of limitations related to the diagnostic assessment of each individual and the total situation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B25E0D-63F7-4B61-B9C6-863EDAC3BA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1100F-165D-41E6-A8D8-8E2BA4BC03D4}" type="datetime1">
              <a:rPr lang="en-US" smtClean="0"/>
              <a:t>13-Jan-24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0892E7-A93D-44C5-8AFF-5252BC4B8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EF23FD-F43B-42D6-ADA9-47371D9F90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738235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4DF4CE9-B651-4F6D-8DAA-C934142722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908720"/>
            <a:ext cx="8689504" cy="5544616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IN" altLang="en-US" sz="3200" dirty="0"/>
              <a:t>(12) Purposeful and differential use of programme according to diagnostic evaluation of individual members, group purpose and appropriate social goals 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IN" altLang="en-US" sz="3200" dirty="0"/>
              <a:t>(13) Ongoing evaluation of individual and group process 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IN" altLang="en-US" sz="3200" dirty="0"/>
              <a:t>(14) Warm human and disciplined use of self on the part of the group worker</a:t>
            </a:r>
            <a:endParaRPr lang="en-IN" sz="32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B25E0D-63F7-4B61-B9C6-863EDAC3BA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1100F-165D-41E6-A8D8-8E2BA4BC03D4}" type="datetime1">
              <a:rPr lang="en-US" smtClean="0"/>
              <a:t>13-Jan-24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0892E7-A93D-44C5-8AFF-5252BC4B8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EF23FD-F43B-42D6-ADA9-47371D9F90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21618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7672" y="431413"/>
            <a:ext cx="8229600" cy="1340768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References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2816"/>
            <a:ext cx="8435280" cy="3096344"/>
          </a:xfrm>
        </p:spPr>
        <p:txBody>
          <a:bodyPr>
            <a:normAutofit lnSpcReduction="10000"/>
          </a:bodyPr>
          <a:lstStyle/>
          <a:p>
            <a:pPr marL="109728" indent="0">
              <a:spcBef>
                <a:spcPts val="600"/>
              </a:spcBef>
              <a:spcAft>
                <a:spcPts val="600"/>
              </a:spcAft>
              <a:buNone/>
            </a:pPr>
            <a:endParaRPr lang="en-US" sz="2800" dirty="0"/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800" dirty="0"/>
              <a:t>Konopka Gisela (1963) </a:t>
            </a:r>
            <a:r>
              <a:rPr lang="en-US" sz="2800" i="1" dirty="0"/>
              <a:t>Social Group Work A Helping Process</a:t>
            </a:r>
            <a:r>
              <a:rPr lang="en-US" sz="2800" dirty="0"/>
              <a:t>, Englewood Cliffs, NJ: Prentice Hall Inc.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800" dirty="0" err="1"/>
              <a:t>Trecker</a:t>
            </a:r>
            <a:r>
              <a:rPr lang="en-US" sz="2800" dirty="0"/>
              <a:t> B </a:t>
            </a:r>
            <a:r>
              <a:rPr lang="en-US" sz="2800" dirty="0" err="1"/>
              <a:t>Harleigh</a:t>
            </a:r>
            <a:r>
              <a:rPr lang="en-US" sz="2800" dirty="0"/>
              <a:t> (1955) </a:t>
            </a:r>
            <a:r>
              <a:rPr lang="en-US" sz="2800" i="1" dirty="0"/>
              <a:t>Social Group Work – Principles and Practices</a:t>
            </a:r>
            <a:r>
              <a:rPr lang="en-US" sz="2800" dirty="0"/>
              <a:t>, New York: Whiteside Inc, (rev. ed.)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C8588D-157A-470A-BFB3-6C5975C68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1174D-49E0-446F-A9B3-879E74ABCD3D}" type="datetime1">
              <a:rPr lang="en-US" smtClean="0"/>
              <a:t>13-Jan-24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757123-026E-45E8-8736-491BD37299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63D236-D36D-49DE-A0E4-DA62D6467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10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26755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32856"/>
            <a:ext cx="8229600" cy="2592288"/>
          </a:xfrm>
        </p:spPr>
        <p:txBody>
          <a:bodyPr>
            <a:normAutofit/>
          </a:bodyPr>
          <a:lstStyle/>
          <a:p>
            <a:pPr algn="ctr"/>
            <a:r>
              <a:rPr lang="en-US" sz="7200" dirty="0">
                <a:solidFill>
                  <a:schemeClr val="accent2">
                    <a:lumMod val="60000"/>
                    <a:lumOff val="40000"/>
                  </a:schemeClr>
                </a:solidFill>
                <a:latin typeface="Algerian" panose="04020705040A02060702" pitchFamily="82" charset="0"/>
              </a:rPr>
              <a:t>Thank You</a:t>
            </a:r>
            <a:endParaRPr lang="en-IN" sz="7200" dirty="0">
              <a:solidFill>
                <a:schemeClr val="accent2">
                  <a:lumMod val="60000"/>
                  <a:lumOff val="40000"/>
                </a:schemeClr>
              </a:solidFill>
              <a:latin typeface="Algerian" panose="04020705040A02060702" pitchFamily="82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EFC90E6-EFBF-42C5-8DEB-39C380D489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592EA-EC51-4CCC-815E-730DC3FE15A2}" type="datetime1">
              <a:rPr lang="en-US" smtClean="0"/>
              <a:t>13-Jan-24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52EB69-34B4-4E27-B510-0253793AD3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64664C1-558E-4DF6-BC2C-6F5393203C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11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8354085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1026</TotalTime>
  <Words>511</Words>
  <Application>Microsoft Office PowerPoint</Application>
  <PresentationFormat>On-screen Show (4:3)</PresentationFormat>
  <Paragraphs>72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Algerian</vt:lpstr>
      <vt:lpstr>Calibri</vt:lpstr>
      <vt:lpstr>Lucida Sans Unicode</vt:lpstr>
      <vt:lpstr>Verdana</vt:lpstr>
      <vt:lpstr>Wingdings 2</vt:lpstr>
      <vt:lpstr>Wingdings 3</vt:lpstr>
      <vt:lpstr>Concourse</vt:lpstr>
      <vt:lpstr>Unit 1Introduction to Group Work  1.5 Values and principles of social group work</vt:lpstr>
      <vt:lpstr>Values of social group work  (Gisela Konopka, 1963:72-73)</vt:lpstr>
      <vt:lpstr>Principles of social group work  (Harleigh B Trecker, 1955:260-271)</vt:lpstr>
      <vt:lpstr>PowerPoint Presentation</vt:lpstr>
      <vt:lpstr>Principles of social group work  (Gisela Konopka, 1963:236-237)</vt:lpstr>
      <vt:lpstr>PowerPoint Presentation</vt:lpstr>
      <vt:lpstr>PowerPoint Presentation</vt:lpstr>
      <vt:lpstr>PowerPoint Presentation</vt:lpstr>
      <vt:lpstr>PowerPoint Presentation</vt:lpstr>
      <vt:lpstr>References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Characteristics of Social Group</dc:title>
  <dc:creator>ADMIN</dc:creator>
  <cp:lastModifiedBy>Jaimon Varghese</cp:lastModifiedBy>
  <cp:revision>36</cp:revision>
  <dcterms:created xsi:type="dcterms:W3CDTF">2018-01-15T04:45:34Z</dcterms:created>
  <dcterms:modified xsi:type="dcterms:W3CDTF">2024-01-13T09:53:25Z</dcterms:modified>
</cp:coreProperties>
</file>