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6" r:id="rId3"/>
    <p:sldId id="257" r:id="rId4"/>
    <p:sldId id="287" r:id="rId5"/>
    <p:sldId id="280" r:id="rId6"/>
    <p:sldId id="289" r:id="rId7"/>
    <p:sldId id="290" r:id="rId8"/>
    <p:sldId id="291" r:id="rId9"/>
    <p:sldId id="292" r:id="rId10"/>
    <p:sldId id="288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13-Jan-24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13-Jan-24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13-Jan-24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13-Jan-24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13-Jan-24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13-Jan-24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13-Jan-24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13-Jan-24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rgbClr val="00B0F0"/>
                </a:solidFill>
              </a:rPr>
              <a:t>Unit 1Introduction to Group Work</a:t>
            </a:r>
            <a:br>
              <a:rPr lang="en-US" dirty="0"/>
            </a:br>
            <a:r>
              <a:rPr lang="en-US" dirty="0"/>
              <a:t>1.6 Types of groups and approaches to group work based on objectives, purpose and type of </a:t>
            </a:r>
            <a:br>
              <a:rPr lang="en-US" dirty="0"/>
            </a:br>
            <a:r>
              <a:rPr lang="en-US" dirty="0"/>
              <a:t>membership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13-Jan-24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1556792"/>
            <a:ext cx="8229600" cy="48965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Voluntary and Involuntary Groups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Open and Closed Groups</a:t>
            </a:r>
            <a:endParaRPr lang="en-US" sz="32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Vertical and Horizontal Groups</a:t>
            </a:r>
            <a:endParaRPr lang="en-US" sz="32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Primary and Secondary Groups</a:t>
            </a:r>
            <a:endParaRPr lang="en-US" sz="32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3200" dirty="0"/>
              <a:t>Natural and Formed Groups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Formal vs. Informal Groups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Treatment vs. Task Groups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16957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Types of Social </a:t>
            </a:r>
            <a:r>
              <a:rPr lang="en-US" altLang="en-US" dirty="0">
                <a:solidFill>
                  <a:srgbClr val="0070C0"/>
                </a:solidFill>
              </a:rPr>
              <a:t>Group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Approaches in Group Work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8229600" cy="4747666"/>
          </a:xfrm>
        </p:spPr>
        <p:txBody>
          <a:bodyPr>
            <a:normAutofit/>
          </a:bodyPr>
          <a:lstStyle/>
          <a:p>
            <a:r>
              <a:rPr lang="en-US" dirty="0"/>
              <a:t>Rehabilitative </a:t>
            </a:r>
            <a:r>
              <a:rPr lang="hi-IN" dirty="0"/>
              <a:t>पुनर्वसनात्मक </a:t>
            </a:r>
            <a:endParaRPr lang="en-US" dirty="0"/>
          </a:p>
          <a:p>
            <a:r>
              <a:rPr lang="en-US" dirty="0"/>
              <a:t>Therapeutic</a:t>
            </a:r>
            <a:r>
              <a:rPr lang="hi-IN" dirty="0"/>
              <a:t> उपचारात्मक</a:t>
            </a:r>
            <a:endParaRPr lang="en-US" dirty="0"/>
          </a:p>
          <a:p>
            <a:r>
              <a:rPr lang="en-US" dirty="0"/>
              <a:t>Developmental </a:t>
            </a:r>
            <a:r>
              <a:rPr lang="hi-IN" dirty="0"/>
              <a:t>विकासात्मक</a:t>
            </a:r>
            <a:endParaRPr lang="en-US" dirty="0"/>
          </a:p>
          <a:p>
            <a:r>
              <a:rPr lang="en-US" dirty="0"/>
              <a:t>Supportive </a:t>
            </a:r>
            <a:r>
              <a:rPr lang="hi-IN" dirty="0"/>
              <a:t>सहायक</a:t>
            </a:r>
            <a:endParaRPr lang="en-US" dirty="0"/>
          </a:p>
          <a:p>
            <a:r>
              <a:rPr lang="en-US" dirty="0"/>
              <a:t>Right based </a:t>
            </a:r>
            <a:r>
              <a:rPr lang="hi-IN" dirty="0"/>
              <a:t>हक्क / अधिकार आधारीत </a:t>
            </a:r>
            <a:endParaRPr lang="en-US" dirty="0"/>
          </a:p>
          <a:p>
            <a:r>
              <a:rPr lang="en-US" dirty="0"/>
              <a:t>Problem solving </a:t>
            </a:r>
            <a:r>
              <a:rPr lang="hi-IN" dirty="0"/>
              <a:t>समस्या सोडवणुक</a:t>
            </a:r>
            <a:endParaRPr lang="en-US" dirty="0"/>
          </a:p>
          <a:p>
            <a:r>
              <a:rPr lang="en-US" dirty="0"/>
              <a:t>Ameliorative (caring / cooperative / pleasing / compromising)</a:t>
            </a:r>
          </a:p>
          <a:p>
            <a:r>
              <a:rPr lang="en-US" dirty="0"/>
              <a:t>Preventive </a:t>
            </a:r>
            <a:r>
              <a:rPr lang="hi-IN" dirty="0"/>
              <a:t>प्रतिबंधात्मक</a:t>
            </a:r>
            <a:endParaRPr lang="en-US" dirty="0"/>
          </a:p>
          <a:p>
            <a:r>
              <a:rPr lang="en-US" dirty="0"/>
              <a:t>Reformative </a:t>
            </a:r>
            <a:r>
              <a:rPr lang="hi-IN" dirty="0"/>
              <a:t>सुधारणात्मक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Types and approaches to group work based on objectives, purpose and type of membership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altLang="en-US" sz="2700" i="1" dirty="0">
                <a:solidFill>
                  <a:srgbClr val="00B050"/>
                </a:solidFill>
              </a:rPr>
              <a:t>(Ronald W </a:t>
            </a:r>
            <a:r>
              <a:rPr lang="en-US" altLang="en-US" sz="2700" i="1" dirty="0" err="1">
                <a:solidFill>
                  <a:srgbClr val="00B050"/>
                </a:solidFill>
              </a:rPr>
              <a:t>Toseland</a:t>
            </a:r>
            <a:r>
              <a:rPr lang="en-US" altLang="en-US" sz="2700" i="1" dirty="0">
                <a:solidFill>
                  <a:srgbClr val="00B050"/>
                </a:solidFill>
              </a:rPr>
              <a:t> and Robert F Rivas, 2012:12-42)</a:t>
            </a:r>
            <a:r>
              <a:rPr lang="en-US" dirty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8507288" cy="3960440"/>
          </a:xfrm>
        </p:spPr>
        <p:txBody>
          <a:bodyPr>
            <a:normAutofit/>
          </a:bodyPr>
          <a:lstStyle/>
          <a:p>
            <a:r>
              <a:rPr lang="en-US" dirty="0"/>
              <a:t>Based on the objectives, purpose and type of membership, groups and approaches are divided into two: </a:t>
            </a:r>
            <a:r>
              <a:rPr lang="en-US" b="1" dirty="0">
                <a:solidFill>
                  <a:srgbClr val="7030A0"/>
                </a:solidFill>
              </a:rPr>
              <a:t>Treatment &amp; Task oriented</a:t>
            </a:r>
          </a:p>
          <a:p>
            <a:r>
              <a:rPr lang="en-US" i="1" dirty="0">
                <a:solidFill>
                  <a:srgbClr val="7030A0"/>
                </a:solidFill>
              </a:rPr>
              <a:t>Purpose of treatment group </a:t>
            </a:r>
            <a:r>
              <a:rPr lang="en-US" dirty="0"/>
              <a:t>is to meet members’ socioemotional needs including needs for support, education, therapy, growth and socialization</a:t>
            </a:r>
          </a:p>
          <a:p>
            <a:r>
              <a:rPr lang="en-US" i="1" dirty="0">
                <a:solidFill>
                  <a:srgbClr val="7030A0"/>
                </a:solidFill>
              </a:rPr>
              <a:t>Purpose of task group </a:t>
            </a:r>
            <a:r>
              <a:rPr lang="en-US" dirty="0"/>
              <a:t>is to accomplish a task / goal at client/organizational/community level</a:t>
            </a:r>
          </a:p>
        </p:txBody>
      </p:sp>
    </p:spTree>
    <p:extLst>
      <p:ext uri="{BB962C8B-B14F-4D97-AF65-F5344CB8AC3E}">
        <p14:creationId xmlns:p14="http://schemas.microsoft.com/office/powerpoint/2010/main" val="128880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70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(A) Treatment group: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0708"/>
            <a:ext cx="8435280" cy="538660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(1) Bond: </a:t>
            </a:r>
            <a:r>
              <a:rPr lang="en-US" sz="2400" dirty="0"/>
              <a:t>members’ personal needs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(2) Roles: </a:t>
            </a:r>
            <a:r>
              <a:rPr lang="en-US" sz="2400" dirty="0"/>
              <a:t>develop through interaction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(3) Communication pattern: </a:t>
            </a:r>
            <a:r>
              <a:rPr lang="en-US" sz="2400" dirty="0"/>
              <a:t>open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(4) Procedures: </a:t>
            </a:r>
            <a:r>
              <a:rPr lang="en-US" sz="2400" dirty="0"/>
              <a:t>flexible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(5) Composition: </a:t>
            </a:r>
            <a:r>
              <a:rPr lang="en-US" sz="2400" dirty="0"/>
              <a:t>based on common concern, problems or characteristics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(6) Self disclosure: </a:t>
            </a:r>
            <a:r>
              <a:rPr lang="en-US" sz="2400" dirty="0"/>
              <a:t>expected to be high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(7) Confidentiality</a:t>
            </a:r>
            <a:r>
              <a:rPr lang="en-US" sz="2400" dirty="0"/>
              <a:t>: proceedings usually private and kept within the group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rgbClr val="7030A0"/>
                </a:solidFill>
              </a:rPr>
              <a:t>(8) Evaluation</a:t>
            </a:r>
            <a:r>
              <a:rPr lang="en-US" sz="2400" dirty="0"/>
              <a:t>: success based on members meeting treatment goals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7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70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(A) Task group: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0708"/>
            <a:ext cx="8435280" cy="538660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(1) Bond: </a:t>
            </a:r>
            <a:r>
              <a:rPr lang="en-IN" sz="2400" dirty="0"/>
              <a:t>task to be completed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(2) Roles: </a:t>
            </a:r>
            <a:r>
              <a:rPr lang="en-IN" sz="2400" dirty="0"/>
              <a:t>are assigned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(3) Communication pattern: </a:t>
            </a:r>
            <a:r>
              <a:rPr lang="en-IN" sz="2400" dirty="0"/>
              <a:t>focussed on discussion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(4) Procedures: </a:t>
            </a:r>
            <a:r>
              <a:rPr lang="en-IN" sz="2400" dirty="0"/>
              <a:t>formal agenda and rules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(5) Composition: </a:t>
            </a:r>
            <a:r>
              <a:rPr lang="en-IN" sz="2400" dirty="0"/>
              <a:t>based on needed talents, expertise, division of labour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(6) Self disclosure: </a:t>
            </a:r>
            <a:r>
              <a:rPr lang="en-IN" sz="2400" dirty="0"/>
              <a:t>expected to be low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(7) Confidentiality</a:t>
            </a:r>
            <a:r>
              <a:rPr lang="en-IN" sz="2400" dirty="0"/>
              <a:t>: </a:t>
            </a:r>
            <a:r>
              <a:rPr lang="en-US" sz="2400" dirty="0"/>
              <a:t>sometimes open to the public</a:t>
            </a:r>
            <a:r>
              <a:rPr lang="en-IN" sz="2400" dirty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2400" b="1" i="1" dirty="0">
                <a:solidFill>
                  <a:srgbClr val="7030A0"/>
                </a:solidFill>
              </a:rPr>
              <a:t>(8) Evaluation</a:t>
            </a:r>
            <a:r>
              <a:rPr lang="en-IN" sz="2400" dirty="0"/>
              <a:t>: </a:t>
            </a:r>
            <a:r>
              <a:rPr lang="en-US" sz="2400" dirty="0"/>
              <a:t>success based on members accomplishing task, mandate or producing a product</a:t>
            </a:r>
            <a:endParaRPr lang="en-IN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97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41214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Treatment groups - types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412776"/>
            <a:ext cx="7427168" cy="446449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Support group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Education group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Therapy group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Growth group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Socialization group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Self-help group</a:t>
            </a: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IN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3113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9622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Task groups - types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62224"/>
            <a:ext cx="8075240" cy="41310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7030A0"/>
                </a:solidFill>
              </a:rPr>
              <a:t>Groups to meet client needs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Teams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Treatment conferences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Staff development groups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3285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04664"/>
            <a:ext cx="8208912" cy="5832648"/>
          </a:xfrm>
        </p:spPr>
        <p:txBody>
          <a:bodyPr>
            <a:normAutofit fontScale="92500"/>
          </a:bodyPr>
          <a:lstStyle/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Groups to meet organizational needs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Committees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Cabinets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Board of directors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7030A0"/>
                </a:solidFill>
              </a:rPr>
              <a:t>Groups to meet community needs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Social action groups</a:t>
            </a:r>
            <a:endParaRPr lang="en-IN" sz="36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Coalitions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Delegate councils</a:t>
            </a:r>
            <a:endParaRPr lang="en-US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132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9224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435280" cy="351439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W. Ronald &amp; Rivas F. Robert (2012) </a:t>
            </a:r>
            <a:r>
              <a:rPr lang="en-US" sz="2400" i="1" dirty="0"/>
              <a:t>An Introduction to Group Work Practice (7th Ed.)</a:t>
            </a:r>
            <a:r>
              <a:rPr lang="en-US" sz="2400" dirty="0"/>
              <a:t>. Boston: Allyn &amp; Bacon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13-Jan-24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13-Jan-24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700</TotalTime>
  <Words>493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1Introduction to Group Work 1.6 Types of groups and approaches to group work based on objectives, purpose and type of  membership</vt:lpstr>
      <vt:lpstr>Types of Social Group </vt:lpstr>
      <vt:lpstr>Approaches in Group Work </vt:lpstr>
      <vt:lpstr>Types and approaches to group work based on objectives, purpose and type of membership (Ronald W Toseland and Robert F Rivas, 2012:12-42) </vt:lpstr>
      <vt:lpstr>(A) Treatment group: </vt:lpstr>
      <vt:lpstr>(A) Task group: </vt:lpstr>
      <vt:lpstr>Treatment groups - types </vt:lpstr>
      <vt:lpstr>Task groups - types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24</cp:revision>
  <dcterms:created xsi:type="dcterms:W3CDTF">2018-01-15T04:45:34Z</dcterms:created>
  <dcterms:modified xsi:type="dcterms:W3CDTF">2024-01-13T11:26:26Z</dcterms:modified>
</cp:coreProperties>
</file>