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86" r:id="rId3"/>
    <p:sldId id="289" r:id="rId4"/>
    <p:sldId id="291" r:id="rId5"/>
    <p:sldId id="292" r:id="rId6"/>
    <p:sldId id="294" r:id="rId7"/>
    <p:sldId id="290" r:id="rId8"/>
    <p:sldId id="295" r:id="rId9"/>
    <p:sldId id="296" r:id="rId10"/>
    <p:sldId id="288" r:id="rId11"/>
    <p:sldId id="27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1363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FC950-50A5-43EF-B985-C99E826FA3BE}" type="datetimeFigureOut">
              <a:rPr lang="en-IN" smtClean="0"/>
              <a:t>23-01-2024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1F6734-5813-4385-840C-7EB515EF42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5781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AA0F77F-B3D8-4B2C-9C7F-8AE28AF992E4}" type="datetime1">
              <a:rPr lang="en-US" smtClean="0"/>
              <a:t>23-Jan-24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1813B-E717-4A75-A1C2-16D58F26647D}" type="datetime1">
              <a:rPr lang="en-US" smtClean="0"/>
              <a:t>23-Jan-24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DB8E5-AE00-406D-BA7B-1A915A07E9A4}" type="datetime1">
              <a:rPr lang="en-US" smtClean="0"/>
              <a:t>23-Jan-24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A9A4A-F848-44AD-9DEC-4612387DE78D}" type="datetime1">
              <a:rPr lang="en-US" smtClean="0"/>
              <a:t>23-Jan-24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B23E-7CFE-445B-A067-CA8C8EA3C6D3}" type="datetime1">
              <a:rPr lang="en-US" smtClean="0"/>
              <a:t>23-Jan-24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60B9C-A726-4742-A6A7-E8BA47DBBEEF}" type="datetime1">
              <a:rPr lang="en-US" smtClean="0"/>
              <a:t>23-Jan-24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C9EF-B9D9-4BD3-B27A-6AD5809C1DB7}" type="datetime1">
              <a:rPr lang="en-US" smtClean="0"/>
              <a:t>23-Jan-24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C6639DBB-4B0C-4B14-AAF6-3818BB81DD06}" type="datetime1">
              <a:rPr lang="en-US" smtClean="0"/>
              <a:t>23-Jan-24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F13773F-12C8-45BD-A6AF-4EA970171961}" type="datetime1">
              <a:rPr lang="en-US" smtClean="0"/>
              <a:t>23-Jan-24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33FD5-0FC7-467A-880C-F95D65B81103}" type="datetime1">
              <a:rPr lang="en-US" smtClean="0"/>
              <a:t>23-Jan-24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F1D8-2354-47D2-9315-3CC62316F98F}" type="datetime1">
              <a:rPr lang="en-US" smtClean="0"/>
              <a:t>23-Jan-24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340E255-4D82-462C-B342-294FB2B4F9B4}" type="datetime1">
              <a:rPr lang="en-US" smtClean="0"/>
              <a:t>23-Jan-24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20688"/>
            <a:ext cx="7772400" cy="4680520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rgbClr val="00B0F0"/>
                </a:solidFill>
              </a:rPr>
              <a:t>Unit 2 Group Formation &amp; Group Development</a:t>
            </a:r>
            <a:br>
              <a:rPr lang="en-US" dirty="0"/>
            </a:br>
            <a:r>
              <a:rPr lang="en-US" dirty="0"/>
              <a:t>2.1. Steps in group formation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47848-C03C-4A3B-A75F-F21E2DF712C3}"/>
              </a:ext>
            </a:extLst>
          </p:cNvPr>
          <p:cNvSpPr txBox="1"/>
          <p:nvPr/>
        </p:nvSpPr>
        <p:spPr>
          <a:xfrm>
            <a:off x="2483768" y="5867980"/>
            <a:ext cx="45964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dirty="0">
                <a:solidFill>
                  <a:schemeClr val="bg1"/>
                </a:solidFill>
              </a:rPr>
              <a:t>Dr. Jaimon Varghese</a:t>
            </a:r>
            <a:endParaRPr lang="en-IN" sz="2800" i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5966851-FCD0-4D7B-8C8E-14C6A96C1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5239E-8CF9-4B5A-B6BA-45BF7D298575}" type="datetime1">
              <a:rPr lang="en-US" smtClean="0"/>
              <a:t>23-Jan-24</a:t>
            </a:fld>
            <a:endParaRPr lang="en-IN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9E0EC77-2C45-4FE5-9B37-5D17F282E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F33F028-1E7E-4BCB-8065-C56D4AD3E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880" y="1556792"/>
            <a:ext cx="8229600" cy="489654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-	Need Assessment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-	Formulating objectives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-	Developing plan for group work</a:t>
            </a:r>
          </a:p>
          <a:p>
            <a:pPr marL="109728" indent="0">
              <a:lnSpc>
                <a:spcPct val="120000"/>
              </a:lnSpc>
              <a:spcBef>
                <a:spcPts val="600"/>
              </a:spcBef>
              <a:buNone/>
            </a:pPr>
            <a:endParaRPr lang="en-US" sz="3200" dirty="0"/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IN" sz="3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E73642-EDCE-4809-8872-6BF709B0F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7219"/>
            <a:ext cx="8229600" cy="1169573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rgbClr val="0070C0"/>
                </a:solidFill>
              </a:rPr>
              <a:t>2.1. Steps in group formation</a:t>
            </a:r>
            <a:r>
              <a:rPr lang="en-US" altLang="en-US" dirty="0">
                <a:solidFill>
                  <a:srgbClr val="0070C0"/>
                </a:solidFill>
              </a:rPr>
              <a:t> 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23-Jan-24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9952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880" y="1556792"/>
            <a:ext cx="8229600" cy="489654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Assess the needs of the individuals to be fulfilled by forming the group (treatment groups)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3200" dirty="0"/>
              <a:t>Assess the group needs (task groups)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3200" dirty="0"/>
              <a:t>Assess the community needs (implications of the group formation upon the larger society. </a:t>
            </a:r>
            <a:r>
              <a:rPr lang="en-IN" sz="3200" dirty="0" err="1"/>
              <a:t>Eg.</a:t>
            </a:r>
            <a:r>
              <a:rPr lang="en-IN" sz="3200" dirty="0"/>
              <a:t> SHG)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E73642-EDCE-4809-8872-6BF709B0F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7219"/>
            <a:ext cx="8229600" cy="1169573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rgbClr val="0070C0"/>
                </a:solidFill>
              </a:rPr>
              <a:t>2.1.1 Need Assessment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23-Jan-24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9044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880" y="1556792"/>
            <a:ext cx="8229600" cy="489654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‘(1) Facilitate member introduction, so they feel comfortable with one another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(2) Clarify the purpose and function of the group as it is perceived by the worker, members and the agency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3200" dirty="0"/>
              <a:t>(3) Discuss &amp; clarify the limits of confidentiality within the group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E73642-EDCE-4809-8872-6BF709B0F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7219"/>
            <a:ext cx="8229600" cy="1169573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rgbClr val="0070C0"/>
                </a:solidFill>
              </a:rPr>
              <a:t>2.1.2 Formulating objectives </a:t>
            </a:r>
            <a:r>
              <a:rPr lang="en-US" altLang="en-US" sz="2200" i="1" dirty="0">
                <a:solidFill>
                  <a:srgbClr val="00B050"/>
                </a:solidFill>
              </a:rPr>
              <a:t>(Ronald W </a:t>
            </a:r>
            <a:r>
              <a:rPr lang="en-US" altLang="en-US" sz="2200" i="1" dirty="0" err="1">
                <a:solidFill>
                  <a:srgbClr val="00B050"/>
                </a:solidFill>
              </a:rPr>
              <a:t>Toseland</a:t>
            </a:r>
            <a:r>
              <a:rPr lang="en-US" altLang="en-US" sz="2200" i="1" dirty="0">
                <a:solidFill>
                  <a:srgbClr val="00B050"/>
                </a:solidFill>
              </a:rPr>
              <a:t> and Robert F Rivas, 2012:199-225)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23-Jan-24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5863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880" y="476672"/>
            <a:ext cx="8229600" cy="597666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(4) Help members feel that they are a part of the group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(5) Guide the development of the group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(6) Balancing task and socio-emotional aspects of the group process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(7) Setting goals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(8) Contract for work</a:t>
            </a:r>
            <a:endParaRPr lang="en-IN" sz="32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23-Jan-24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5806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880" y="476672"/>
            <a:ext cx="8229600" cy="597666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(9) Facilitating member motivation and ability to work in the group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(10) Address ambivalence &amp; resistance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(11) Work with mandated (involuntary) clients (juvenile delinquents)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(12) Anticipate obstacles to achieving individual and group goals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(13) Monitor and evaluate the group as the change process begins</a:t>
            </a:r>
            <a:endParaRPr lang="en-IN" sz="32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23-Jan-24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2441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880" y="1556792"/>
            <a:ext cx="8229600" cy="489654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3200" dirty="0"/>
              <a:t>Planning marks the beginning of the worker’s involvement in the group endeavour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3200" dirty="0"/>
              <a:t>Two parts 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IN" sz="2800" dirty="0"/>
              <a:t>– forming the group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IN" sz="2800" dirty="0"/>
              <a:t>- ongoing adjustment &amp; forward looking arrangements throughout the life of the group (beginning, middle &amp; ending).</a:t>
            </a:r>
          </a:p>
          <a:p>
            <a:pPr marL="109728" indent="0">
              <a:lnSpc>
                <a:spcPct val="120000"/>
              </a:lnSpc>
              <a:spcBef>
                <a:spcPts val="600"/>
              </a:spcBef>
              <a:buNone/>
            </a:pPr>
            <a:endParaRPr lang="en-IN" sz="3200" dirty="0"/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IN" sz="3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E73642-EDCE-4809-8872-6BF709B0F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4297"/>
            <a:ext cx="9013032" cy="1472496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b="1" dirty="0">
                <a:solidFill>
                  <a:srgbClr val="0070C0"/>
                </a:solidFill>
              </a:rPr>
              <a:t>2.1.3. Developing plan for group work </a:t>
            </a:r>
            <a:r>
              <a:rPr lang="en-US" altLang="en-US" sz="2700" i="1" dirty="0">
                <a:solidFill>
                  <a:srgbClr val="00B050"/>
                </a:solidFill>
              </a:rPr>
              <a:t>(Ronald W </a:t>
            </a:r>
            <a:r>
              <a:rPr lang="en-US" altLang="en-US" sz="2700" i="1" dirty="0" err="1">
                <a:solidFill>
                  <a:srgbClr val="00B050"/>
                </a:solidFill>
              </a:rPr>
              <a:t>Toseland</a:t>
            </a:r>
            <a:r>
              <a:rPr lang="en-US" altLang="en-US" sz="2700" i="1" dirty="0">
                <a:solidFill>
                  <a:srgbClr val="00B050"/>
                </a:solidFill>
              </a:rPr>
              <a:t> and Robert F Rivas, 2012:161-195)</a:t>
            </a:r>
            <a:r>
              <a:rPr lang="en-US" altLang="en-US" dirty="0">
                <a:solidFill>
                  <a:srgbClr val="0070C0"/>
                </a:solidFill>
              </a:rPr>
              <a:t> 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23-Jan-24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6300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880" y="1556792"/>
            <a:ext cx="8229600" cy="489654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(1) Establishing group’s purpose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(2) Assessing the potential sponsorship and membership of the group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(3) Recruiting members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(4) Composing the group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(5) Orienting members to the group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(6) Contracting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(7) Preparing the group’s environment’</a:t>
            </a:r>
            <a:endParaRPr lang="en-IN" sz="3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E73642-EDCE-4809-8872-6BF709B0F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4297"/>
            <a:ext cx="9013032" cy="1472496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b="1" dirty="0">
                <a:solidFill>
                  <a:srgbClr val="0070C0"/>
                </a:solidFill>
              </a:rPr>
              <a:t>2.1.3. Developing plan for group work </a:t>
            </a:r>
            <a:r>
              <a:rPr lang="en-US" altLang="en-US" sz="2700" i="1" dirty="0">
                <a:solidFill>
                  <a:srgbClr val="00B050"/>
                </a:solidFill>
              </a:rPr>
              <a:t>(Ronald W </a:t>
            </a:r>
            <a:r>
              <a:rPr lang="en-US" altLang="en-US" sz="2700" i="1" dirty="0" err="1">
                <a:solidFill>
                  <a:srgbClr val="00B050"/>
                </a:solidFill>
              </a:rPr>
              <a:t>Toseland</a:t>
            </a:r>
            <a:r>
              <a:rPr lang="en-US" altLang="en-US" sz="2700" i="1" dirty="0">
                <a:solidFill>
                  <a:srgbClr val="00B050"/>
                </a:solidFill>
              </a:rPr>
              <a:t> and Robert F Rivas, 2012:161-195)</a:t>
            </a:r>
            <a:r>
              <a:rPr lang="en-US" altLang="en-US" dirty="0">
                <a:solidFill>
                  <a:srgbClr val="0070C0"/>
                </a:solidFill>
              </a:rPr>
              <a:t> 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23-Jan-24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3229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880" y="404664"/>
            <a:ext cx="8229600" cy="604867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(5) Orienting members to the group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(6) Contracting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(7) Preparing the group’s environment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(8) Reviewing the literature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(9) Selecting monitoring &amp; evaluation tools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(10) Preparing a written group proposal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(11) Planning virtual groups</a:t>
            </a:r>
            <a:endParaRPr lang="en-IN" sz="32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23-Jan-24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8644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09224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References</a:t>
            </a:r>
            <a:endParaRPr lang="en-IN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92896"/>
            <a:ext cx="8435280" cy="351439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err="1"/>
              <a:t>Toseland</a:t>
            </a:r>
            <a:r>
              <a:rPr lang="en-US" sz="2400" dirty="0"/>
              <a:t> W. Ronald &amp; Rivas F. Robert (2012) </a:t>
            </a:r>
            <a:r>
              <a:rPr lang="en-US" sz="2400" i="1" dirty="0"/>
              <a:t>An Introduction to Group Work Practice (7th Ed.)</a:t>
            </a:r>
            <a:r>
              <a:rPr lang="en-US" sz="2400" dirty="0"/>
              <a:t>. Boston: Allyn &amp; Bacon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IN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8588D-157A-470A-BFB3-6C5975C68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1174D-49E0-446F-A9B3-879E74ABCD3D}" type="datetime1">
              <a:rPr lang="en-US" smtClean="0"/>
              <a:t>23-Jan-24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57123-026E-45E8-8736-491BD3729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3D236-D36D-49DE-A0E4-DA62D6467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4268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2856"/>
            <a:ext cx="8229600" cy="2592288"/>
          </a:xfrm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chemeClr val="accent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Thank You</a:t>
            </a:r>
            <a:endParaRPr lang="en-IN" sz="7200" dirty="0">
              <a:solidFill>
                <a:schemeClr val="accent2">
                  <a:lumMod val="60000"/>
                  <a:lumOff val="40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FC90E6-EFBF-42C5-8DEB-39C380D48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92EA-EC51-4CCC-815E-730DC3FE15A2}" type="datetime1">
              <a:rPr lang="en-US" smtClean="0"/>
              <a:t>23-Jan-24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52EB69-34B4-4E27-B510-0253793AD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4664C1-558E-4DF6-BC2C-6F5393203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35408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809</TotalTime>
  <Words>509</Words>
  <Application>Microsoft Office PowerPoint</Application>
  <PresentationFormat>On-screen Show (4:3)</PresentationFormat>
  <Paragraphs>80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Algerian</vt:lpstr>
      <vt:lpstr>Calibri</vt:lpstr>
      <vt:lpstr>Lucida Sans Unicode</vt:lpstr>
      <vt:lpstr>Verdana</vt:lpstr>
      <vt:lpstr>Wingdings 2</vt:lpstr>
      <vt:lpstr>Wingdings 3</vt:lpstr>
      <vt:lpstr>Concourse</vt:lpstr>
      <vt:lpstr>Unit 2 Group Formation &amp; Group Development 2.1. Steps in group formation</vt:lpstr>
      <vt:lpstr>2.1. Steps in group formation </vt:lpstr>
      <vt:lpstr>2.1.1 Need Assessment</vt:lpstr>
      <vt:lpstr>2.1.2 Formulating objectives (Ronald W Toseland and Robert F Rivas, 2012:199-225)</vt:lpstr>
      <vt:lpstr>PowerPoint Presentation</vt:lpstr>
      <vt:lpstr>PowerPoint Presentation</vt:lpstr>
      <vt:lpstr>2.1.3. Developing plan for group work (Ronald W Toseland and Robert F Rivas, 2012:161-195) </vt:lpstr>
      <vt:lpstr>2.1.3. Developing plan for group work (Ronald W Toseland and Robert F Rivas, 2012:161-195) </vt:lpstr>
      <vt:lpstr>PowerPoint Presentation</vt:lpstr>
      <vt:lpstr>References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Characteristics of Social Group</dc:title>
  <dc:creator>ADMIN</dc:creator>
  <cp:lastModifiedBy>Jaimon Varghese</cp:lastModifiedBy>
  <cp:revision>26</cp:revision>
  <dcterms:created xsi:type="dcterms:W3CDTF">2018-01-15T04:45:34Z</dcterms:created>
  <dcterms:modified xsi:type="dcterms:W3CDTF">2024-01-23T10:58:28Z</dcterms:modified>
</cp:coreProperties>
</file>