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86" r:id="rId3"/>
    <p:sldId id="259" r:id="rId4"/>
    <p:sldId id="263" r:id="rId5"/>
    <p:sldId id="292" r:id="rId6"/>
    <p:sldId id="293" r:id="rId7"/>
    <p:sldId id="294" r:id="rId8"/>
    <p:sldId id="295" r:id="rId9"/>
    <p:sldId id="288" r:id="rId10"/>
    <p:sldId id="27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23-01-2024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23-Jan-24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23-Jan-24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23-Jan-24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23-Jan-24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23-Jan-24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23-Jan-24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468052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rgbClr val="00B0F0"/>
                </a:solidFill>
              </a:rPr>
              <a:t>Unit 2 Group Formation &amp; Group Development</a:t>
            </a:r>
            <a:br>
              <a:rPr lang="en-US" dirty="0"/>
            </a:br>
            <a:r>
              <a:rPr lang="en-US" dirty="0"/>
              <a:t>2.2. Pre group and initial phase of group development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23-Jan-24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2060848"/>
            <a:ext cx="8229600" cy="43924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Characteristics of this stage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Roles, responsibilities and skills of group worker in facilitation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40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7219"/>
            <a:ext cx="8229600" cy="1457605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2.2. Pre group and initial phase of group development</a:t>
            </a:r>
            <a:r>
              <a:rPr lang="en-US" altLang="en-US" dirty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Facilitating members familiarity (</a:t>
            </a:r>
            <a:r>
              <a:rPr lang="hi-IN" sz="3600" dirty="0"/>
              <a:t>सुपरिचय</a:t>
            </a:r>
            <a:r>
              <a:rPr lang="en-US" sz="3600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Building trust</a:t>
            </a:r>
            <a:endParaRPr lang="en-IN" sz="3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Competition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Strained (</a:t>
            </a:r>
            <a:r>
              <a:rPr lang="hi-IN" sz="3600" dirty="0"/>
              <a:t>तनावपूर्ण</a:t>
            </a:r>
            <a:r>
              <a:rPr lang="en-IN" sz="3600" dirty="0"/>
              <a:t>) relationships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Leadership is challenged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2.2.1 Characteristics of initial phase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68863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Tension and disunity (</a:t>
            </a:r>
            <a:r>
              <a:rPr lang="hi-IN" sz="3600" dirty="0"/>
              <a:t>फूट</a:t>
            </a:r>
            <a:r>
              <a:rPr lang="en-IN" sz="3600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Differences are uncomfortable (</a:t>
            </a:r>
            <a:r>
              <a:rPr lang="hi-IN" sz="3600" dirty="0"/>
              <a:t>असुविधाजनक</a:t>
            </a:r>
            <a:r>
              <a:rPr lang="en-IN" sz="3600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Issues of autonomy (</a:t>
            </a:r>
            <a:r>
              <a:rPr lang="hi-IN" sz="3600" dirty="0"/>
              <a:t>स्वायत्तता</a:t>
            </a:r>
            <a:r>
              <a:rPr lang="en-US" sz="3600" dirty="0"/>
              <a:t>)</a:t>
            </a:r>
            <a:r>
              <a:rPr lang="en-IN" sz="3600" dirty="0"/>
              <a:t> vs. control; support vs. competition; influence vs. decision-making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N" sz="3600" dirty="0"/>
              <a:t>Clarifying purpose &amp; set the goal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Defining roles and responsibilities</a:t>
            </a:r>
            <a:endParaRPr lang="en-IN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2060848"/>
            <a:ext cx="8229600" cy="43924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1) Pay attention to the orientation and induction and give the members a clear idea of what the agency stands for.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2) spend time in trying to gain information about each member and the needs of each.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4000" dirty="0"/>
          </a:p>
          <a:p>
            <a:pPr marL="109728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9"/>
            <a:ext cx="8435280" cy="179956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2.2.2. Roles, responsibilities and skills of group worker in facilitation </a:t>
            </a:r>
            <a:r>
              <a:rPr lang="en-US" altLang="en-US" sz="3600" i="1" dirty="0">
                <a:solidFill>
                  <a:srgbClr val="00B050"/>
                </a:solidFill>
              </a:rPr>
              <a:t>(IGNOU, 2020:block 2, p.30)</a:t>
            </a:r>
            <a:endParaRPr lang="en-IN" sz="2700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3526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476672"/>
            <a:ext cx="8229600" cy="597666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3) helps the group determine its objectives and goals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4) try to relate the purpose of the group to the overall purpose of the agency.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5) look for ways to strengthen the ties among the members.</a:t>
            </a:r>
          </a:p>
          <a:p>
            <a:pPr marL="109728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40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IN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247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2636912"/>
            <a:ext cx="8229600" cy="381642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1) establish rapport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2) help the members to get familiar with each other by organizing ice breaking sessions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3) take up simple activities with the object of helping the members open up and start talking and sharing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4000" dirty="0"/>
          </a:p>
          <a:p>
            <a:pPr marL="109728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73642-EDCE-4809-8872-6BF709B0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8435280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Roles, responsibilities and skills of group worker at initial phase includes the following: </a:t>
            </a:r>
            <a:br>
              <a:rPr lang="en-US" altLang="en-US" b="1" dirty="0">
                <a:solidFill>
                  <a:srgbClr val="0070C0"/>
                </a:solidFill>
              </a:rPr>
            </a:br>
            <a:r>
              <a:rPr lang="en-US" altLang="en-US" sz="3100" i="1" dirty="0">
                <a:solidFill>
                  <a:srgbClr val="00B050"/>
                </a:solidFill>
              </a:rPr>
              <a:t>(IGNOU, 2020:block 2, p.30)</a:t>
            </a:r>
            <a:endParaRPr lang="en-IN" sz="2700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0344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80" y="476672"/>
            <a:ext cx="8229600" cy="597666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4) if the members already know each other, inform them about the purpose of the group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5) help the members deal with their anxieties, apprehensions or misconceptions, if any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000" dirty="0"/>
              <a:t>6) explain the basic rules to be followed during the group activities</a:t>
            </a:r>
            <a:endParaRPr lang="en-IN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363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9224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435280" cy="337038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IGNOU (2020) </a:t>
            </a:r>
            <a:r>
              <a:rPr lang="en-US" sz="2400" i="1" dirty="0"/>
              <a:t>MSW 008 - Social Group Work: Working with Groups (rev. ed.). </a:t>
            </a:r>
            <a:r>
              <a:rPr lang="en-US" sz="2400" dirty="0"/>
              <a:t>New Delhi: School of Social Work, Indira Gandhi National Open University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23-Jan-24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23-Jan-24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879</TotalTime>
  <Words>405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2 Group Formation &amp; Group Development 2.2. Pre group and initial phase of group development</vt:lpstr>
      <vt:lpstr>2.2. Pre group and initial phase of group development </vt:lpstr>
      <vt:lpstr>2.2.1 Characteristics of initial phase </vt:lpstr>
      <vt:lpstr>PowerPoint Presentation</vt:lpstr>
      <vt:lpstr>2.2.2. Roles, responsibilities and skills of group worker in facilitation (IGNOU, 2020:block 2, p.30)</vt:lpstr>
      <vt:lpstr>PowerPoint Presentation</vt:lpstr>
      <vt:lpstr>Roles, responsibilities and skills of group worker at initial phase includes the following:  (IGNOU, 2020:block 2, p.30)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28</cp:revision>
  <dcterms:created xsi:type="dcterms:W3CDTF">2018-01-15T04:45:34Z</dcterms:created>
  <dcterms:modified xsi:type="dcterms:W3CDTF">2024-01-23T12:10:17Z</dcterms:modified>
</cp:coreProperties>
</file>