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86" r:id="rId3"/>
    <p:sldId id="293" r:id="rId4"/>
    <p:sldId id="294" r:id="rId5"/>
    <p:sldId id="292" r:id="rId6"/>
    <p:sldId id="295" r:id="rId7"/>
    <p:sldId id="296" r:id="rId8"/>
    <p:sldId id="297" r:id="rId9"/>
    <p:sldId id="298" r:id="rId10"/>
    <p:sldId id="288" r:id="rId11"/>
    <p:sldId id="27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C950-50A5-43EF-B985-C99E826FA3BE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6734-5813-4385-840C-7EB515EF4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78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A0F77F-B3D8-4B2C-9C7F-8AE28AF992E4}" type="datetime1">
              <a:rPr lang="en-US" smtClean="0"/>
              <a:t>24-Jan-24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813B-E717-4A75-A1C2-16D58F26647D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B8E5-AE00-406D-BA7B-1A915A07E9A4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9A4A-F848-44AD-9DEC-4612387DE78D}" type="datetime1">
              <a:rPr lang="en-US" smtClean="0"/>
              <a:t>24-Jan-24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B23E-7CFE-445B-A067-CA8C8EA3C6D3}" type="datetime1">
              <a:rPr lang="en-US" smtClean="0"/>
              <a:t>24-Jan-24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0B9C-A726-4742-A6A7-E8BA47DBBEEF}" type="datetime1">
              <a:rPr lang="en-US" smtClean="0"/>
              <a:t>24-Jan-24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9EF-B9D9-4BD3-B27A-6AD5809C1DB7}" type="datetime1">
              <a:rPr lang="en-US" smtClean="0"/>
              <a:t>24-Jan-24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6639DBB-4B0C-4B14-AAF6-3818BB81DD06}" type="datetime1">
              <a:rPr lang="en-US" smtClean="0"/>
              <a:t>24-Jan-24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13773F-12C8-45BD-A6AF-4EA970171961}" type="datetime1">
              <a:rPr lang="en-US" smtClean="0"/>
              <a:t>24-Jan-24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FD5-0FC7-467A-880C-F95D65B81103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F1D8-2354-47D2-9315-3CC62316F98F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40E255-4D82-462C-B342-294FB2B4F9B4}" type="datetime1">
              <a:rPr lang="en-US" smtClean="0"/>
              <a:t>24-Jan-24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4248472"/>
          </a:xfrm>
        </p:spPr>
        <p:txBody>
          <a:bodyPr>
            <a:normAutofit/>
          </a:bodyPr>
          <a:lstStyle/>
          <a:p>
            <a:pPr algn="ctr"/>
            <a:r>
              <a:rPr lang="en-IN" sz="5300" dirty="0">
                <a:solidFill>
                  <a:srgbClr val="00B0F0"/>
                </a:solidFill>
              </a:rPr>
              <a:t>Unit 2 Group Formation &amp; Group Development</a:t>
            </a:r>
            <a:br>
              <a:rPr lang="en-IN" sz="5300" dirty="0">
                <a:solidFill>
                  <a:srgbClr val="00B0F0"/>
                </a:solidFill>
              </a:rPr>
            </a:br>
            <a:br>
              <a:rPr lang="en-IN" dirty="0"/>
            </a:br>
            <a:r>
              <a:rPr lang="en-IN" dirty="0"/>
              <a:t>2.3. Programme planning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47848-C03C-4A3B-A75F-F21E2DF712C3}"/>
              </a:ext>
            </a:extLst>
          </p:cNvPr>
          <p:cNvSpPr txBox="1"/>
          <p:nvPr/>
        </p:nvSpPr>
        <p:spPr>
          <a:xfrm>
            <a:off x="2483768" y="5867980"/>
            <a:ext cx="45964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Dr. Jaimon Varghese</a:t>
            </a:r>
            <a:endParaRPr lang="en-IN" sz="2800" i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66851-FCD0-4D7B-8C8E-14C6A96C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239E-8CF9-4B5A-B6BA-45BF7D298575}" type="datetime1">
              <a:rPr lang="en-US" smtClean="0"/>
              <a:t>24-Jan-24</a:t>
            </a:fld>
            <a:endParaRPr lang="en-IN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E0EC77-2C45-4FE5-9B37-5D17F282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3F028-1E7E-4BCB-8065-C56D4AD3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</a:t>
            </a:fld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2060848"/>
            <a:ext cx="8229600" cy="43924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000" dirty="0"/>
              <a:t>Concept of programme, Significance, Values and planning</a:t>
            </a:r>
          </a:p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endParaRPr lang="en-IN" sz="40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IN" sz="4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7219"/>
            <a:ext cx="8229600" cy="1457605"/>
          </a:xfrm>
        </p:spPr>
        <p:txBody>
          <a:bodyPr>
            <a:normAutofit/>
          </a:bodyPr>
          <a:lstStyle/>
          <a:p>
            <a:pPr algn="ctr"/>
            <a:r>
              <a:rPr lang="en-IN" altLang="en-US" b="1" dirty="0">
                <a:solidFill>
                  <a:srgbClr val="0070C0"/>
                </a:solidFill>
              </a:rPr>
              <a:t>2.3. Programme planning</a:t>
            </a:r>
            <a:r>
              <a:rPr lang="en-IN" altLang="en-US" dirty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24-Jan-24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995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968552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000" dirty="0">
                <a:solidFill>
                  <a:srgbClr val="00B0F0"/>
                </a:solidFill>
              </a:rPr>
              <a:t>Programme</a:t>
            </a:r>
            <a:r>
              <a:rPr lang="en-US" sz="4000" dirty="0">
                <a:solidFill>
                  <a:srgbClr val="00B0F0"/>
                </a:solidFill>
              </a:rPr>
              <a:t> is a process consisting of: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determining purpose,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deciding on activities,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assigning responsibilities,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working together,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carrying out activities and evaluating.</a:t>
            </a:r>
            <a:endParaRPr lang="en-IN" sz="3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4297"/>
            <a:ext cx="8229600" cy="1399852"/>
          </a:xfrm>
        </p:spPr>
        <p:txBody>
          <a:bodyPr>
            <a:normAutofit/>
          </a:bodyPr>
          <a:lstStyle/>
          <a:p>
            <a:pPr algn="ctr"/>
            <a:r>
              <a:rPr lang="en-IN" altLang="en-US" b="1" dirty="0">
                <a:solidFill>
                  <a:srgbClr val="0070C0"/>
                </a:solidFill>
              </a:rPr>
              <a:t>2.3.1 Concept of programme </a:t>
            </a:r>
            <a:r>
              <a:rPr lang="en-IN" altLang="en-US" sz="2700" b="1" i="1" dirty="0">
                <a:solidFill>
                  <a:srgbClr val="00B050"/>
                </a:solidFill>
              </a:rPr>
              <a:t>(</a:t>
            </a:r>
            <a:r>
              <a:rPr lang="en-IN" altLang="en-US" sz="2700" b="1" i="1" dirty="0" err="1">
                <a:solidFill>
                  <a:srgbClr val="00B050"/>
                </a:solidFill>
              </a:rPr>
              <a:t>Harleigh</a:t>
            </a:r>
            <a:r>
              <a:rPr lang="en-IN" altLang="en-US" sz="2700" b="1" i="1" dirty="0">
                <a:solidFill>
                  <a:srgbClr val="00B050"/>
                </a:solidFill>
              </a:rPr>
              <a:t> B </a:t>
            </a:r>
            <a:r>
              <a:rPr lang="en-IN" altLang="en-US" sz="2700" b="1" i="1" dirty="0" err="1">
                <a:solidFill>
                  <a:srgbClr val="00B050"/>
                </a:solidFill>
              </a:rPr>
              <a:t>Trecker</a:t>
            </a:r>
            <a:r>
              <a:rPr lang="en-IN" altLang="en-US" sz="2700" b="1" i="1" dirty="0">
                <a:solidFill>
                  <a:srgbClr val="00B050"/>
                </a:solidFill>
              </a:rPr>
              <a:t>, 1955:155)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353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2060848"/>
            <a:ext cx="8229600" cy="439248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4000" dirty="0"/>
              <a:t>(1) Specify programme activities that are consistent with group purposes and goals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4000" dirty="0"/>
              <a:t>(2) Specify the objectives of the programme activity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4000" dirty="0"/>
              <a:t>(3) Specify programme activities that can be done within given available facilities</a:t>
            </a:r>
            <a:r>
              <a:rPr lang="en-US" sz="4000" dirty="0"/>
              <a:t>, resources and time available </a:t>
            </a:r>
            <a:endParaRPr lang="en-IN" sz="40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IN" sz="4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7219"/>
            <a:ext cx="8229600" cy="1457605"/>
          </a:xfrm>
        </p:spPr>
        <p:txBody>
          <a:bodyPr>
            <a:normAutofit fontScale="90000"/>
          </a:bodyPr>
          <a:lstStyle/>
          <a:p>
            <a:pPr algn="ctr"/>
            <a:r>
              <a:rPr lang="en-IN" altLang="en-US" b="1" dirty="0">
                <a:solidFill>
                  <a:srgbClr val="0070C0"/>
                </a:solidFill>
              </a:rPr>
              <a:t>2.3.2. Significance &amp; Values of Programme planning</a:t>
            </a:r>
            <a:r>
              <a:rPr lang="en-IN" altLang="en-US" dirty="0">
                <a:solidFill>
                  <a:srgbClr val="0070C0"/>
                </a:solidFill>
              </a:rPr>
              <a:t> </a:t>
            </a:r>
            <a:br>
              <a:rPr lang="en-IN" altLang="en-US" dirty="0">
                <a:solidFill>
                  <a:srgbClr val="0070C0"/>
                </a:solidFill>
              </a:rPr>
            </a:br>
            <a:r>
              <a:rPr lang="en-US" altLang="en-US" sz="2700" i="1" dirty="0">
                <a:solidFill>
                  <a:srgbClr val="00B050"/>
                </a:solidFill>
              </a:rPr>
              <a:t>(Ronald W </a:t>
            </a:r>
            <a:r>
              <a:rPr lang="en-US" altLang="en-US" sz="2700" i="1" dirty="0" err="1">
                <a:solidFill>
                  <a:srgbClr val="00B050"/>
                </a:solidFill>
              </a:rPr>
              <a:t>Toseland</a:t>
            </a:r>
            <a:r>
              <a:rPr lang="en-US" altLang="en-US" sz="2700" i="1" dirty="0">
                <a:solidFill>
                  <a:srgbClr val="00B050"/>
                </a:solidFill>
              </a:rPr>
              <a:t> and Robert F Rivas, 1984:195)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24-Jan-24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13440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404664"/>
            <a:ext cx="8229600" cy="6048672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4000" dirty="0"/>
              <a:t>(4) List potentially relevant programme activities based on members’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3600" dirty="0">
                <a:solidFill>
                  <a:srgbClr val="7030A0"/>
                </a:solidFill>
              </a:rPr>
              <a:t>(</a:t>
            </a:r>
            <a:r>
              <a:rPr lang="en-IN" sz="3600" dirty="0" err="1">
                <a:solidFill>
                  <a:srgbClr val="7030A0"/>
                </a:solidFill>
              </a:rPr>
              <a:t>i</a:t>
            </a:r>
            <a:r>
              <a:rPr lang="en-IN" sz="3600" dirty="0">
                <a:solidFill>
                  <a:srgbClr val="7030A0"/>
                </a:solidFill>
              </a:rPr>
              <a:t>) Interests and motivation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3600" dirty="0">
                <a:solidFill>
                  <a:srgbClr val="7030A0"/>
                </a:solidFill>
              </a:rPr>
              <a:t>(ii) Age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3600" dirty="0">
                <a:solidFill>
                  <a:srgbClr val="7030A0"/>
                </a:solidFill>
              </a:rPr>
              <a:t>(iii) Skill level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3600" dirty="0">
                <a:solidFill>
                  <a:srgbClr val="7030A0"/>
                </a:solidFill>
              </a:rPr>
              <a:t>(iv) Physical and mental state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3600" dirty="0">
                <a:solidFill>
                  <a:srgbClr val="7030A0"/>
                </a:solidFill>
              </a:rPr>
              <a:t>(v) Attention span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IN" sz="4000" dirty="0"/>
          </a:p>
          <a:p>
            <a:pPr marL="109728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IN" sz="40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IN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3526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260648"/>
            <a:ext cx="8229600" cy="619268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(5) Clarify </a:t>
            </a:r>
            <a:r>
              <a:rPr lang="en-IN" sz="4000" dirty="0"/>
              <a:t>programme</a:t>
            </a:r>
            <a:r>
              <a:rPr lang="en-US" sz="4000" dirty="0"/>
              <a:t> activities according to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7030A0"/>
                </a:solidFill>
              </a:rPr>
              <a:t>(</a:t>
            </a:r>
            <a:r>
              <a:rPr lang="en-US" sz="3600" dirty="0" err="1">
                <a:solidFill>
                  <a:srgbClr val="7030A0"/>
                </a:solidFill>
              </a:rPr>
              <a:t>i</a:t>
            </a:r>
            <a:r>
              <a:rPr lang="en-US" sz="3600" dirty="0">
                <a:solidFill>
                  <a:srgbClr val="7030A0"/>
                </a:solidFill>
              </a:rPr>
              <a:t>) Characteristics of the activity e.g. length, structure etc.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7030A0"/>
                </a:solidFill>
              </a:rPr>
              <a:t>(ii) Physical requirements of the activity e.g. fine motor coordination, strength etc.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7030A0"/>
                </a:solidFill>
              </a:rPr>
              <a:t>(iii) Social requirements of the activity e.g. interactional, verbal and social skills </a:t>
            </a:r>
          </a:p>
          <a:p>
            <a:pPr marL="109728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IN" sz="40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IN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6582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260648"/>
            <a:ext cx="8229600" cy="5832648"/>
          </a:xfrm>
        </p:spPr>
        <p:txBody>
          <a:bodyPr>
            <a:normAutofit fontScale="92500"/>
          </a:bodyPr>
          <a:lstStyle/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7030A0"/>
                </a:solidFill>
              </a:rPr>
              <a:t>(iv) Psychological requirements of the activity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7030A0"/>
                </a:solidFill>
              </a:rPr>
              <a:t>(v) Cognitive requirements of the activity e.g. orientation to time, place and person </a:t>
            </a:r>
            <a:endParaRPr lang="en-IN" sz="3600" dirty="0">
              <a:solidFill>
                <a:srgbClr val="7030A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(6) Select the </a:t>
            </a:r>
            <a:r>
              <a:rPr lang="en-IN" sz="4000" dirty="0"/>
              <a:t>programme</a:t>
            </a:r>
            <a:r>
              <a:rPr lang="en-US" sz="4000" dirty="0"/>
              <a:t> activity that is best suited to achieve the objectives specified’  </a:t>
            </a:r>
          </a:p>
          <a:p>
            <a:pPr marL="109728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IN" sz="40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IN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8109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1340769"/>
            <a:ext cx="8350152" cy="511256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4000"/>
              <a:t>‘(1) Programme should grow out of the needs and interests of the individuals who compose the group.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4000"/>
              <a:t>(2) Programme should take into account the factors such as age of the members, cultural background and economic condition.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4000"/>
              <a:t>(3) Programme should provide individuals with experience and opportunities, which they voluntarily choose to pursue because of their interest and values.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"/>
            <a:ext cx="8833520" cy="1196752"/>
          </a:xfrm>
        </p:spPr>
        <p:txBody>
          <a:bodyPr>
            <a:normAutofit/>
          </a:bodyPr>
          <a:lstStyle/>
          <a:p>
            <a:pPr algn="ctr"/>
            <a:r>
              <a:rPr lang="en-IN" altLang="en-US" b="1" dirty="0">
                <a:solidFill>
                  <a:srgbClr val="0070C0"/>
                </a:solidFill>
              </a:rPr>
              <a:t>Principles of Programme planning</a:t>
            </a:r>
            <a:r>
              <a:rPr lang="en-IN" altLang="en-US" dirty="0">
                <a:solidFill>
                  <a:srgbClr val="0070C0"/>
                </a:solidFill>
              </a:rPr>
              <a:t> </a:t>
            </a:r>
            <a:br>
              <a:rPr lang="en-IN" altLang="en-US" dirty="0">
                <a:solidFill>
                  <a:srgbClr val="0070C0"/>
                </a:solidFill>
              </a:rPr>
            </a:br>
            <a:r>
              <a:rPr lang="en-US" altLang="en-US" sz="2700" i="1" dirty="0">
                <a:solidFill>
                  <a:srgbClr val="00B050"/>
                </a:solidFill>
              </a:rPr>
              <a:t>(</a:t>
            </a:r>
            <a:r>
              <a:rPr lang="en-IN" altLang="en-US" sz="2700" b="1" i="1" dirty="0" err="1">
                <a:solidFill>
                  <a:srgbClr val="00B050"/>
                </a:solidFill>
              </a:rPr>
              <a:t>Harleigh</a:t>
            </a:r>
            <a:r>
              <a:rPr lang="en-IN" altLang="en-US" sz="2700" b="1" i="1" dirty="0">
                <a:solidFill>
                  <a:srgbClr val="00B050"/>
                </a:solidFill>
              </a:rPr>
              <a:t> B </a:t>
            </a:r>
            <a:r>
              <a:rPr lang="en-IN" altLang="en-US" sz="2700" b="1" i="1" dirty="0" err="1">
                <a:solidFill>
                  <a:srgbClr val="00B050"/>
                </a:solidFill>
              </a:rPr>
              <a:t>Trecker</a:t>
            </a:r>
            <a:r>
              <a:rPr lang="en-IN" altLang="en-US" sz="2700" b="1" i="1" dirty="0">
                <a:solidFill>
                  <a:srgbClr val="00B050"/>
                </a:solidFill>
              </a:rPr>
              <a:t>, 1955:162</a:t>
            </a:r>
            <a:r>
              <a:rPr lang="en-US" altLang="en-US" sz="2700" i="1" dirty="0">
                <a:solidFill>
                  <a:srgbClr val="00B050"/>
                </a:solidFill>
              </a:rPr>
              <a:t>)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24-Jan-24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4754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84296"/>
            <a:ext cx="8820472" cy="636904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4000" dirty="0"/>
              <a:t>(4) Programme should be flexible and varied to satisfy a variety of needs and interests and to afford a maximum number of opportunities for participation.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4000" dirty="0"/>
              <a:t>(5) Programme should evolve from the simple to the more complex, with movement coming as a result of group growth in ability and readiness.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4000" dirty="0"/>
              <a:t>Movement from initially ‘personal’ to ‘social’ or ‘community’ concerns should be an ultimate objective if our programmes are to have greater social significance’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24-Jan-24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643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9224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References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435280" cy="430648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Trecker</a:t>
            </a:r>
            <a:r>
              <a:rPr lang="en-US" sz="2400" dirty="0"/>
              <a:t> B </a:t>
            </a:r>
            <a:r>
              <a:rPr lang="en-US" sz="2400" dirty="0" err="1"/>
              <a:t>Harleigh</a:t>
            </a:r>
            <a:r>
              <a:rPr lang="en-US" sz="2400" dirty="0"/>
              <a:t> (1955) </a:t>
            </a:r>
            <a:r>
              <a:rPr lang="en-US" sz="2400" i="1" dirty="0"/>
              <a:t>Social Group Work – Principles and Practices,</a:t>
            </a:r>
            <a:r>
              <a:rPr lang="en-US" sz="2400" dirty="0"/>
              <a:t> New York: Whiteside Inc, (rev. Ed.)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Toseland</a:t>
            </a:r>
            <a:r>
              <a:rPr lang="en-US" sz="2400" dirty="0"/>
              <a:t> Ronald W and Rivas Robert F (1984) </a:t>
            </a:r>
            <a:r>
              <a:rPr lang="en-US" sz="2400" i="1" dirty="0"/>
              <a:t>An Introduction to Group Work Practice</a:t>
            </a:r>
            <a:r>
              <a:rPr lang="en-US" sz="2400" dirty="0"/>
              <a:t>, New York: McMillan Publishing Company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268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IN" sz="7200" dirty="0">
              <a:solidFill>
                <a:schemeClr val="accent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C90E6-EFBF-42C5-8DEB-39C380D4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2EA-EC51-4CCC-815E-730DC3FE15A2}" type="datetime1">
              <a:rPr lang="en-US" smtClean="0"/>
              <a:t>24-Jan-24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2EB69-34B4-4E27-B510-0253793A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664C1-558E-4DF6-BC2C-6F539320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40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1033</TotalTime>
  <Words>546</Words>
  <Application>Microsoft Office PowerPoint</Application>
  <PresentationFormat>On-screen Show (4:3)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Algerian</vt:lpstr>
      <vt:lpstr>Calibri</vt:lpstr>
      <vt:lpstr>Lucida Sans Unicode</vt:lpstr>
      <vt:lpstr>Verdana</vt:lpstr>
      <vt:lpstr>Wingdings 2</vt:lpstr>
      <vt:lpstr>Wingdings 3</vt:lpstr>
      <vt:lpstr>Concourse</vt:lpstr>
      <vt:lpstr>Unit 2 Group Formation &amp; Group Development  2.3. Programme planning</vt:lpstr>
      <vt:lpstr>2.3. Programme planning </vt:lpstr>
      <vt:lpstr>2.3.1 Concept of programme (Harleigh B Trecker, 1955:155)</vt:lpstr>
      <vt:lpstr>2.3.2. Significance &amp; Values of Programme planning  (Ronald W Toseland and Robert F Rivas, 1984:195)</vt:lpstr>
      <vt:lpstr>PowerPoint Presentation</vt:lpstr>
      <vt:lpstr>PowerPoint Presentation</vt:lpstr>
      <vt:lpstr>PowerPoint Presentation</vt:lpstr>
      <vt:lpstr>Principles of Programme planning  (Harleigh B Trecker, 1955:162)</vt:lpstr>
      <vt:lpstr>PowerPoint Presentation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Social Group</dc:title>
  <dc:creator>ADMIN</dc:creator>
  <cp:lastModifiedBy>Jaimon Varghese</cp:lastModifiedBy>
  <cp:revision>32</cp:revision>
  <dcterms:created xsi:type="dcterms:W3CDTF">2018-01-15T04:45:34Z</dcterms:created>
  <dcterms:modified xsi:type="dcterms:W3CDTF">2024-01-24T11:19:05Z</dcterms:modified>
</cp:coreProperties>
</file>