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2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Gill Sans" panose="020B0604020202020204" charset="0"/>
      <p:regular r:id="rId36"/>
      <p:bold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1225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4B1B72DC-CFFA-41EE-90CB-C47B29570D11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8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55A05-309B-4BAE-BD3A-44C930802480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3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D58A-58CE-4511-9AB6-1C38B5D49DA5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B1CE-A192-4B38-A5CB-C9322C6556EC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5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D575-169A-4AC9-A60E-940D1C4E5587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5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73A91-CD1A-43ED-B2A8-1854B323CB05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9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F786-1008-4D3E-B328-52FD61F82E73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8B163-42EE-4F94-A2BD-D8D60C2C7913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6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CEB7-74BB-4A68-97FF-4010CB09B366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0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6D2B-D176-4035-A2D5-79C7F6C7263B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2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8CEF-C52A-4BD7-9730-0B0247D322FE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3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C439-0A68-49CE-8FE0-A5F51C273FC6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5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74A9-9119-4D5F-815A-B9A813AD158F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8D9-A07A-4B2D-8DA9-5F1482E3361B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2953-FAC4-4631-B407-E9C9044B2A77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3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EAB2-F58C-4C6C-9EB5-B505D1A6B9B8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0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3CA0-073E-4BA1-9AD6-679E70FCCD26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9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C357C34-FA35-4EA7-91F9-695DFE2F9141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IN"/>
              <a:t>Schizophrenia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092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>
            <a:spLocks noGrp="1"/>
          </p:cNvSpPr>
          <p:nvPr>
            <p:ph type="ctrTitle"/>
          </p:nvPr>
        </p:nvSpPr>
        <p:spPr>
          <a:xfrm>
            <a:off x="990600" y="0"/>
            <a:ext cx="8153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Gill Sans"/>
              <a:buNone/>
            </a:pPr>
            <a:r>
              <a:rPr lang="en-US" sz="5400" b="1" dirty="0">
                <a:solidFill>
                  <a:srgbClr val="FFFF00"/>
                </a:solidFill>
                <a:latin typeface="+mn-lt"/>
              </a:rPr>
              <a:t>Schizophrenia</a:t>
            </a:r>
            <a:endParaRPr sz="54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1"/>
          </p:nvPr>
        </p:nvSpPr>
        <p:spPr>
          <a:xfrm>
            <a:off x="571500" y="838201"/>
            <a:ext cx="8572500" cy="503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 lnSpcReduction="10000"/>
          </a:bodyPr>
          <a:lstStyle/>
          <a:p>
            <a:pPr marL="370332" lvl="0" indent="-342900" algn="l" rtl="0">
              <a:spcBef>
                <a:spcPts val="0"/>
              </a:spcBef>
              <a:spcAft>
                <a:spcPts val="0"/>
              </a:spcAft>
              <a:buSzPct val="79999"/>
              <a:buFont typeface="Arial" panose="020B0604020202020204" pitchFamily="34" charset="0"/>
              <a:buChar char="•"/>
            </a:pPr>
            <a:r>
              <a:rPr lang="en-US" sz="3600" cap="none" dirty="0"/>
              <a:t>most complex, chronic and challenging psychiatric disorder that affects how a person thinks, feels and behaves </a:t>
            </a:r>
          </a:p>
          <a:p>
            <a:pPr marL="370332" lvl="0" indent="-342900" algn="l" rtl="0">
              <a:spcBef>
                <a:spcPts val="600"/>
              </a:spcBef>
              <a:spcAft>
                <a:spcPts val="0"/>
              </a:spcAft>
              <a:buSzPct val="79999"/>
              <a:buFont typeface="Arial" panose="020B0604020202020204" pitchFamily="34" charset="0"/>
              <a:buChar char="•"/>
            </a:pPr>
            <a:r>
              <a:rPr lang="en-US" sz="3600" cap="none" dirty="0"/>
              <a:t>represents a heterogeneous syndrome of disorganized thoughts, delusions, hallucinations, and impaired psychosocial functioning. </a:t>
            </a:r>
          </a:p>
          <a:p>
            <a:pPr marL="370332" lvl="0" indent="-342900" algn="l" rtl="0">
              <a:spcBef>
                <a:spcPts val="600"/>
              </a:spcBef>
              <a:spcAft>
                <a:spcPts val="0"/>
              </a:spcAft>
              <a:buSzPct val="79999"/>
              <a:buFont typeface="Arial" panose="020B0604020202020204" pitchFamily="34" charset="0"/>
              <a:buChar char="•"/>
            </a:pPr>
            <a:r>
              <a:rPr lang="en-US" sz="3600" cap="none" dirty="0"/>
              <a:t>a psychotic disorder, which means, the person does not identify with reality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046514-B43A-46CF-8C15-AA4D8B024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3AC-474D-43AB-BBAA-D33775505BC4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4729CA-8182-4B29-A438-12B80828B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FED08-790C-439C-B368-C756C4237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subTitle" idx="1"/>
          </p:nvPr>
        </p:nvSpPr>
        <p:spPr>
          <a:xfrm>
            <a:off x="914400" y="0"/>
            <a:ext cx="8229600" cy="6008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 lnSpcReduction="10000"/>
          </a:bodyPr>
          <a:lstStyle/>
          <a:p>
            <a:pPr marL="27432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80"/>
              <a:buNone/>
            </a:pPr>
            <a:r>
              <a:rPr lang="en-US" sz="4800" b="1" cap="none" dirty="0">
                <a:solidFill>
                  <a:srgbClr val="FFFF00"/>
                </a:solidFill>
              </a:rPr>
              <a:t>Types of schizophrenia </a:t>
            </a:r>
          </a:p>
          <a:p>
            <a:pPr marL="27432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</a:pPr>
            <a:r>
              <a:rPr lang="en-US" sz="4000" cap="none" dirty="0"/>
              <a:t>• paranoid schizophrenia </a:t>
            </a:r>
          </a:p>
          <a:p>
            <a:pPr marL="27432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</a:pPr>
            <a:r>
              <a:rPr lang="en-US" sz="4000" cap="none" dirty="0"/>
              <a:t>• disorganized schizophrenia </a:t>
            </a:r>
          </a:p>
          <a:p>
            <a:pPr marL="27432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</a:pPr>
            <a:r>
              <a:rPr lang="en-US" sz="4000" cap="none" dirty="0"/>
              <a:t>• catatonic schizophrenia </a:t>
            </a:r>
          </a:p>
          <a:p>
            <a:pPr marL="27432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</a:pPr>
            <a:r>
              <a:rPr lang="en-US" sz="4000" cap="none" dirty="0"/>
              <a:t>• undifferentiated schizophrenia </a:t>
            </a:r>
          </a:p>
          <a:p>
            <a:pPr marL="27432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</a:pPr>
            <a:r>
              <a:rPr lang="en-US" sz="4000" cap="none" dirty="0"/>
              <a:t>• residual schizophrenia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E7BB2D-2F5F-4579-8355-574B12A4F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CD4A-4CFC-4096-9482-B291C08338FE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5A0CCD-EE48-49DA-A78F-B3A65FFED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50D8C-4120-45B9-A9ED-9F83001A5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2296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300" b="1" dirty="0">
                <a:solidFill>
                  <a:srgbClr val="FFFF00"/>
                </a:solidFill>
              </a:rPr>
              <a:t>Paranoid schizophrenia  </a:t>
            </a:r>
            <a:endParaRPr sz="4300" b="1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characterized by delusions and auditory hallucinations </a:t>
            </a: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relatively normal intellectual functioning and expression of affect. </a:t>
            </a: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delusions about being persecuted unfairly or being some other person who is famous. </a:t>
            </a: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exhibit anger, aloofness, anxiety, and argumentativeness</a:t>
            </a: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CB6208-B667-4CEC-8E4C-F8651585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1A2D-2EE9-4B52-BF40-A9E9F919539A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6EC8E-2970-470C-80BB-3DE1C3D3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F703C-507F-4747-A253-EEA690927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idx="1"/>
          </p:nvPr>
        </p:nvSpPr>
        <p:spPr>
          <a:xfrm>
            <a:off x="669471" y="0"/>
            <a:ext cx="8474529" cy="5870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2296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3600" b="1" dirty="0">
                <a:solidFill>
                  <a:srgbClr val="FFFF00"/>
                </a:solidFill>
              </a:rPr>
              <a:t>Disorganized Schizophrenia  </a:t>
            </a:r>
            <a:endParaRPr sz="3600" b="1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dirty="0"/>
              <a:t>characterized by speech and behavior that are disorganized or difficult to understand, and ﬂattening or inappropriate emotions. </a:t>
            </a: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dirty="0"/>
              <a:t>may laugh at the changing color of a traffic light or at something not closely related to what they are saying or doing. </a:t>
            </a: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dirty="0"/>
              <a:t>may disrupt normal activities, such as showering, dressing, and preparing meals.</a:t>
            </a:r>
            <a:endParaRPr sz="2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F81A0F-64A4-477B-BB36-79040510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1790-3E20-4279-B4EB-FA7A25BA5407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5F451-C147-4FC6-9E84-A92E7C803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985A0-8FE1-4D96-ADEA-931074135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5870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82296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4000" b="1" dirty="0">
                <a:solidFill>
                  <a:srgbClr val="FFFF00"/>
                </a:solidFill>
              </a:rPr>
              <a:t>Catatonic Schizophrenia  </a:t>
            </a:r>
            <a:endParaRPr sz="4000" b="1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3200" dirty="0"/>
              <a:t>characterized by disturbances of movement. </a:t>
            </a:r>
          </a:p>
          <a:p>
            <a:pPr marL="539496" indent="-45720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3200" dirty="0"/>
              <a:t>may keep themselves completely immobile or move all over the place. </a:t>
            </a:r>
          </a:p>
          <a:p>
            <a:pPr marL="539496" indent="-45720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3200" dirty="0"/>
              <a:t>may not say anything for hours, or they may repeat anything you say or do senselessly. </a:t>
            </a:r>
          </a:p>
          <a:p>
            <a:pPr marL="539496" indent="-45720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3200" dirty="0"/>
              <a:t>high risk because it impairs their ability to take care of themselves</a:t>
            </a: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1FC2AC-E817-4BB2-913B-2FE76FC1B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C5CA3-999C-44A7-82D5-2C19D0CB482C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DC4F0E-3DD5-4A17-9FF3-AFB5F249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F6225-5BB0-4623-AF64-38E90CDD6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idx="1"/>
          </p:nvPr>
        </p:nvSpPr>
        <p:spPr>
          <a:xfrm>
            <a:off x="914400" y="0"/>
            <a:ext cx="8229600" cy="60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000" b="1" dirty="0">
                <a:solidFill>
                  <a:srgbClr val="FFFF00"/>
                </a:solidFill>
              </a:rPr>
              <a:t>Undifferentiated Schizophrenia </a:t>
            </a:r>
            <a:endParaRPr sz="4000" b="1" dirty="0">
              <a:solidFill>
                <a:srgbClr val="FFFF00"/>
              </a:solidFill>
            </a:endParaRP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characterized by episodes of two or more of the following symptoms: </a:t>
            </a:r>
            <a:endParaRPr sz="3600" dirty="0"/>
          </a:p>
          <a:p>
            <a:pPr marL="996696" lvl="1" indent="-4572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400" dirty="0"/>
              <a:t>delusions, </a:t>
            </a:r>
            <a:endParaRPr sz="3400" dirty="0"/>
          </a:p>
          <a:p>
            <a:pPr marL="996696" lvl="1" indent="-4572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400" dirty="0"/>
              <a:t>hallucinations, </a:t>
            </a:r>
            <a:endParaRPr sz="3400" dirty="0"/>
          </a:p>
          <a:p>
            <a:pPr marL="996696" lvl="1" indent="-4572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400" dirty="0"/>
              <a:t>disorganized speech or behavior, </a:t>
            </a:r>
            <a:endParaRPr sz="3400" dirty="0"/>
          </a:p>
          <a:p>
            <a:pPr marL="996696" lvl="1" indent="-4572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400" dirty="0"/>
              <a:t>catatonic behavior or negative symptoms, </a:t>
            </a:r>
            <a:r>
              <a:rPr lang="en-US" sz="3600" dirty="0"/>
              <a:t>but the individual does not qualify for a diagnosis of paranoid, disorganized, or catatonic type of schizophrenia.</a:t>
            </a:r>
            <a:endParaRPr sz="3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7CBE15-A3C2-4D38-BA85-6551836FB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51B4-C36B-4402-85EA-5B4A7243CDEC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EBFFAC-56EA-4829-AC61-041DBFCC7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61F09-2F49-49B6-8D63-35678045B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5870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82296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FFFF00"/>
                </a:solidFill>
              </a:rPr>
              <a:t>Residual Schizophrenia </a:t>
            </a:r>
            <a:endParaRPr sz="3600" b="1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When a person has a past history of at least one episode of schizophrenia, but the person currently has no symptoms (delusions, hallucinations, disorganized speech or behavior), they are considered to have residual-type schizophrenia. </a:t>
            </a:r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may at some point resume symptoms.</a:t>
            </a: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36A3BB-6279-4015-BEBF-59BEA9B81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28D6-3B65-414E-BC34-1910FDCF50FC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2FF12E-99F4-41FE-B20E-E70EC9757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09508-365C-4C90-8A21-31B61736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400" b="1" dirty="0">
                <a:solidFill>
                  <a:srgbClr val="FFFF00"/>
                </a:solidFill>
              </a:rPr>
              <a:t>Causes of Schizophrenia</a:t>
            </a:r>
            <a:endParaRPr sz="4400" dirty="0">
              <a:solidFill>
                <a:srgbClr val="FFFF00"/>
              </a:solidFill>
            </a:endParaRP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400" dirty="0"/>
              <a:t>Genetics (runs in families)</a:t>
            </a:r>
            <a:endParaRPr sz="44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400" dirty="0"/>
              <a:t>Environment</a:t>
            </a:r>
            <a:endParaRPr sz="44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400" dirty="0"/>
              <a:t>Brain chemistry</a:t>
            </a:r>
            <a:endParaRPr sz="44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400" dirty="0"/>
              <a:t>History of abuse or neglect</a:t>
            </a:r>
            <a:endParaRPr sz="4400" dirty="0"/>
          </a:p>
          <a:p>
            <a:pPr marL="365760" lvl="0" indent="-1209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endParaRPr sz="4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AB671B-506C-40D5-9B09-2998F4D7D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75BDB-9B06-43BB-B733-500B20547EED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314859-B88C-4441-85D4-8640F798A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8E6AB-5D3B-408B-8817-2799E785B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>
            <a:spLocks noGrp="1"/>
          </p:cNvSpPr>
          <p:nvPr>
            <p:ph idx="1"/>
          </p:nvPr>
        </p:nvSpPr>
        <p:spPr>
          <a:xfrm>
            <a:off x="838200" y="0"/>
            <a:ext cx="8305800" cy="5870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000" b="1" dirty="0">
                <a:solidFill>
                  <a:srgbClr val="FFFF00"/>
                </a:solidFill>
              </a:rPr>
              <a:t>Hereditary</a:t>
            </a:r>
            <a:endParaRPr sz="4000" b="1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schizophrenia occurs in only 1% of the general population, but it occurs in 10% of people with a first-degree relative (parent, sibling) with the disorder. </a:t>
            </a:r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highest risk  for an identical twin </a:t>
            </a:r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also common in people with a second-degree relative (aunts, uncles, cousins, grandparents) with the disorder.</a:t>
            </a:r>
            <a:endParaRPr sz="3200" dirty="0"/>
          </a:p>
          <a:p>
            <a:pPr marL="365760" lvl="0" indent="-1209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72AD3E-4566-4E51-B45B-0ECCE5333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2576-9549-4E56-8399-B0F5875BB739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3BADB5-CC2B-4571-BA12-7BA08F7C6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C147D-E564-44A5-8780-C0C8BA4FB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>
            <a:spLocks noGrp="1"/>
          </p:cNvSpPr>
          <p:nvPr>
            <p:ph idx="1"/>
          </p:nvPr>
        </p:nvSpPr>
        <p:spPr>
          <a:xfrm>
            <a:off x="914400" y="0"/>
            <a:ext cx="8229600" cy="5870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400" b="1" dirty="0">
                <a:solidFill>
                  <a:srgbClr val="FFFF00"/>
                </a:solidFill>
              </a:rPr>
              <a:t>Schizophrenia Symptoms</a:t>
            </a:r>
            <a:endParaRPr sz="4400" dirty="0">
              <a:solidFill>
                <a:srgbClr val="FFFF00"/>
              </a:solidFill>
            </a:endParaRP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Social withdrawal</a:t>
            </a: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Anxiety</a:t>
            </a: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Delusions</a:t>
            </a: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Hallucinations</a:t>
            </a: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Paranoid feelings or feelings of persecution</a:t>
            </a: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Loss of appetite or neglecting to eat</a:t>
            </a: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Loss of hygiene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D8D5E9-5B38-4786-81A5-B2B251DD7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B5CB3-E8F1-4390-801D-2C31A987E17F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F598DD-85DB-4D11-B94C-D81B82643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3CA6B-9624-495B-AC38-5CE5C6E6D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idx="1"/>
          </p:nvPr>
        </p:nvSpPr>
        <p:spPr>
          <a:xfrm>
            <a:off x="767443" y="0"/>
            <a:ext cx="8376557" cy="602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4800" b="1" dirty="0">
                <a:solidFill>
                  <a:srgbClr val="FFFF00"/>
                </a:solidFill>
              </a:rPr>
              <a:t>Positive (More Overtly Psychotic) Symptoms</a:t>
            </a:r>
            <a:endParaRPr sz="3600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3600" dirty="0"/>
              <a:t>	The "positive," or overtly psychotic, symptoms are symptoms not seen in healthy people, which include:</a:t>
            </a:r>
            <a:endParaRPr sz="36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Delusions</a:t>
            </a:r>
            <a:endParaRPr sz="36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Hallucinations</a:t>
            </a:r>
            <a:endParaRPr sz="36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Disorganized speech or behavior</a:t>
            </a:r>
            <a:endParaRPr sz="36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Dysfunctional thinking</a:t>
            </a:r>
            <a:endParaRPr sz="36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Catatonia or other movement disorders</a:t>
            </a:r>
            <a:endParaRPr sz="3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66727B-B836-47C6-8287-745E1EE17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AB2B-3DDE-47F6-AEBF-E1B827DC5E1F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452FD0-C97A-42B8-997C-41B0F6C5F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1B4F5-C543-4588-B09C-7295FC41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02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000" b="1" dirty="0">
                <a:solidFill>
                  <a:srgbClr val="FFFF00"/>
                </a:solidFill>
              </a:rPr>
              <a:t>Negative (Deficit) Symptoms</a:t>
            </a:r>
            <a:endParaRPr sz="4000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4000" dirty="0"/>
              <a:t>	"Negative" symptoms disrupt normal emotions and behaviors and include:</a:t>
            </a:r>
            <a:endParaRPr sz="40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Social withdrawal</a:t>
            </a:r>
            <a:endParaRPr sz="40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"Flat affect," dull or monotonous speech, and lack of facial expression</a:t>
            </a:r>
            <a:endParaRPr sz="40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Difficulty expressing emotions</a:t>
            </a:r>
            <a:endParaRPr sz="40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Lack of self-care</a:t>
            </a:r>
            <a:endParaRPr sz="40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Inability to feel pleasure (anhedonia)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D12C0-3810-49F1-9374-7D0A71A7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153C-4910-45D0-A78B-DEEC5BFF9857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D122B6-5F88-47CF-82BE-BF23ACEE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4AFD5-6E0C-46FC-B883-4C9DC4DED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>
            <a:spLocks noGrp="1"/>
          </p:cNvSpPr>
          <p:nvPr>
            <p:ph idx="1"/>
          </p:nvPr>
        </p:nvSpPr>
        <p:spPr>
          <a:xfrm>
            <a:off x="914400" y="0"/>
            <a:ext cx="82296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4400" b="1" dirty="0">
                <a:solidFill>
                  <a:srgbClr val="FFFF00"/>
                </a:solidFill>
              </a:rPr>
              <a:t>Cognitive Symptoms</a:t>
            </a:r>
            <a:endParaRPr sz="4400" dirty="0">
              <a:solidFill>
                <a:srgbClr val="FFFF00"/>
              </a:solidFill>
            </a:endParaRPr>
          </a:p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4000" dirty="0"/>
              <a:t>	Cognitive symptoms may be most difficult to detect and these include:</a:t>
            </a:r>
            <a:endParaRPr sz="40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Inability to process information and make decisions</a:t>
            </a:r>
            <a:endParaRPr sz="40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Difficulty focusing or paying attention</a:t>
            </a:r>
            <a:endParaRPr sz="4000" dirty="0"/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000" dirty="0"/>
              <a:t>Problems with memory or learning new tasks</a:t>
            </a:r>
            <a:endParaRPr sz="4000" dirty="0"/>
          </a:p>
          <a:p>
            <a:pPr marL="365760" lvl="0" indent="-1209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endParaRPr sz="4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8BB5B3-747A-4B63-A1D2-54FB3B99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4C26-1353-4154-80F2-32D3E58ACC97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B765D8-C04E-4C83-A68E-E8AB5FB81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AC182-2B2F-4CAE-A67C-360F51096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>
            <a:spLocks noGrp="1"/>
          </p:cNvSpPr>
          <p:nvPr>
            <p:ph idx="1"/>
          </p:nvPr>
        </p:nvSpPr>
        <p:spPr>
          <a:xfrm>
            <a:off x="914400" y="0"/>
            <a:ext cx="82296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en-US" sz="4400" b="1" dirty="0">
                <a:solidFill>
                  <a:srgbClr val="FFFF00"/>
                </a:solidFill>
              </a:rPr>
              <a:t>Affective (or Mood) Symptoms</a:t>
            </a:r>
            <a:endParaRPr sz="4400" dirty="0">
              <a:solidFill>
                <a:srgbClr val="FFFF00"/>
              </a:solidFill>
            </a:endParaRP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400" dirty="0"/>
              <a:t>Affective symptoms refer to those which affect mood. </a:t>
            </a: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400" dirty="0"/>
              <a:t>Patients with schizophrenia often have overlapping depression </a:t>
            </a:r>
          </a:p>
          <a:p>
            <a:pPr marL="653796" indent="-5715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4400" dirty="0"/>
              <a:t>and may have suicidal thoughts or behaviors.</a:t>
            </a:r>
            <a:endParaRPr sz="4400" dirty="0"/>
          </a:p>
          <a:p>
            <a:pPr marL="365760" lvl="0" indent="-1209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endParaRPr sz="4400" dirty="0"/>
          </a:p>
          <a:p>
            <a:pPr marL="365760" lvl="0" indent="-1209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endParaRPr sz="4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1D7E10-3CD0-468A-BD30-197A7215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A4AFF-6CAB-4505-B440-7E0E0980E8D5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C2BD53-9A76-49A5-8E71-0DFEAF75D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4F7CB-66D3-454C-8866-6E390B3E4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>
            <a:spLocks noGrp="1"/>
          </p:cNvSpPr>
          <p:nvPr>
            <p:ph idx="1"/>
          </p:nvPr>
        </p:nvSpPr>
        <p:spPr>
          <a:xfrm>
            <a:off x="685800" y="0"/>
            <a:ext cx="8458200" cy="5666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3800" b="1" dirty="0">
                <a:solidFill>
                  <a:srgbClr val="FFFF00"/>
                </a:solidFill>
              </a:rPr>
              <a:t>How Is Schizophrenia Diagnosed?</a:t>
            </a:r>
            <a:endParaRPr sz="3800" b="1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dirty="0"/>
              <a:t>by ruling out other medical disorders that can cause the behavioral symptoms (exclusion), and by observation of the presence of characteristic symptoms of the disorder. </a:t>
            </a: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dirty="0"/>
              <a:t>look for the presence of delusions, hallucinations, disorganized speech or behavior, and/or negative symptoms, along with social withdrawal and/or dysfunction at work or in daily activities for at least six months.</a:t>
            </a:r>
            <a:endParaRPr sz="2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8B5775-A535-49B5-A375-DBAB539FD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BABDC-C09F-478A-AB62-BC36FF03CCF5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A4C153-8941-4683-BD75-324EDD90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091FD-3DE2-479D-9BD5-4005CDE2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idx="1"/>
          </p:nvPr>
        </p:nvSpPr>
        <p:spPr>
          <a:xfrm>
            <a:off x="375557" y="0"/>
            <a:ext cx="8768443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39496" indent="-457200">
              <a:spcAft>
                <a:spcPts val="0"/>
              </a:spcAft>
              <a:buSzPts val="2560"/>
            </a:pPr>
            <a:r>
              <a:rPr lang="en-US" sz="3200" dirty="0"/>
              <a:t>may use physical examination, laboratory testing of blood, and scans to understand patient's condition.</a:t>
            </a:r>
          </a:p>
          <a:p>
            <a:pPr marL="539496" indent="-457200">
              <a:spcAft>
                <a:spcPts val="0"/>
              </a:spcAft>
              <a:buSzPts val="2560"/>
            </a:pPr>
            <a:r>
              <a:rPr lang="en-US" sz="3200" dirty="0"/>
              <a:t>Mental health screening and evaluation</a:t>
            </a:r>
          </a:p>
          <a:p>
            <a:pPr marL="539496" indent="-457200">
              <a:spcAft>
                <a:spcPts val="0"/>
              </a:spcAft>
              <a:buSzPts val="2560"/>
            </a:pPr>
            <a:r>
              <a:rPr lang="en-US" sz="3200" dirty="0"/>
              <a:t>perform an assessment to rule out other mental illnesses such as bipolar disorder, schizoaffective disorder, anxiety disorders, severe depression, and substance abuse that may mimic symptoms of schizophrenia.  </a:t>
            </a:r>
          </a:p>
          <a:p>
            <a:pPr marL="539496" indent="-457200">
              <a:spcAft>
                <a:spcPts val="0"/>
              </a:spcAft>
              <a:buSzPts val="2560"/>
            </a:pP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982552-1A16-4A6F-9A89-68AD424FF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DE96-5CFB-47CB-8702-68FEBD4B69EC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54EE86-C193-46D2-B41B-F8A1F96D9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B2F57-3690-4DA1-B226-5A449B343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FFFF00"/>
                </a:solidFill>
              </a:rPr>
              <a:t>Schizophrenia Treatment - Medication</a:t>
            </a:r>
            <a:endParaRPr sz="3600" dirty="0">
              <a:solidFill>
                <a:srgbClr val="FFFF00"/>
              </a:solidFill>
            </a:endParaRPr>
          </a:p>
          <a:p>
            <a:pPr marL="653796" indent="-5715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Antipsychotic medications </a:t>
            </a:r>
          </a:p>
          <a:p>
            <a:pPr marL="653796" indent="-5715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in combination with other types of drugs to decrease or control the symptoms associated with schizophrenia.</a:t>
            </a:r>
            <a:endParaRPr sz="3600" dirty="0"/>
          </a:p>
          <a:p>
            <a:pPr marL="365760" lvl="0" indent="-120903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endParaRPr sz="3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EB8076-BE12-4EAE-8873-3C516ECD1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C674-7A4F-4FB0-937D-C11552623212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6A82D4-BEE9-4763-A7F5-048413BBD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81FE1-219B-4AE8-B1B5-7FB45FBD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spcBef>
                <a:spcPts val="0"/>
              </a:spcBef>
              <a:spcAft>
                <a:spcPts val="0"/>
              </a:spcAft>
              <a:buSzPct val="79999"/>
              <a:buNone/>
            </a:pPr>
            <a:r>
              <a:rPr lang="en-US" sz="4000" b="1" dirty="0">
                <a:solidFill>
                  <a:srgbClr val="FFFF00"/>
                </a:solidFill>
              </a:rPr>
              <a:t>Schizophrenia Treatment - Psychosocial Interventions</a:t>
            </a:r>
            <a:endParaRPr sz="3200" dirty="0">
              <a:solidFill>
                <a:srgbClr val="FFFF00"/>
              </a:solidFill>
            </a:endParaRP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3200" b="1" dirty="0"/>
              <a:t>Family psycho-education:</a:t>
            </a:r>
            <a:r>
              <a:rPr lang="en-US" sz="3200" dirty="0"/>
              <a:t> family members’  support decreases the patients’ relapse rate of psychotic episodes and improves the person's outcomes. </a:t>
            </a: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3200" dirty="0"/>
              <a:t>Family relationships are improved when everyone knows how to support their loved one suffering from schizophrenia.</a:t>
            </a:r>
            <a:endParaRPr sz="3200" dirty="0"/>
          </a:p>
          <a:p>
            <a:pPr marL="365760" lvl="0" indent="-133096" algn="l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D18735-87D9-4159-ACB2-0848091D3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FB06-ECE5-44DD-80DC-1EDE7802F94A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BFE50B-A341-4E4A-BEAF-483B7A39C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D7291-1E69-45AF-A71B-AAF9EFA4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FFFF00"/>
                </a:solidFill>
              </a:rPr>
              <a:t>Assertive community treatment (ACT):</a:t>
            </a:r>
            <a:r>
              <a:rPr lang="en-US" sz="3600" dirty="0">
                <a:solidFill>
                  <a:srgbClr val="FFFF00"/>
                </a:solidFill>
              </a:rPr>
              <a:t> </a:t>
            </a:r>
            <a:endParaRPr sz="3600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out-patient support groups: Support teams include psychiatrists, nurses, case managers, and other counselors, meet regularly with the schizophrenic patient to help reduce the need for hospitalization and to improve their mental status.</a:t>
            </a: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18C282-EAFC-4E42-A742-73A618773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EC3-392D-4F18-B63D-169BAF37ED46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048FCE-F630-4CFC-99CA-F37DF800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33FE9E-D8AA-49AF-A352-E8E712D4E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>
                <a:solidFill>
                  <a:srgbClr val="FFFF00"/>
                </a:solidFill>
              </a:rPr>
              <a:t>Substance abuse treatment:</a:t>
            </a:r>
            <a:r>
              <a:rPr lang="en-US" sz="3600" dirty="0">
                <a:solidFill>
                  <a:srgbClr val="FFFF00"/>
                </a:solidFill>
              </a:rPr>
              <a:t> </a:t>
            </a:r>
            <a:endParaRPr sz="3600" dirty="0">
              <a:solidFill>
                <a:srgbClr val="FFFF00"/>
              </a:solidFill>
            </a:endParaRPr>
          </a:p>
          <a:p>
            <a:pPr marL="653796" indent="-5715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Many people with schizophrenia (up to 50%) also have substance abuse issues. </a:t>
            </a:r>
          </a:p>
          <a:p>
            <a:pPr marL="653796" indent="-5715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These substance abuse issues worsen the behavioral symptoms of schizophrenia and need to be addressed for better outcomes.</a:t>
            </a:r>
            <a:endParaRPr sz="3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836CB3-3B14-4FA4-A972-A1D432ABE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3F44-4341-4B52-A151-9EFC9B8BCFB5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584827-F9F0-4224-AC6C-20CFC8F5D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F506B-F3AA-46E8-B638-0922E33C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 b="1" dirty="0"/>
              <a:t>	</a:t>
            </a:r>
            <a:r>
              <a:rPr lang="en-US" sz="4000" b="1" dirty="0">
                <a:solidFill>
                  <a:srgbClr val="FFFF00"/>
                </a:solidFill>
              </a:rPr>
              <a:t>Social skills training:</a:t>
            </a:r>
            <a:r>
              <a:rPr lang="en-US" sz="4000" dirty="0">
                <a:solidFill>
                  <a:srgbClr val="FFFF00"/>
                </a:solidFill>
              </a:rPr>
              <a:t> </a:t>
            </a:r>
            <a:endParaRPr sz="4000" dirty="0">
              <a:solidFill>
                <a:srgbClr val="FFFF00"/>
              </a:solidFill>
            </a:endParaRP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Patients with schizophrenia may need to re-learn how to appropriately interact in social situations. </a:t>
            </a: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involves rehearsing or role-playing real-life situations </a:t>
            </a: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This training can reduce drug use, and improve relationships.</a:t>
            </a: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07CCD1-1CC9-4C3A-BF08-C02ADF11E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D012-50B8-4102-A8AF-C42ECFE16BFA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1AE621-828A-492C-B08C-62812D063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7333D-4EF9-484B-863A-A94E5656A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 b="1" dirty="0"/>
              <a:t>	</a:t>
            </a:r>
            <a:r>
              <a:rPr lang="en-US" sz="3600" b="1" dirty="0">
                <a:solidFill>
                  <a:srgbClr val="FFFF00"/>
                </a:solidFill>
              </a:rPr>
              <a:t>Supported employment:</a:t>
            </a:r>
            <a:r>
              <a:rPr lang="en-US" sz="3600" dirty="0">
                <a:solidFill>
                  <a:srgbClr val="FFFF00"/>
                </a:solidFill>
              </a:rPr>
              <a:t> </a:t>
            </a:r>
            <a:endParaRPr sz="3600" dirty="0">
              <a:solidFill>
                <a:srgbClr val="FFFF00"/>
              </a:solidFill>
            </a:endParaRP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Many people with schizophrenia have difficulty entering or re-entering the work force due to their condition. </a:t>
            </a: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200" dirty="0"/>
              <a:t>help people with schizophrenia to prepare resumes, attend interview for jobs, and even connects them with employers willing to hire people recovered from mental illness.</a:t>
            </a:r>
            <a:endParaRPr sz="3200" dirty="0"/>
          </a:p>
          <a:p>
            <a:pPr marL="365760" lvl="0" indent="-120903" algn="l" rtl="0">
              <a:spcBef>
                <a:spcPts val="600"/>
              </a:spcBef>
              <a:spcAft>
                <a:spcPts val="0"/>
              </a:spcAft>
              <a:buSzPts val="2560"/>
              <a:buNone/>
            </a:pP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34319-F0B0-4F65-802A-15C19DBD4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4E08-8B7D-46CF-9DB7-4FAACFE28E44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B0382-F190-432E-A19F-BE58A622A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A522C-F8D0-44B8-93E4-2258765D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>
            <a:spLocks noGrp="1"/>
          </p:cNvSpPr>
          <p:nvPr>
            <p:ph idx="1"/>
          </p:nvPr>
        </p:nvSpPr>
        <p:spPr>
          <a:xfrm>
            <a:off x="391886" y="0"/>
            <a:ext cx="8752114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3200" b="1" dirty="0"/>
              <a:t>	</a:t>
            </a:r>
            <a:r>
              <a:rPr lang="en-US" sz="4000" b="1" dirty="0">
                <a:solidFill>
                  <a:srgbClr val="FFFF00"/>
                </a:solidFill>
              </a:rPr>
              <a:t>Cognitive behavioral therapy (CBT):</a:t>
            </a:r>
            <a:r>
              <a:rPr lang="en-US" sz="4000" dirty="0">
                <a:solidFill>
                  <a:srgbClr val="FFFF00"/>
                </a:solidFill>
              </a:rPr>
              <a:t> </a:t>
            </a:r>
            <a:endParaRPr sz="4000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3200" dirty="0"/>
              <a:t>help patients with schizophrenia change disruptive or destructive thought patterns, and enable them to function more optimally. </a:t>
            </a: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3200" dirty="0"/>
              <a:t>help patients "test" the reality of their thoughts to identify hallucinations or "voices" and ignore them. </a:t>
            </a:r>
          </a:p>
          <a:p>
            <a:pPr marL="539496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3200" dirty="0"/>
              <a:t>it can help patients who may have residual symptoms that medication does not alleviate.</a:t>
            </a:r>
            <a:endParaRPr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94EB4D-6469-43EF-A367-B1D0DC8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26682-8A90-4BC2-BFC9-2B932B64F43A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985F1C-F09F-47B9-A4F6-70A16423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19AFE-6915-4844-AB2B-6DBF8924B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600" b="1" dirty="0"/>
              <a:t>	</a:t>
            </a:r>
            <a:r>
              <a:rPr lang="en-US" sz="5200" b="1" dirty="0">
                <a:solidFill>
                  <a:srgbClr val="FFFF00"/>
                </a:solidFill>
              </a:rPr>
              <a:t>Weight management:</a:t>
            </a:r>
            <a:r>
              <a:rPr lang="en-US" sz="5200" dirty="0">
                <a:solidFill>
                  <a:srgbClr val="FFFF00"/>
                </a:solidFill>
              </a:rPr>
              <a:t> </a:t>
            </a:r>
            <a:endParaRPr sz="5200" dirty="0">
              <a:solidFill>
                <a:srgbClr val="FFFF00"/>
              </a:solidFill>
            </a:endParaRPr>
          </a:p>
          <a:p>
            <a:pPr marL="653796" indent="-5715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Many anti-psychotic and psychiatric drugs cause weight gain as a side effect. </a:t>
            </a:r>
          </a:p>
          <a:p>
            <a:pPr marL="653796" indent="-5715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3600" dirty="0"/>
              <a:t>Maintaining a healthy weight, eating a well-balanced diet, and exercising regularly helps prevent or alleviate other medical issues.</a:t>
            </a:r>
            <a:endParaRPr sz="3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93DAF2-6B77-47C1-B83C-1AC4E1FC7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2D48-2DCE-4B28-8F36-567EE7C7656F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60F96D-1FBF-4A16-8BD9-04C8D4F40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1286B-9FA4-4C39-A647-498805D62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>
            <a:spLocks noGrp="1"/>
          </p:cNvSpPr>
          <p:nvPr>
            <p:ph idx="1"/>
          </p:nvPr>
        </p:nvSpPr>
        <p:spPr>
          <a:xfrm>
            <a:off x="914400" y="0"/>
            <a:ext cx="82296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283464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3600" b="1" dirty="0">
                <a:solidFill>
                  <a:srgbClr val="FFFF00"/>
                </a:solidFill>
              </a:rPr>
              <a:t>Prognosis for Schizophrenia</a:t>
            </a:r>
            <a:endParaRPr sz="2800" dirty="0"/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dirty="0"/>
              <a:t>The prognosis vary depending on the amount of support and treatment the patients receives. </a:t>
            </a: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dirty="0"/>
              <a:t>Many are able to function well and lead normal lives. </a:t>
            </a: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dirty="0"/>
              <a:t>However, they have a higher death rate and higher incidence of substance abuse. </a:t>
            </a:r>
          </a:p>
          <a:p>
            <a:pPr marL="539496" indent="-457200"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dirty="0"/>
              <a:t>When medications are taken regularly and the family is supportive, patients can have better outcomes.</a:t>
            </a:r>
            <a:endParaRPr sz="2800" dirty="0"/>
          </a:p>
          <a:p>
            <a:pPr marL="365760" lvl="0" indent="-133096" algn="l" rtl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endParaRPr sz="2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FE1C9E-DD0E-4FD2-942A-19A0C919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22FD-B521-4BFA-8E37-934D9B842A65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9628EB-8D8E-4935-8E81-495BBCA36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E76B8-F80A-434E-A6FF-FB25CFA3C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02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82296" indent="0">
              <a:spcAft>
                <a:spcPts val="0"/>
              </a:spcAft>
              <a:buSzPct val="80000"/>
              <a:buNone/>
            </a:pPr>
            <a:r>
              <a:rPr lang="en-US" sz="3900" b="1" dirty="0">
                <a:solidFill>
                  <a:srgbClr val="FFFF00"/>
                </a:solidFill>
              </a:rPr>
              <a:t>Other Psychotic Disorders </a:t>
            </a:r>
            <a:endParaRPr sz="3900" b="1" dirty="0">
              <a:solidFill>
                <a:srgbClr val="FFFF00"/>
              </a:solidFill>
            </a:endParaRPr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b="1" dirty="0">
                <a:solidFill>
                  <a:srgbClr val="00B0F0"/>
                </a:solidFill>
              </a:rPr>
              <a:t>Schizophreniform disorder</a:t>
            </a:r>
            <a:r>
              <a:rPr lang="en-US" sz="2800" dirty="0">
                <a:solidFill>
                  <a:srgbClr val="00B0F0"/>
                </a:solidFill>
              </a:rPr>
              <a:t>: </a:t>
            </a:r>
            <a:r>
              <a:rPr lang="en-US" sz="2800" dirty="0"/>
              <a:t>Experience symptoms of schizophrenia for a few months only (up to 6 months)</a:t>
            </a:r>
            <a:endParaRPr sz="2800" dirty="0"/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b="1" dirty="0">
                <a:solidFill>
                  <a:srgbClr val="00B0F0"/>
                </a:solidFill>
              </a:rPr>
              <a:t>Schizoaffective disorder: </a:t>
            </a:r>
            <a:r>
              <a:rPr lang="en-US" sz="2800" dirty="0"/>
              <a:t>Symptoms of schizophrenia and also major mood disorder</a:t>
            </a:r>
            <a:endParaRPr sz="2800" dirty="0"/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sz="2800" b="1" dirty="0">
                <a:solidFill>
                  <a:srgbClr val="00B0F0"/>
                </a:solidFill>
              </a:rPr>
              <a:t>Delusional disorder: </a:t>
            </a:r>
            <a:r>
              <a:rPr lang="en-US" sz="2800" dirty="0"/>
              <a:t>Persistent belief contrary to reality (delusion) without other symptoms of schizophrenia (onset between 40 and 49)</a:t>
            </a:r>
            <a:endParaRPr sz="2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ABF2BB-D90B-43B3-9394-6E65CD517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0AFA7-9F10-45A9-B9AD-D5E1F864E013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9C3C8-FA8B-47BC-9748-08D3AC719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20329-A640-4E95-A3BA-2E364427F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39496" indent="-457200">
              <a:lnSpc>
                <a:spcPct val="150000"/>
              </a:lnSpc>
              <a:spcAft>
                <a:spcPts val="0"/>
              </a:spcAft>
              <a:buSzPts val="2560"/>
            </a:pPr>
            <a:r>
              <a:rPr lang="en-US" sz="2800" b="1" dirty="0">
                <a:solidFill>
                  <a:srgbClr val="00B0F0"/>
                </a:solidFill>
              </a:rPr>
              <a:t>Brief psychotic disorder</a:t>
            </a:r>
            <a:r>
              <a:rPr lang="en-US" sz="2800" dirty="0"/>
              <a:t>: It involves delusions, hallucinations, disorganized speech or behavior that lasts less than 1 month (often reaction to stressor)</a:t>
            </a:r>
            <a:endParaRPr sz="2800" dirty="0"/>
          </a:p>
          <a:p>
            <a:pPr marL="539496" indent="-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560"/>
            </a:pPr>
            <a:r>
              <a:rPr lang="en-US" sz="2800" b="1" dirty="0">
                <a:solidFill>
                  <a:srgbClr val="00B0F0"/>
                </a:solidFill>
              </a:rPr>
              <a:t>Shared psychotic disorder</a:t>
            </a:r>
            <a:r>
              <a:rPr lang="en-US" sz="2800" dirty="0"/>
              <a:t>: A person develops a delusion similar to that of a person with whom he or she shares a close relationship</a:t>
            </a:r>
            <a:endParaRPr sz="2800" dirty="0"/>
          </a:p>
          <a:p>
            <a:pPr marL="365760" lvl="0" indent="-1209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endParaRPr sz="2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1169F0-5FF2-4A7F-A981-316295D6C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22D3-B7DC-4E87-A1FE-49FC4BE8BDCA}" type="datetime8">
              <a:rPr lang="en-US" smtClean="0"/>
              <a:t>04-Jul-23 9:22 PM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D3E4D-B641-4F47-9AAB-3E3F13FE7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Schizophrenia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18D95-B587-4AAC-AA61-CCE97DAD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31</TotalTime>
  <Words>1278</Words>
  <Application>Microsoft Office PowerPoint</Application>
  <PresentationFormat>On-screen Show (4:3)</PresentationFormat>
  <Paragraphs>196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Calibri Light</vt:lpstr>
      <vt:lpstr>Gill Sans</vt:lpstr>
      <vt:lpstr>Arial</vt:lpstr>
      <vt:lpstr>Calibri</vt:lpstr>
      <vt:lpstr>Celestial</vt:lpstr>
      <vt:lpstr>Schizophrenia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Schizophrenia</dc:title>
  <cp:lastModifiedBy>Jaimon Varghese</cp:lastModifiedBy>
  <cp:revision>3</cp:revision>
  <dcterms:modified xsi:type="dcterms:W3CDTF">2023-07-04T15:53:18Z</dcterms:modified>
</cp:coreProperties>
</file>