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83" r:id="rId7"/>
    <p:sldId id="261" r:id="rId8"/>
    <p:sldId id="284" r:id="rId9"/>
    <p:sldId id="262" r:id="rId10"/>
    <p:sldId id="263" r:id="rId11"/>
    <p:sldId id="285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86" r:id="rId28"/>
    <p:sldId id="287" r:id="rId29"/>
    <p:sldId id="279" r:id="rId30"/>
    <p:sldId id="280" r:id="rId31"/>
    <p:sldId id="281" r:id="rId32"/>
    <p:sldId id="282" r:id="rId33"/>
    <p:sldId id="288" r:id="rId3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6"/>
      <p:bold r:id="rId37"/>
      <p:italic r:id="rId38"/>
      <p:boldItalic r:id="rId39"/>
    </p:embeddedFont>
    <p:embeddedFont>
      <p:font typeface="Calibri Light" panose="020F0302020204030204" pitchFamily="34" charset="0"/>
      <p:regular r:id="rId40"/>
      <p:italic r:id="rId41"/>
    </p:embeddedFont>
    <p:embeddedFont>
      <p:font typeface="Palatino Linotype" panose="02040502050505030304" pitchFamily="18" charset="0"/>
      <p:regular r:id="rId42"/>
      <p:bold r:id="rId43"/>
      <p:italic r:id="rId44"/>
      <p:boldItalic r:id="rId4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imon Varghese" initials="JV" lastIdx="1" clrIdx="0">
    <p:extLst>
      <p:ext uri="{19B8F6BF-5375-455C-9EA6-DF929625EA0E}">
        <p15:presenceInfo xmlns:p15="http://schemas.microsoft.com/office/powerpoint/2012/main" userId="3569d84810c5ab3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40" d="100"/>
          <a:sy n="40" d="100"/>
        </p:scale>
        <p:origin x="1555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7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8.fntdata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commentAuthors" Target="commentAuthors.xml"/><Relationship Id="rId20" Type="http://schemas.openxmlformats.org/officeDocument/2006/relationships/slide" Target="slides/slide19.xml"/><Relationship Id="rId41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078704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235371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060390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0" name="Google Shape;190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6436976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9860566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814707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Title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9775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973" y="1964267"/>
            <a:ext cx="5714228" cy="2421464"/>
          </a:xfrm>
        </p:spPr>
        <p:txBody>
          <a:bodyPr anchor="b">
            <a:normAutofit/>
          </a:bodyPr>
          <a:lstStyle>
            <a:lvl1pPr algn="r">
              <a:defRPr sz="4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973" y="4385733"/>
            <a:ext cx="5714228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52311" y="5870576"/>
            <a:ext cx="1212173" cy="377825"/>
          </a:xfrm>
        </p:spPr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43973" y="5870576"/>
            <a:ext cx="3932137" cy="377825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40685" y="5870576"/>
            <a:ext cx="417516" cy="377825"/>
          </a:xfrm>
        </p:spPr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4661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6791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3308581"/>
            <a:ext cx="77724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4777381"/>
            <a:ext cx="777240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7946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2142068"/>
            <a:ext cx="3813048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6553" y="2142068"/>
            <a:ext cx="3813048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217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3480" y="2218267"/>
            <a:ext cx="354060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1120" y="2218267"/>
            <a:ext cx="35184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6552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9161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609601"/>
            <a:ext cx="7772400" cy="1456267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8189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4304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718" y="1557868"/>
            <a:ext cx="2862910" cy="1439332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6144" y="609601"/>
            <a:ext cx="4627975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718" y="2997200"/>
            <a:ext cx="2862910" cy="184573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449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128" y="1735672"/>
            <a:ext cx="4097204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29200" y="914400"/>
            <a:ext cx="3200400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 dirty="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2128" y="3107272"/>
            <a:ext cx="4097204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2028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4732865"/>
            <a:ext cx="7772400" cy="566738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4401" y="932112"/>
            <a:ext cx="6858000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5299603"/>
            <a:ext cx="77724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0282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609602"/>
            <a:ext cx="7772399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4343400"/>
            <a:ext cx="7772399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0699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988671" y="3352800"/>
            <a:ext cx="6876133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2266" y="4343400"/>
            <a:ext cx="77724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5297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291648"/>
            <a:ext cx="7772401" cy="1468800"/>
          </a:xfrm>
        </p:spPr>
        <p:txBody>
          <a:bodyPr anchor="b">
            <a:normAutofit/>
          </a:bodyPr>
          <a:lstStyle>
            <a:lvl1pPr algn="l">
              <a:defRPr sz="2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60448"/>
            <a:ext cx="7772402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0946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7200" y="3886200"/>
            <a:ext cx="7772401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75200"/>
            <a:ext cx="7772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4556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440" y="609602"/>
            <a:ext cx="7772401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64440" y="3505200"/>
            <a:ext cx="777240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439" y="4343400"/>
            <a:ext cx="7772401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642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9766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2978" y="609600"/>
            <a:ext cx="1676621" cy="5181601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990184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129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42068"/>
            <a:ext cx="7772400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23712" y="5870576"/>
            <a:ext cx="1212173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5870576"/>
            <a:ext cx="5990311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12085" y="5870576"/>
            <a:ext cx="417516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75879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3"/>
          <p:cNvSpPr txBox="1">
            <a:spLocks noGrp="1"/>
          </p:cNvSpPr>
          <p:nvPr>
            <p:ph type="title"/>
          </p:nvPr>
        </p:nvSpPr>
        <p:spPr>
          <a:xfrm>
            <a:off x="762000" y="762000"/>
            <a:ext cx="7543800" cy="373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Palatino Linotype"/>
              <a:buNone/>
            </a:pPr>
            <a:r>
              <a:rPr lang="en-GB" sz="8800" b="1" dirty="0">
                <a:solidFill>
                  <a:srgbClr val="00B0F0"/>
                </a:solidFill>
              </a:rPr>
              <a:t>MOOD DISORDERS</a:t>
            </a:r>
            <a:endParaRPr sz="8800" b="1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4"/>
          <p:cNvSpPr txBox="1">
            <a:spLocks noGrp="1"/>
          </p:cNvSpPr>
          <p:nvPr>
            <p:ph idx="1"/>
          </p:nvPr>
        </p:nvSpPr>
        <p:spPr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75488" indent="-457200">
              <a:lnSpc>
                <a:spcPct val="150000"/>
              </a:lnSpc>
              <a:spcAft>
                <a:spcPts val="0"/>
              </a:spcAft>
              <a:buClr>
                <a:schemeClr val="lt1"/>
              </a:buClr>
              <a:buSzPts val="1920"/>
            </a:pPr>
            <a:r>
              <a:rPr lang="en-GB" sz="3200" dirty="0"/>
              <a:t>Mood : prevailing internal emotional state</a:t>
            </a:r>
            <a:endParaRPr dirty="0"/>
          </a:p>
          <a:p>
            <a:pPr marL="475488" indent="-45720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920"/>
            </a:pPr>
            <a:r>
              <a:rPr lang="en-GB" sz="3200" dirty="0"/>
              <a:t>Affect: external display of feelings </a:t>
            </a:r>
            <a:endParaRPr sz="3200" dirty="0"/>
          </a:p>
          <a:p>
            <a:pPr marL="475488" indent="-45720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920"/>
            </a:pPr>
            <a:r>
              <a:rPr lang="en-GB" sz="3200" dirty="0"/>
              <a:t>Mood disorders are a category of illnesses that describe a serious change in mood.</a:t>
            </a:r>
            <a:endParaRPr dirty="0"/>
          </a:p>
          <a:p>
            <a:pPr marL="475488" indent="-45720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920"/>
            </a:pPr>
            <a:r>
              <a:rPr lang="en-GB" sz="3200" dirty="0"/>
              <a:t>It is a disorder in which a person experiences long periods of extreme happiness, extreme sadness, or both.</a:t>
            </a:r>
            <a:endParaRPr sz="3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Google Shape;109;p15"/>
          <p:cNvGrpSpPr/>
          <p:nvPr/>
        </p:nvGrpSpPr>
        <p:grpSpPr>
          <a:xfrm>
            <a:off x="0" y="0"/>
            <a:ext cx="9144000" cy="6858000"/>
            <a:chOff x="0" y="2108"/>
            <a:chExt cx="6781799" cy="4313782"/>
          </a:xfrm>
        </p:grpSpPr>
        <p:sp>
          <p:nvSpPr>
            <p:cNvPr id="110" name="Google Shape;110;p15"/>
            <p:cNvSpPr/>
            <p:nvPr/>
          </p:nvSpPr>
          <p:spPr>
            <a:xfrm rot="5400000">
              <a:off x="4055006" y="-1472296"/>
              <a:ext cx="1113234" cy="4340352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FDDEE">
                <a:alpha val="89803"/>
              </a:srgbClr>
            </a:solidFill>
            <a:ln w="19050" cap="flat" cmpd="sng">
              <a:solidFill>
                <a:srgbClr val="CFDDEE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5"/>
            <p:cNvSpPr txBox="1"/>
            <p:nvPr/>
          </p:nvSpPr>
          <p:spPr>
            <a:xfrm>
              <a:off x="2441447" y="195607"/>
              <a:ext cx="4286008" cy="10045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Palatino Linotype"/>
                <a:buChar char="•"/>
              </a:pPr>
              <a:r>
                <a:rPr lang="en-GB" sz="1800" b="1" i="0" u="none" strike="noStrike" cap="none" dirty="0">
                  <a:solidFill>
                    <a:srgbClr val="002060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Major Depressive disorder</a:t>
              </a:r>
              <a:endParaRPr sz="1800" b="1" i="0" u="none" strike="noStrike" cap="none" dirty="0">
                <a:solidFill>
                  <a:srgbClr val="002060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7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Palatino Linotype"/>
                <a:buChar char="•"/>
              </a:pPr>
              <a:r>
                <a:rPr lang="en-GB" sz="1800" b="1" i="0" u="none" strike="noStrike" cap="none" dirty="0">
                  <a:solidFill>
                    <a:srgbClr val="002060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Dysthymic Disorder</a:t>
              </a:r>
              <a:endParaRPr sz="1800" b="1" i="0" u="none" strike="noStrike" cap="none" dirty="0">
                <a:solidFill>
                  <a:srgbClr val="002060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112" name="Google Shape;112;p15"/>
            <p:cNvSpPr/>
            <p:nvPr/>
          </p:nvSpPr>
          <p:spPr>
            <a:xfrm>
              <a:off x="0" y="2108"/>
              <a:ext cx="2441448" cy="1391542"/>
            </a:xfrm>
            <a:prstGeom prst="roundRect">
              <a:avLst>
                <a:gd name="adj" fmla="val 16667"/>
              </a:avLst>
            </a:prstGeom>
            <a:solidFill>
              <a:srgbClr val="5F9DD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5"/>
            <p:cNvSpPr txBox="1"/>
            <p:nvPr/>
          </p:nvSpPr>
          <p:spPr>
            <a:xfrm>
              <a:off x="67929" y="70037"/>
              <a:ext cx="2305590" cy="12556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4300" tIns="57150" rIns="114300" bIns="57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3000" b="0" i="0" u="none" strike="noStrike" cap="none" dirty="0">
                  <a:solidFill>
                    <a:srgbClr val="002060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Depressive</a:t>
              </a:r>
              <a:endParaRPr dirty="0">
                <a:solidFill>
                  <a:srgbClr val="002060"/>
                </a:solidFill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1050"/>
                </a:spcBef>
                <a:spcAft>
                  <a:spcPts val="0"/>
                </a:spcAft>
                <a:buNone/>
              </a:pPr>
              <a:r>
                <a:rPr lang="en-GB" sz="3000" b="0" i="0" u="none" strike="noStrike" cap="none" dirty="0">
                  <a:solidFill>
                    <a:srgbClr val="002060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Unipolar</a:t>
              </a:r>
              <a:endParaRPr sz="3000" b="0" i="0" u="none" strike="noStrike" cap="none" dirty="0">
                <a:solidFill>
                  <a:srgbClr val="002060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114" name="Google Shape;114;p15"/>
            <p:cNvSpPr/>
            <p:nvPr/>
          </p:nvSpPr>
          <p:spPr>
            <a:xfrm rot="5400000">
              <a:off x="4055006" y="-11175"/>
              <a:ext cx="1113234" cy="4340352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FDDEE">
                <a:alpha val="89803"/>
              </a:srgbClr>
            </a:solidFill>
            <a:ln w="19050" cap="flat" cmpd="sng">
              <a:solidFill>
                <a:srgbClr val="CFDDEE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5"/>
            <p:cNvSpPr txBox="1"/>
            <p:nvPr/>
          </p:nvSpPr>
          <p:spPr>
            <a:xfrm>
              <a:off x="2441447" y="1656728"/>
              <a:ext cx="4286008" cy="10045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Palatino Linotype"/>
                <a:buChar char="•"/>
              </a:pPr>
              <a:r>
                <a:rPr lang="en-GB" sz="1800" b="1" i="0" u="none" strike="noStrike" cap="none" dirty="0">
                  <a:solidFill>
                    <a:srgbClr val="002060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Bipolar I</a:t>
              </a:r>
              <a:endParaRPr sz="1800" b="1" i="0" u="none" strike="noStrike" cap="none" dirty="0">
                <a:solidFill>
                  <a:srgbClr val="002060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7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Palatino Linotype"/>
                <a:buChar char="•"/>
              </a:pPr>
              <a:r>
                <a:rPr lang="en-GB" sz="1800" b="1" i="0" u="none" strike="noStrike" cap="none" dirty="0">
                  <a:solidFill>
                    <a:srgbClr val="002060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Bipolar II</a:t>
              </a:r>
              <a:endParaRPr sz="1800" b="1" i="0" u="none" strike="noStrike" cap="none" dirty="0">
                <a:solidFill>
                  <a:srgbClr val="002060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7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Palatino Linotype"/>
                <a:buChar char="•"/>
              </a:pPr>
              <a:r>
                <a:rPr lang="en-GB" sz="1800" b="1" i="0" u="none" strike="noStrike" cap="none" dirty="0">
                  <a:solidFill>
                    <a:srgbClr val="002060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Cyclothymic Disorder </a:t>
              </a:r>
              <a:endParaRPr sz="1800" b="1" i="0" u="none" strike="noStrike" cap="none" dirty="0">
                <a:solidFill>
                  <a:srgbClr val="002060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116" name="Google Shape;116;p15"/>
            <p:cNvSpPr/>
            <p:nvPr/>
          </p:nvSpPr>
          <p:spPr>
            <a:xfrm>
              <a:off x="0" y="1463228"/>
              <a:ext cx="2441448" cy="1391542"/>
            </a:xfrm>
            <a:prstGeom prst="roundRect">
              <a:avLst>
                <a:gd name="adj" fmla="val 16667"/>
              </a:avLst>
            </a:prstGeom>
            <a:solidFill>
              <a:srgbClr val="5F9DD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02060"/>
                </a:solidFill>
              </a:endParaRPr>
            </a:p>
          </p:txBody>
        </p:sp>
        <p:sp>
          <p:nvSpPr>
            <p:cNvPr id="117" name="Google Shape;117;p15"/>
            <p:cNvSpPr txBox="1"/>
            <p:nvPr/>
          </p:nvSpPr>
          <p:spPr>
            <a:xfrm>
              <a:off x="67929" y="1531157"/>
              <a:ext cx="2305590" cy="12556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4300" tIns="57150" rIns="114300" bIns="57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3000" b="0" i="0" u="none" strike="noStrike" cap="none">
                  <a:solidFill>
                    <a:srgbClr val="002060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Bipolar</a:t>
              </a:r>
              <a:endParaRPr sz="3000" b="0" i="0" u="none" strike="noStrike" cap="none">
                <a:solidFill>
                  <a:srgbClr val="002060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118" name="Google Shape;118;p15"/>
            <p:cNvSpPr/>
            <p:nvPr/>
          </p:nvSpPr>
          <p:spPr>
            <a:xfrm rot="5400000">
              <a:off x="4055006" y="1449944"/>
              <a:ext cx="1113234" cy="4340352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FDDEE">
                <a:alpha val="89803"/>
              </a:srgbClr>
            </a:solidFill>
            <a:ln w="19050" cap="flat" cmpd="sng">
              <a:solidFill>
                <a:srgbClr val="CFDDEE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5"/>
            <p:cNvSpPr txBox="1"/>
            <p:nvPr/>
          </p:nvSpPr>
          <p:spPr>
            <a:xfrm>
              <a:off x="2441447" y="3117847"/>
              <a:ext cx="4286008" cy="10045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Palatino Linotype"/>
                <a:buChar char="•"/>
              </a:pPr>
              <a:r>
                <a:rPr lang="en-GB" sz="1800" b="1" i="0" u="none" strike="noStrike" cap="none" dirty="0">
                  <a:solidFill>
                    <a:srgbClr val="002060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Substance induced mood disorder</a:t>
              </a:r>
              <a:endParaRPr sz="1800" b="1" i="0" u="none" strike="noStrike" cap="none" dirty="0">
                <a:solidFill>
                  <a:srgbClr val="002060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7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Palatino Linotype"/>
                <a:buChar char="•"/>
              </a:pPr>
              <a:r>
                <a:rPr lang="en-GB" sz="1800" b="1" i="0" u="none" strike="noStrike" cap="none" dirty="0">
                  <a:solidFill>
                    <a:srgbClr val="002060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Mood disorder due to general medical condition Etiologic</a:t>
              </a:r>
              <a:endParaRPr sz="1800" b="1" i="0" u="none" strike="noStrike" cap="none" dirty="0">
                <a:solidFill>
                  <a:srgbClr val="002060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120" name="Google Shape;120;p15"/>
            <p:cNvSpPr/>
            <p:nvPr/>
          </p:nvSpPr>
          <p:spPr>
            <a:xfrm>
              <a:off x="0" y="2924348"/>
              <a:ext cx="2441448" cy="1391542"/>
            </a:xfrm>
            <a:prstGeom prst="roundRect">
              <a:avLst>
                <a:gd name="adj" fmla="val 16667"/>
              </a:avLst>
            </a:prstGeom>
            <a:solidFill>
              <a:srgbClr val="5F9DD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5"/>
            <p:cNvSpPr txBox="1"/>
            <p:nvPr/>
          </p:nvSpPr>
          <p:spPr>
            <a:xfrm>
              <a:off x="67929" y="2992277"/>
              <a:ext cx="2305590" cy="12556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4300" tIns="57150" rIns="114300" bIns="57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3000" b="0" i="0" u="none" strike="noStrike" cap="none">
                  <a:solidFill>
                    <a:srgbClr val="002060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Etiologic</a:t>
              </a:r>
              <a:endParaRPr sz="3000" b="0" i="0" u="none" strike="noStrike" cap="none">
                <a:solidFill>
                  <a:srgbClr val="002060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"/>
          <p:cNvSpPr txBox="1">
            <a:spLocks noGrp="1"/>
          </p:cNvSpPr>
          <p:nvPr>
            <p:ph type="title"/>
          </p:nvPr>
        </p:nvSpPr>
        <p:spPr>
          <a:xfrm>
            <a:off x="381000" y="228600"/>
            <a:ext cx="87630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900"/>
              <a:buFont typeface="Palatino Linotype"/>
              <a:buNone/>
            </a:pPr>
            <a:r>
              <a:rPr lang="en-GB" sz="4800" b="1" dirty="0">
                <a:solidFill>
                  <a:srgbClr val="FFFF00"/>
                </a:solidFill>
              </a:rPr>
              <a:t>Major Depressive Disorder</a:t>
            </a:r>
            <a:endParaRPr sz="4800" b="1" dirty="0">
              <a:solidFill>
                <a:srgbClr val="FFFF00"/>
              </a:solidFill>
            </a:endParaRPr>
          </a:p>
        </p:txBody>
      </p:sp>
      <p:sp>
        <p:nvSpPr>
          <p:cNvPr id="126" name="Google Shape;126;p16"/>
          <p:cNvSpPr txBox="1">
            <a:spLocks noGrp="1"/>
          </p:cNvSpPr>
          <p:nvPr>
            <p:ph idx="1"/>
          </p:nvPr>
        </p:nvSpPr>
        <p:spPr>
          <a:xfrm>
            <a:off x="76200" y="1295400"/>
            <a:ext cx="9067800" cy="50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475488" indent="-457200">
              <a:lnSpc>
                <a:spcPct val="170000"/>
              </a:lnSpc>
              <a:spcAft>
                <a:spcPts val="0"/>
              </a:spcAft>
              <a:buClr>
                <a:schemeClr val="lt1"/>
              </a:buClr>
              <a:buSzPts val="1260"/>
            </a:pPr>
            <a:r>
              <a:rPr lang="en-GB" sz="3200" dirty="0"/>
              <a:t>Among 5 most common disorders. </a:t>
            </a:r>
            <a:endParaRPr sz="3200" dirty="0"/>
          </a:p>
          <a:p>
            <a:pPr marL="475488" indent="-457200">
              <a:lnSpc>
                <a:spcPct val="170000"/>
              </a:lnSpc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</a:pPr>
            <a:r>
              <a:rPr lang="en-GB" sz="3200" dirty="0"/>
              <a:t>Lifetime prevalence 5-20%.</a:t>
            </a:r>
            <a:endParaRPr sz="3200" dirty="0"/>
          </a:p>
          <a:p>
            <a:pPr marL="475488" indent="-457200">
              <a:lnSpc>
                <a:spcPct val="170000"/>
              </a:lnSpc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</a:pPr>
            <a:r>
              <a:rPr lang="en-GB" sz="3200" dirty="0"/>
              <a:t>Female to male ratio is 2:1 </a:t>
            </a:r>
            <a:endParaRPr sz="3200" dirty="0"/>
          </a:p>
          <a:p>
            <a:pPr marL="475488" indent="-457200">
              <a:lnSpc>
                <a:spcPct val="170000"/>
              </a:lnSpc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</a:pPr>
            <a:r>
              <a:rPr lang="en-GB" sz="3200" dirty="0"/>
              <a:t>The incidence rate is greatest between ages 20-40. </a:t>
            </a:r>
            <a:endParaRPr sz="3200" dirty="0"/>
          </a:p>
          <a:p>
            <a:pPr marL="475488" indent="-457200">
              <a:lnSpc>
                <a:spcPct val="170000"/>
              </a:lnSpc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</a:pPr>
            <a:r>
              <a:rPr lang="en-GB" sz="3200" dirty="0"/>
              <a:t>Major cause of disability and suicide. </a:t>
            </a:r>
            <a:endParaRPr sz="3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7"/>
          <p:cNvSpPr txBox="1">
            <a:spLocks noGrp="1"/>
          </p:cNvSpPr>
          <p:nvPr>
            <p:ph type="title"/>
          </p:nvPr>
        </p:nvSpPr>
        <p:spPr>
          <a:xfrm>
            <a:off x="0" y="315686"/>
            <a:ext cx="91440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alatino Linotype"/>
              <a:buNone/>
            </a:pPr>
            <a:r>
              <a:rPr lang="en-GB" sz="4400" b="1" dirty="0">
                <a:solidFill>
                  <a:srgbClr val="00B0F0"/>
                </a:solidFill>
              </a:rPr>
              <a:t>ETIOLOGY</a:t>
            </a:r>
            <a:endParaRPr sz="4400" b="1" dirty="0">
              <a:solidFill>
                <a:srgbClr val="00B0F0"/>
              </a:solidFill>
            </a:endParaRPr>
          </a:p>
        </p:txBody>
      </p:sp>
      <p:sp>
        <p:nvSpPr>
          <p:cNvPr id="132" name="Google Shape;132;p17"/>
          <p:cNvSpPr txBox="1">
            <a:spLocks noGrp="1"/>
          </p:cNvSpPr>
          <p:nvPr>
            <p:ph idx="1"/>
          </p:nvPr>
        </p:nvSpPr>
        <p:spPr>
          <a:xfrm>
            <a:off x="0" y="762000"/>
            <a:ext cx="9144000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/>
          <a:p>
            <a:pPr marL="18288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60000"/>
              <a:buNone/>
            </a:pPr>
            <a:r>
              <a:rPr lang="en-GB" sz="3600" b="1" dirty="0"/>
              <a:t>1. Biological Factors</a:t>
            </a:r>
            <a:endParaRPr sz="3600" dirty="0"/>
          </a:p>
          <a:p>
            <a:pPr marL="589769" indent="-571500">
              <a:lnSpc>
                <a:spcPct val="150000"/>
              </a:lnSpc>
              <a:spcBef>
                <a:spcPts val="388"/>
              </a:spcBef>
              <a:spcAft>
                <a:spcPts val="0"/>
              </a:spcAft>
              <a:buClr>
                <a:schemeClr val="lt1"/>
              </a:buClr>
              <a:buSzPct val="60000"/>
            </a:pPr>
            <a:r>
              <a:rPr lang="en-GB" sz="3600" dirty="0"/>
              <a:t>More common in monozygotic twins. </a:t>
            </a:r>
            <a:endParaRPr sz="3600" dirty="0"/>
          </a:p>
          <a:p>
            <a:pPr marL="589769" indent="-571500">
              <a:lnSpc>
                <a:spcPct val="150000"/>
              </a:lnSpc>
              <a:spcBef>
                <a:spcPts val="388"/>
              </a:spcBef>
              <a:spcAft>
                <a:spcPts val="0"/>
              </a:spcAft>
              <a:buClr>
                <a:schemeClr val="lt1"/>
              </a:buClr>
              <a:buSzPct val="60000"/>
            </a:pPr>
            <a:r>
              <a:rPr lang="en-GB" sz="3600" dirty="0"/>
              <a:t>Unipolar depressions in a parent </a:t>
            </a:r>
            <a:endParaRPr sz="3600" dirty="0"/>
          </a:p>
          <a:p>
            <a:pPr marL="589769" indent="-571500">
              <a:lnSpc>
                <a:spcPct val="150000"/>
              </a:lnSpc>
              <a:spcBef>
                <a:spcPts val="388"/>
              </a:spcBef>
              <a:spcAft>
                <a:spcPts val="0"/>
              </a:spcAft>
              <a:buClr>
                <a:schemeClr val="lt1"/>
              </a:buClr>
              <a:buSzPct val="60000"/>
            </a:pPr>
            <a:r>
              <a:rPr lang="en-GB" sz="3600" dirty="0"/>
              <a:t>Abnormalities in Amine Neurotransmitters </a:t>
            </a:r>
            <a:endParaRPr sz="3600" dirty="0"/>
          </a:p>
          <a:p>
            <a:pPr marL="589769" indent="-571500">
              <a:lnSpc>
                <a:spcPct val="150000"/>
              </a:lnSpc>
              <a:spcBef>
                <a:spcPts val="388"/>
              </a:spcBef>
              <a:spcAft>
                <a:spcPts val="0"/>
              </a:spcAft>
              <a:buClr>
                <a:schemeClr val="lt1"/>
              </a:buClr>
              <a:buSzPct val="60000"/>
            </a:pPr>
            <a:r>
              <a:rPr lang="en-GB" sz="3600" dirty="0"/>
              <a:t>Neuroendocrine abnormalities in hypothalamic pituitary adrenal (HPA) axis. </a:t>
            </a:r>
          </a:p>
          <a:p>
            <a:pPr marL="589769" indent="-571500">
              <a:lnSpc>
                <a:spcPct val="150000"/>
              </a:lnSpc>
              <a:spcBef>
                <a:spcPts val="388"/>
              </a:spcBef>
              <a:spcAft>
                <a:spcPts val="0"/>
              </a:spcAft>
              <a:buClr>
                <a:schemeClr val="lt1"/>
              </a:buClr>
              <a:buSzPct val="60000"/>
            </a:pPr>
            <a:r>
              <a:rPr lang="en-GB" sz="3600" dirty="0"/>
              <a:t>Rapid hormonal changes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7"/>
          <p:cNvSpPr txBox="1">
            <a:spLocks noGrp="1"/>
          </p:cNvSpPr>
          <p:nvPr>
            <p:ph type="title"/>
          </p:nvPr>
        </p:nvSpPr>
        <p:spPr>
          <a:xfrm>
            <a:off x="0" y="315686"/>
            <a:ext cx="91440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alatino Linotype"/>
              <a:buNone/>
            </a:pPr>
            <a:r>
              <a:rPr lang="en-GB" sz="4400" b="1" dirty="0">
                <a:solidFill>
                  <a:srgbClr val="00B0F0"/>
                </a:solidFill>
              </a:rPr>
              <a:t>ETIOLOGY</a:t>
            </a:r>
            <a:endParaRPr sz="4400" b="1" dirty="0">
              <a:solidFill>
                <a:srgbClr val="00B0F0"/>
              </a:solidFill>
            </a:endParaRPr>
          </a:p>
        </p:txBody>
      </p:sp>
      <p:sp>
        <p:nvSpPr>
          <p:cNvPr id="132" name="Google Shape;132;p17"/>
          <p:cNvSpPr txBox="1">
            <a:spLocks noGrp="1"/>
          </p:cNvSpPr>
          <p:nvPr>
            <p:ph idx="1"/>
          </p:nvPr>
        </p:nvSpPr>
        <p:spPr>
          <a:xfrm>
            <a:off x="620486" y="762000"/>
            <a:ext cx="8229600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18288" lvl="0" indent="0" algn="l" rtl="0">
              <a:lnSpc>
                <a:spcPct val="150000"/>
              </a:lnSpc>
              <a:spcBef>
                <a:spcPts val="388"/>
              </a:spcBef>
              <a:spcAft>
                <a:spcPts val="0"/>
              </a:spcAft>
              <a:buClr>
                <a:schemeClr val="lt1"/>
              </a:buClr>
              <a:buSzPct val="60000"/>
              <a:buNone/>
            </a:pPr>
            <a:r>
              <a:rPr lang="en-GB" sz="3200" b="1" dirty="0"/>
              <a:t>2. Psychological Factors </a:t>
            </a:r>
            <a:endParaRPr sz="3200" b="1" dirty="0"/>
          </a:p>
          <a:p>
            <a:pPr marL="475469" indent="-457200">
              <a:lnSpc>
                <a:spcPct val="150000"/>
              </a:lnSpc>
              <a:spcBef>
                <a:spcPts val="388"/>
              </a:spcBef>
              <a:spcAft>
                <a:spcPts val="0"/>
              </a:spcAft>
              <a:buClr>
                <a:schemeClr val="lt1"/>
              </a:buClr>
              <a:buSzPct val="60000"/>
            </a:pPr>
            <a:r>
              <a:rPr lang="en-GB" sz="3200" dirty="0"/>
              <a:t>Major life events </a:t>
            </a:r>
            <a:endParaRPr sz="3200" dirty="0"/>
          </a:p>
          <a:p>
            <a:pPr marL="475469" indent="-457200">
              <a:lnSpc>
                <a:spcPct val="150000"/>
              </a:lnSpc>
              <a:spcBef>
                <a:spcPts val="388"/>
              </a:spcBef>
              <a:spcAft>
                <a:spcPts val="0"/>
              </a:spcAft>
              <a:buClr>
                <a:schemeClr val="lt1"/>
              </a:buClr>
              <a:buSzPct val="60000"/>
            </a:pPr>
            <a:r>
              <a:rPr lang="en-GB" sz="3200" dirty="0"/>
              <a:t>Interpersonal relations (absent or unsatisfactory significant special bonds have negative effect on self regards) </a:t>
            </a:r>
            <a:endParaRPr sz="3200" dirty="0"/>
          </a:p>
          <a:p>
            <a:pPr marL="475469" indent="-457200">
              <a:lnSpc>
                <a:spcPct val="150000"/>
              </a:lnSpc>
              <a:spcBef>
                <a:spcPts val="388"/>
              </a:spcBef>
              <a:spcAft>
                <a:spcPts val="0"/>
              </a:spcAft>
              <a:buClr>
                <a:schemeClr val="lt1"/>
              </a:buClr>
              <a:buSzPct val="60000"/>
            </a:pPr>
            <a:r>
              <a:rPr lang="en-GB" sz="3200" dirty="0"/>
              <a:t>Distorted thinking </a:t>
            </a:r>
            <a:endParaRPr sz="3200" dirty="0"/>
          </a:p>
          <a:p>
            <a:pPr marL="475469" indent="-457200">
              <a:lnSpc>
                <a:spcPct val="150000"/>
              </a:lnSpc>
              <a:spcBef>
                <a:spcPts val="388"/>
              </a:spcBef>
              <a:spcAft>
                <a:spcPts val="0"/>
              </a:spcAft>
              <a:buClr>
                <a:schemeClr val="lt1"/>
              </a:buClr>
              <a:buSzPct val="60000"/>
            </a:pPr>
            <a:r>
              <a:rPr lang="en-GB" sz="3200" dirty="0"/>
              <a:t>Loss of hope</a:t>
            </a:r>
            <a:endParaRPr sz="3200" dirty="0"/>
          </a:p>
        </p:txBody>
      </p:sp>
    </p:spTree>
    <p:extLst>
      <p:ext uri="{BB962C8B-B14F-4D97-AF65-F5344CB8AC3E}">
        <p14:creationId xmlns:p14="http://schemas.microsoft.com/office/powerpoint/2010/main" val="4230212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8"/>
          <p:cNvSpPr txBox="1">
            <a:spLocks noGrp="1"/>
          </p:cNvSpPr>
          <p:nvPr>
            <p:ph type="title"/>
          </p:nvPr>
        </p:nvSpPr>
        <p:spPr>
          <a:xfrm>
            <a:off x="0" y="34636"/>
            <a:ext cx="9144000" cy="928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Palatino Linotype"/>
              <a:buNone/>
            </a:pPr>
            <a:r>
              <a:rPr lang="en-GB" sz="5400" b="1" cap="none" dirty="0">
                <a:solidFill>
                  <a:srgbClr val="FFFF00"/>
                </a:solidFill>
              </a:rPr>
              <a:t>Symptoms</a:t>
            </a:r>
            <a:endParaRPr sz="5400" b="1" dirty="0">
              <a:solidFill>
                <a:srgbClr val="FFFF00"/>
              </a:solidFill>
            </a:endParaRPr>
          </a:p>
        </p:txBody>
      </p:sp>
      <p:sp>
        <p:nvSpPr>
          <p:cNvPr id="138" name="Google Shape;138;p18"/>
          <p:cNvSpPr txBox="1">
            <a:spLocks noGrp="1"/>
          </p:cNvSpPr>
          <p:nvPr>
            <p:ph idx="1"/>
          </p:nvPr>
        </p:nvSpPr>
        <p:spPr>
          <a:xfrm>
            <a:off x="0" y="838200"/>
            <a:ext cx="9144000" cy="59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18288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60"/>
              <a:buNone/>
            </a:pPr>
            <a:r>
              <a:rPr lang="en-GB" sz="4000" dirty="0">
                <a:solidFill>
                  <a:srgbClr val="00B0F0"/>
                </a:solidFill>
              </a:rPr>
              <a:t>DEPRESSIVE EPISODE: </a:t>
            </a:r>
            <a:endParaRPr sz="4000" dirty="0">
              <a:solidFill>
                <a:srgbClr val="00B0F0"/>
              </a:solidFill>
            </a:endParaRPr>
          </a:p>
          <a:p>
            <a:pPr marL="589788" indent="-571500">
              <a:lnSpc>
                <a:spcPct val="150000"/>
              </a:lnSpc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</a:pPr>
            <a:r>
              <a:rPr lang="en-GB" sz="4000" dirty="0"/>
              <a:t>Feel very sad, down, empty, or hopeless </a:t>
            </a:r>
            <a:endParaRPr sz="4000" dirty="0"/>
          </a:p>
          <a:p>
            <a:pPr marL="589788" indent="-571500">
              <a:lnSpc>
                <a:spcPct val="150000"/>
              </a:lnSpc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</a:pPr>
            <a:r>
              <a:rPr lang="en-GB" sz="4000" dirty="0"/>
              <a:t>Decreased activity levels </a:t>
            </a:r>
            <a:endParaRPr sz="4000" dirty="0"/>
          </a:p>
          <a:p>
            <a:pPr marL="589788" indent="-571500">
              <a:lnSpc>
                <a:spcPct val="150000"/>
              </a:lnSpc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</a:pPr>
            <a:r>
              <a:rPr lang="en-GB" sz="4000" dirty="0"/>
              <a:t>Trouble sleeping, they may sleep too little or too much </a:t>
            </a:r>
            <a:endParaRPr sz="4000" dirty="0"/>
          </a:p>
          <a:p>
            <a:pPr marL="589788" indent="-571500">
              <a:lnSpc>
                <a:spcPct val="150000"/>
              </a:lnSpc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</a:pPr>
            <a:r>
              <a:rPr lang="en-GB" sz="4000" dirty="0"/>
              <a:t>Feel like they can’t enjoy anything </a:t>
            </a:r>
            <a:endParaRPr sz="4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8"/>
          <p:cNvSpPr txBox="1">
            <a:spLocks noGrp="1"/>
          </p:cNvSpPr>
          <p:nvPr>
            <p:ph type="title"/>
          </p:nvPr>
        </p:nvSpPr>
        <p:spPr>
          <a:xfrm>
            <a:off x="0" y="34636"/>
            <a:ext cx="9144000" cy="928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Palatino Linotype"/>
              <a:buNone/>
            </a:pPr>
            <a:r>
              <a:rPr lang="en-GB" sz="4000" b="1" cap="none" dirty="0">
                <a:solidFill>
                  <a:srgbClr val="FFFF00"/>
                </a:solidFill>
              </a:rPr>
              <a:t>Symptoms - </a:t>
            </a:r>
            <a:r>
              <a:rPr lang="en-GB" sz="4000" cap="none" dirty="0">
                <a:solidFill>
                  <a:srgbClr val="00B0F0"/>
                </a:solidFill>
              </a:rPr>
              <a:t>Depressive episode cont.…</a:t>
            </a:r>
            <a:endParaRPr sz="4000" b="1" dirty="0">
              <a:solidFill>
                <a:srgbClr val="FFFF00"/>
              </a:solidFill>
            </a:endParaRPr>
          </a:p>
        </p:txBody>
      </p:sp>
      <p:sp>
        <p:nvSpPr>
          <p:cNvPr id="138" name="Google Shape;138;p18"/>
          <p:cNvSpPr txBox="1">
            <a:spLocks noGrp="1"/>
          </p:cNvSpPr>
          <p:nvPr>
            <p:ph idx="1"/>
          </p:nvPr>
        </p:nvSpPr>
        <p:spPr>
          <a:xfrm>
            <a:off x="0" y="838200"/>
            <a:ext cx="9144000" cy="59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61188" indent="-342900">
              <a:lnSpc>
                <a:spcPct val="150000"/>
              </a:lnSpc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</a:pPr>
            <a:r>
              <a:rPr lang="en-GB" sz="4000" dirty="0"/>
              <a:t>Feel worried and empty </a:t>
            </a:r>
            <a:endParaRPr sz="4000" dirty="0"/>
          </a:p>
          <a:p>
            <a:pPr marL="361188" indent="-342900">
              <a:lnSpc>
                <a:spcPct val="150000"/>
              </a:lnSpc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</a:pPr>
            <a:r>
              <a:rPr lang="en-GB" sz="4000" dirty="0"/>
              <a:t>Trouble concentrating </a:t>
            </a:r>
            <a:endParaRPr sz="4000" dirty="0"/>
          </a:p>
          <a:p>
            <a:pPr marL="361188" indent="-342900">
              <a:lnSpc>
                <a:spcPct val="150000"/>
              </a:lnSpc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</a:pPr>
            <a:r>
              <a:rPr lang="en-GB" sz="4000" dirty="0"/>
              <a:t>Forget things a lot </a:t>
            </a:r>
            <a:endParaRPr sz="4000" dirty="0"/>
          </a:p>
          <a:p>
            <a:pPr marL="361188" indent="-342900">
              <a:lnSpc>
                <a:spcPct val="150000"/>
              </a:lnSpc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</a:pPr>
            <a:r>
              <a:rPr lang="en-GB" sz="4000" dirty="0"/>
              <a:t>Eat too much or too little </a:t>
            </a:r>
            <a:endParaRPr sz="4000" dirty="0"/>
          </a:p>
          <a:p>
            <a:pPr marL="361188" indent="-342900">
              <a:lnSpc>
                <a:spcPct val="150000"/>
              </a:lnSpc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</a:pPr>
            <a:r>
              <a:rPr lang="en-GB" sz="4000" dirty="0"/>
              <a:t>Feel tired or “slowed down” </a:t>
            </a:r>
            <a:endParaRPr sz="4000" dirty="0"/>
          </a:p>
          <a:p>
            <a:pPr marL="361188" indent="-342900">
              <a:lnSpc>
                <a:spcPct val="150000"/>
              </a:lnSpc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</a:pPr>
            <a:r>
              <a:rPr lang="en-GB" sz="4000" dirty="0"/>
              <a:t>Think about death or suicide</a:t>
            </a:r>
            <a:endParaRPr sz="4000" dirty="0"/>
          </a:p>
        </p:txBody>
      </p:sp>
    </p:spTree>
    <p:extLst>
      <p:ext uri="{BB962C8B-B14F-4D97-AF65-F5344CB8AC3E}">
        <p14:creationId xmlns:p14="http://schemas.microsoft.com/office/powerpoint/2010/main" val="1392850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9"/>
          <p:cNvSpPr txBox="1">
            <a:spLocks noGrp="1"/>
          </p:cNvSpPr>
          <p:nvPr>
            <p:ph type="title"/>
          </p:nvPr>
        </p:nvSpPr>
        <p:spPr>
          <a:xfrm>
            <a:off x="228600" y="152400"/>
            <a:ext cx="75438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Palatino Linotype"/>
              <a:buNone/>
            </a:pPr>
            <a:r>
              <a:rPr lang="en-GB" sz="4000" b="1" dirty="0">
                <a:solidFill>
                  <a:srgbClr val="FFFF00"/>
                </a:solidFill>
              </a:rPr>
              <a:t>Diagnosis</a:t>
            </a:r>
            <a:endParaRPr sz="4000" b="1" dirty="0">
              <a:solidFill>
                <a:srgbClr val="FFFF00"/>
              </a:solidFill>
            </a:endParaRPr>
          </a:p>
        </p:txBody>
      </p:sp>
      <p:sp>
        <p:nvSpPr>
          <p:cNvPr id="164" name="Google Shape;164;p19"/>
          <p:cNvSpPr txBox="1"/>
          <p:nvPr/>
        </p:nvSpPr>
        <p:spPr>
          <a:xfrm>
            <a:off x="228600" y="2356757"/>
            <a:ext cx="8763000" cy="50782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2" anchor="t" anchorCtr="0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3600" b="1" dirty="0">
                <a:solidFill>
                  <a:srgbClr val="92D05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Mood,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3600" b="1" dirty="0">
                <a:solidFill>
                  <a:srgbClr val="92D05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Sleeping disorder,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3600" b="1" dirty="0">
                <a:solidFill>
                  <a:srgbClr val="92D05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Lack of interest,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3600" b="1" dirty="0">
                <a:solidFill>
                  <a:srgbClr val="92D05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Guilt,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3600" b="1" dirty="0">
                <a:solidFill>
                  <a:srgbClr val="92D05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Low energy level,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3600" b="1" dirty="0">
                <a:solidFill>
                  <a:srgbClr val="92D05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Poor concentration,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GB" sz="3600" b="1" dirty="0">
              <a:solidFill>
                <a:srgbClr val="92D050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GB" sz="3600" b="1" dirty="0">
              <a:solidFill>
                <a:srgbClr val="92D050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3600" b="1" dirty="0">
                <a:solidFill>
                  <a:srgbClr val="92D05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Lack of appetite,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3600" b="1" dirty="0">
                <a:solidFill>
                  <a:srgbClr val="92D05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Low level of psychomotor activity,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3600" b="1" dirty="0">
                <a:solidFill>
                  <a:srgbClr val="92D05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Suicidal tendency (attempt)</a:t>
            </a:r>
            <a:endParaRPr sz="3600" b="1" i="0" u="none" strike="noStrike" cap="none" dirty="0">
              <a:solidFill>
                <a:srgbClr val="92D050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51C6DF7-746E-4375-A735-AA8CAB19DD15}"/>
              </a:ext>
            </a:extLst>
          </p:cNvPr>
          <p:cNvSpPr txBox="1"/>
          <p:nvPr/>
        </p:nvSpPr>
        <p:spPr>
          <a:xfrm>
            <a:off x="506186" y="588227"/>
            <a:ext cx="8409214" cy="14942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GB" sz="3200" b="0" i="0" u="none" strike="noStrike" cap="none" dirty="0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Criteria for major depressive episode : 5 or more of the following for at least 2 weeks: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0"/>
          <p:cNvSpPr txBox="1">
            <a:spLocks noGrp="1"/>
          </p:cNvSpPr>
          <p:nvPr>
            <p:ph type="title"/>
          </p:nvPr>
        </p:nvSpPr>
        <p:spPr>
          <a:xfrm>
            <a:off x="800100" y="514350"/>
            <a:ext cx="75438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Palatino Linotype"/>
              <a:buNone/>
            </a:pPr>
            <a:r>
              <a:rPr lang="en-GB" sz="3600" b="1" dirty="0">
                <a:solidFill>
                  <a:srgbClr val="FFFF00"/>
                </a:solidFill>
              </a:rPr>
              <a:t>Investigations</a:t>
            </a:r>
            <a:endParaRPr sz="3600" b="1" dirty="0">
              <a:solidFill>
                <a:srgbClr val="FFFF00"/>
              </a:solidFill>
            </a:endParaRPr>
          </a:p>
        </p:txBody>
      </p:sp>
      <p:sp>
        <p:nvSpPr>
          <p:cNvPr id="169" name="Google Shape;169;p20"/>
          <p:cNvSpPr txBox="1">
            <a:spLocks noGrp="1"/>
          </p:cNvSpPr>
          <p:nvPr>
            <p:ph idx="1"/>
          </p:nvPr>
        </p:nvSpPr>
        <p:spPr>
          <a:xfrm>
            <a:off x="152400" y="1276350"/>
            <a:ext cx="8915400" cy="5581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18288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60"/>
              <a:buNone/>
            </a:pPr>
            <a:r>
              <a:rPr lang="en-GB" sz="3600" dirty="0"/>
              <a:t>There are NO specific tests. Investigations focus on exclusion of treatable causes or other secondary problems. Standard tests: </a:t>
            </a:r>
            <a:endParaRPr sz="3600" dirty="0"/>
          </a:p>
          <a:p>
            <a:pPr marL="18288" lvl="0" indent="0" algn="l" rtl="0"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  <a:buNone/>
            </a:pPr>
            <a:r>
              <a:rPr lang="en-GB" sz="3600" dirty="0"/>
              <a:t>1. Complete blood picture       2. ESR </a:t>
            </a:r>
            <a:endParaRPr sz="3600" dirty="0"/>
          </a:p>
          <a:p>
            <a:pPr marL="18288" lvl="0" indent="0" algn="l" rtl="0"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  <a:buNone/>
            </a:pPr>
            <a:r>
              <a:rPr lang="en-GB" sz="3600" dirty="0"/>
              <a:t>3 .B12/folate                        4. Liver function test </a:t>
            </a:r>
            <a:endParaRPr sz="3600" dirty="0"/>
          </a:p>
          <a:p>
            <a:pPr marL="18288" lvl="0" indent="0" algn="l" rtl="0"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  <a:buNone/>
            </a:pPr>
            <a:r>
              <a:rPr lang="en-GB" sz="3600" dirty="0"/>
              <a:t>5. Thyroid function test      6. Glucose level </a:t>
            </a:r>
            <a:endParaRPr sz="3600" dirty="0"/>
          </a:p>
          <a:p>
            <a:pPr marL="18288" lvl="0" indent="0" algn="l" rtl="0"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  <a:buNone/>
            </a:pPr>
            <a:r>
              <a:rPr lang="en-GB" sz="3600" dirty="0"/>
              <a:t>7. Calcium level</a:t>
            </a:r>
            <a:endParaRPr sz="3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0"/>
          <p:cNvSpPr txBox="1">
            <a:spLocks noGrp="1"/>
          </p:cNvSpPr>
          <p:nvPr>
            <p:ph type="title"/>
          </p:nvPr>
        </p:nvSpPr>
        <p:spPr>
          <a:xfrm>
            <a:off x="152400" y="76200"/>
            <a:ext cx="75438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Palatino Linotype"/>
              <a:buNone/>
            </a:pPr>
            <a:r>
              <a:rPr lang="en-GB" sz="3600" b="1" dirty="0">
                <a:solidFill>
                  <a:srgbClr val="FFFF00"/>
                </a:solidFill>
              </a:rPr>
              <a:t>Investigations</a:t>
            </a:r>
            <a:endParaRPr sz="3600" b="1" dirty="0">
              <a:solidFill>
                <a:srgbClr val="FFFF00"/>
              </a:solidFill>
            </a:endParaRPr>
          </a:p>
        </p:txBody>
      </p:sp>
      <p:sp>
        <p:nvSpPr>
          <p:cNvPr id="169" name="Google Shape;169;p20"/>
          <p:cNvSpPr txBox="1">
            <a:spLocks noGrp="1"/>
          </p:cNvSpPr>
          <p:nvPr>
            <p:ph idx="1"/>
          </p:nvPr>
        </p:nvSpPr>
        <p:spPr>
          <a:xfrm>
            <a:off x="152400" y="685800"/>
            <a:ext cx="8915400" cy="617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18288" lvl="0" indent="0" algn="l" rtl="0">
              <a:lnSpc>
                <a:spcPct val="110000"/>
              </a:lnSpc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  <a:buNone/>
            </a:pPr>
            <a:r>
              <a:rPr lang="en-GB" sz="4000" b="1" dirty="0"/>
              <a:t>Focused investigations</a:t>
            </a:r>
            <a:r>
              <a:rPr lang="en-GB" sz="4000" dirty="0"/>
              <a:t> :only if indicated by history and/or physical signs: </a:t>
            </a:r>
            <a:endParaRPr sz="4000" dirty="0"/>
          </a:p>
          <a:p>
            <a:pPr marL="18288" lvl="0" indent="0" algn="l" rtl="0">
              <a:lnSpc>
                <a:spcPct val="110000"/>
              </a:lnSpc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  <a:buNone/>
            </a:pPr>
            <a:r>
              <a:rPr lang="en-GB" sz="4000" dirty="0"/>
              <a:t>1.Urine or blood toxicology </a:t>
            </a:r>
          </a:p>
          <a:p>
            <a:pPr marL="18288" lvl="0" indent="0" algn="l" rtl="0">
              <a:lnSpc>
                <a:spcPct val="110000"/>
              </a:lnSpc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  <a:buNone/>
            </a:pPr>
            <a:r>
              <a:rPr lang="en-GB" sz="4000" dirty="0"/>
              <a:t>2. Breathe or blood alcohol </a:t>
            </a:r>
            <a:endParaRPr sz="4000" dirty="0"/>
          </a:p>
          <a:p>
            <a:pPr marL="18288" lvl="0" indent="0" algn="l" rtl="0">
              <a:lnSpc>
                <a:spcPct val="110000"/>
              </a:lnSpc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  <a:buNone/>
            </a:pPr>
            <a:r>
              <a:rPr lang="en-GB" sz="4000" dirty="0"/>
              <a:t>3. Arterial blood gas (ABG) 		</a:t>
            </a:r>
          </a:p>
          <a:p>
            <a:pPr marL="18288" lvl="0" indent="0" algn="l" rtl="0">
              <a:lnSpc>
                <a:spcPct val="110000"/>
              </a:lnSpc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  <a:buNone/>
            </a:pPr>
            <a:r>
              <a:rPr lang="en-GB" sz="4000" dirty="0"/>
              <a:t>4. Thyroid antibodies </a:t>
            </a:r>
            <a:endParaRPr sz="4000" dirty="0"/>
          </a:p>
          <a:p>
            <a:pPr marL="18288" lvl="0" indent="0" algn="l" rtl="0">
              <a:lnSpc>
                <a:spcPct val="110000"/>
              </a:lnSpc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  <a:buNone/>
            </a:pPr>
            <a:r>
              <a:rPr lang="en-GB" sz="4000" dirty="0"/>
              <a:t>5. Antinuclear antibody 		</a:t>
            </a:r>
          </a:p>
          <a:p>
            <a:pPr marL="18288" lvl="0" indent="0" algn="l" rtl="0">
              <a:lnSpc>
                <a:spcPct val="110000"/>
              </a:lnSpc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  <a:buNone/>
            </a:pPr>
            <a:r>
              <a:rPr lang="en-GB" sz="4000" dirty="0"/>
              <a:t>6. Syphilis serology</a:t>
            </a:r>
            <a:endParaRPr sz="4000" dirty="0"/>
          </a:p>
          <a:p>
            <a:pPr marL="18288" lvl="0" indent="0" algn="l" rtl="0">
              <a:lnSpc>
                <a:spcPct val="110000"/>
              </a:lnSpc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  <a:buNone/>
            </a:pPr>
            <a:endParaRPr sz="4000" dirty="0"/>
          </a:p>
        </p:txBody>
      </p:sp>
    </p:spTree>
    <p:extLst>
      <p:ext uri="{BB962C8B-B14F-4D97-AF65-F5344CB8AC3E}">
        <p14:creationId xmlns:p14="http://schemas.microsoft.com/office/powerpoint/2010/main" val="3968231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alatino Linotype"/>
              <a:buNone/>
            </a:pPr>
            <a:r>
              <a:rPr lang="en-GB" sz="4400" b="1">
                <a:solidFill>
                  <a:srgbClr val="FFFF00"/>
                </a:solidFill>
              </a:rPr>
              <a:t>Management</a:t>
            </a:r>
            <a:endParaRPr sz="4400" b="1" dirty="0">
              <a:solidFill>
                <a:srgbClr val="FFFF00"/>
              </a:solidFill>
            </a:endParaRPr>
          </a:p>
        </p:txBody>
      </p:sp>
      <p:sp>
        <p:nvSpPr>
          <p:cNvPr id="175" name="Google Shape;175;p21"/>
          <p:cNvSpPr txBox="1">
            <a:spLocks noGrp="1"/>
          </p:cNvSpPr>
          <p:nvPr>
            <p:ph idx="1"/>
          </p:nvPr>
        </p:nvSpPr>
        <p:spPr>
          <a:xfrm>
            <a:off x="304800" y="533400"/>
            <a:ext cx="8839200" cy="62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2" anchor="ctr" anchorCtr="0">
            <a:normAutofit fontScale="92500"/>
          </a:bodyPr>
          <a:lstStyle/>
          <a:p>
            <a:pPr marL="18288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60000"/>
              <a:buNone/>
            </a:pPr>
            <a:r>
              <a:rPr lang="en-GB" sz="4400" dirty="0">
                <a:solidFill>
                  <a:srgbClr val="00B0F0"/>
                </a:solidFill>
              </a:rPr>
              <a:t>Need Hospitalization If there is: </a:t>
            </a:r>
            <a:endParaRPr sz="3200" dirty="0">
              <a:solidFill>
                <a:srgbClr val="00B0F0"/>
              </a:solidFill>
            </a:endParaRPr>
          </a:p>
          <a:p>
            <a:pPr marL="304019">
              <a:lnSpc>
                <a:spcPct val="120000"/>
              </a:lnSpc>
              <a:spcBef>
                <a:spcPts val="388"/>
              </a:spcBef>
              <a:spcAft>
                <a:spcPts val="0"/>
              </a:spcAft>
              <a:buClr>
                <a:schemeClr val="lt1"/>
              </a:buClr>
              <a:buSzPct val="60000"/>
            </a:pPr>
            <a:r>
              <a:rPr lang="en-GB" sz="3600" dirty="0"/>
              <a:t>Serious risk of suicide </a:t>
            </a:r>
            <a:endParaRPr sz="3600" dirty="0"/>
          </a:p>
          <a:p>
            <a:pPr marL="304019">
              <a:lnSpc>
                <a:spcPct val="120000"/>
              </a:lnSpc>
              <a:spcBef>
                <a:spcPts val="388"/>
              </a:spcBef>
              <a:spcAft>
                <a:spcPts val="0"/>
              </a:spcAft>
              <a:buClr>
                <a:schemeClr val="lt1"/>
              </a:buClr>
              <a:buSzPct val="60000"/>
            </a:pPr>
            <a:r>
              <a:rPr lang="en-GB" sz="3600" dirty="0"/>
              <a:t>Serious risk of harm to others </a:t>
            </a:r>
            <a:endParaRPr sz="3600" dirty="0"/>
          </a:p>
          <a:p>
            <a:pPr marL="304019">
              <a:lnSpc>
                <a:spcPct val="120000"/>
              </a:lnSpc>
              <a:spcBef>
                <a:spcPts val="388"/>
              </a:spcBef>
              <a:spcAft>
                <a:spcPts val="0"/>
              </a:spcAft>
              <a:buClr>
                <a:schemeClr val="lt1"/>
              </a:buClr>
              <a:buSzPct val="60000"/>
            </a:pPr>
            <a:r>
              <a:rPr lang="en-GB" sz="3600" dirty="0"/>
              <a:t>Significant self -neglect </a:t>
            </a:r>
            <a:endParaRPr sz="3600" dirty="0"/>
          </a:p>
          <a:p>
            <a:pPr marL="304019">
              <a:lnSpc>
                <a:spcPct val="120000"/>
              </a:lnSpc>
              <a:spcBef>
                <a:spcPts val="388"/>
              </a:spcBef>
              <a:spcAft>
                <a:spcPts val="0"/>
              </a:spcAft>
              <a:buClr>
                <a:schemeClr val="lt1"/>
              </a:buClr>
              <a:buSzPct val="60000"/>
            </a:pPr>
            <a:r>
              <a:rPr lang="en-GB" sz="3600" dirty="0"/>
              <a:t>Severe depressive symptoms </a:t>
            </a:r>
            <a:endParaRPr sz="3600" dirty="0"/>
          </a:p>
          <a:p>
            <a:pPr marL="304019">
              <a:lnSpc>
                <a:spcPct val="120000"/>
              </a:lnSpc>
              <a:spcBef>
                <a:spcPts val="388"/>
              </a:spcBef>
              <a:spcAft>
                <a:spcPts val="0"/>
              </a:spcAft>
              <a:buClr>
                <a:schemeClr val="lt1"/>
              </a:buClr>
              <a:buSzPct val="60000"/>
            </a:pPr>
            <a:r>
              <a:rPr lang="en-GB" sz="3600" dirty="0"/>
              <a:t>Severe psychotic symptoms </a:t>
            </a:r>
            <a:endParaRPr sz="3600" dirty="0"/>
          </a:p>
          <a:p>
            <a:pPr marL="304019">
              <a:lnSpc>
                <a:spcPct val="120000"/>
              </a:lnSpc>
              <a:spcBef>
                <a:spcPts val="388"/>
              </a:spcBef>
              <a:spcAft>
                <a:spcPts val="0"/>
              </a:spcAft>
              <a:buClr>
                <a:schemeClr val="lt1"/>
              </a:buClr>
              <a:buSzPct val="60000"/>
            </a:pPr>
            <a:r>
              <a:rPr lang="en-GB" sz="3600" dirty="0"/>
              <a:t>Lack of breakdown of social supports </a:t>
            </a:r>
            <a:endParaRPr sz="3600" dirty="0"/>
          </a:p>
          <a:p>
            <a:pPr marL="304019">
              <a:lnSpc>
                <a:spcPct val="120000"/>
              </a:lnSpc>
              <a:spcBef>
                <a:spcPts val="388"/>
              </a:spcBef>
              <a:spcAft>
                <a:spcPts val="0"/>
              </a:spcAft>
              <a:buClr>
                <a:schemeClr val="lt1"/>
              </a:buClr>
              <a:buSzPct val="60000"/>
            </a:pPr>
            <a:r>
              <a:rPr lang="en-GB" sz="3600" dirty="0"/>
              <a:t>Initiation of ECT </a:t>
            </a:r>
            <a:endParaRPr sz="3600" dirty="0"/>
          </a:p>
          <a:p>
            <a:pPr marL="304019">
              <a:lnSpc>
                <a:spcPct val="120000"/>
              </a:lnSpc>
              <a:spcBef>
                <a:spcPts val="388"/>
              </a:spcBef>
              <a:spcAft>
                <a:spcPts val="0"/>
              </a:spcAft>
              <a:buClr>
                <a:schemeClr val="lt1"/>
              </a:buClr>
              <a:buSzPct val="60000"/>
            </a:pPr>
            <a:r>
              <a:rPr lang="en-GB" sz="3600" dirty="0"/>
              <a:t>Treatment resistant depression </a:t>
            </a:r>
            <a:endParaRPr sz="3600" dirty="0"/>
          </a:p>
          <a:p>
            <a:pPr marL="304019">
              <a:lnSpc>
                <a:spcPct val="120000"/>
              </a:lnSpc>
              <a:spcBef>
                <a:spcPts val="388"/>
              </a:spcBef>
              <a:spcAft>
                <a:spcPts val="0"/>
              </a:spcAft>
              <a:buClr>
                <a:schemeClr val="lt1"/>
              </a:buClr>
              <a:buSzPct val="60000"/>
            </a:pPr>
            <a:r>
              <a:rPr lang="en-GB" sz="3600" dirty="0"/>
              <a:t>A need to address comorbid conditions</a:t>
            </a:r>
            <a:endParaRPr sz="3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2"/>
          <p:cNvSpPr txBox="1">
            <a:spLocks noGrp="1"/>
          </p:cNvSpPr>
          <p:nvPr>
            <p:ph type="title"/>
          </p:nvPr>
        </p:nvSpPr>
        <p:spPr>
          <a:xfrm>
            <a:off x="76200" y="76200"/>
            <a:ext cx="90678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alatino Linotype"/>
              <a:buNone/>
            </a:pPr>
            <a:r>
              <a:rPr lang="en-GB" sz="4000" b="1" dirty="0">
                <a:solidFill>
                  <a:srgbClr val="FFFF00"/>
                </a:solidFill>
              </a:rPr>
              <a:t>Treatment</a:t>
            </a:r>
            <a:endParaRPr sz="4000" b="1" dirty="0">
              <a:solidFill>
                <a:srgbClr val="FFFF00"/>
              </a:solidFill>
            </a:endParaRPr>
          </a:p>
        </p:txBody>
      </p:sp>
      <p:sp>
        <p:nvSpPr>
          <p:cNvPr id="181" name="Google Shape;181;p22"/>
          <p:cNvSpPr txBox="1">
            <a:spLocks noGrp="1"/>
          </p:cNvSpPr>
          <p:nvPr>
            <p:ph idx="1"/>
          </p:nvPr>
        </p:nvSpPr>
        <p:spPr>
          <a:xfrm>
            <a:off x="0" y="762000"/>
            <a:ext cx="9144000" cy="60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20000"/>
          </a:bodyPr>
          <a:lstStyle/>
          <a:p>
            <a:pPr marL="18288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40"/>
              <a:buNone/>
            </a:pPr>
            <a:r>
              <a:rPr lang="en-GB" sz="4400" b="1" dirty="0">
                <a:solidFill>
                  <a:srgbClr val="92D050"/>
                </a:solidFill>
              </a:rPr>
              <a:t>First line of treatment: Anti-depressant </a:t>
            </a:r>
            <a:endParaRPr sz="4400" b="1" dirty="0">
              <a:solidFill>
                <a:srgbClr val="92D050"/>
              </a:solidFill>
            </a:endParaRPr>
          </a:p>
          <a:p>
            <a:pPr marL="475488" indent="-45720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1440"/>
            </a:pPr>
            <a:r>
              <a:rPr lang="en-GB" sz="4400" dirty="0"/>
              <a:t>Effective in 65-75% of patients. </a:t>
            </a:r>
            <a:endParaRPr sz="4400" dirty="0"/>
          </a:p>
          <a:p>
            <a:pPr marL="475488" indent="-45720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1440"/>
            </a:pPr>
            <a:r>
              <a:rPr lang="en-GB" sz="4400" dirty="0"/>
              <a:t>The decision of choosing anti-depressant depends on: </a:t>
            </a:r>
            <a:endParaRPr sz="4400" dirty="0"/>
          </a:p>
          <a:p>
            <a:pPr marL="932688" lvl="1" indent="-45720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1440"/>
            </a:pPr>
            <a:r>
              <a:rPr lang="en-GB" sz="4000" dirty="0"/>
              <a:t>Patient factor: age, sex, comorbid illness, previous response to 	antidepressants. </a:t>
            </a:r>
            <a:endParaRPr sz="4000" dirty="0"/>
          </a:p>
          <a:p>
            <a:pPr marL="932688" lvl="1" indent="-45720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1440"/>
            </a:pPr>
            <a:r>
              <a:rPr lang="en-GB" sz="4000" dirty="0"/>
              <a:t>Symptomatology: sleep problem (sedative agents), lack or energy/hypersomnia, OCD symptoms, risk of suicide</a:t>
            </a:r>
            <a:endParaRPr sz="3600" dirty="0"/>
          </a:p>
          <a:p>
            <a:pPr marL="18288" lvl="0" indent="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1440"/>
              <a:buNone/>
            </a:pPr>
            <a:r>
              <a:rPr lang="en-GB" sz="4400" dirty="0"/>
              <a:t>	</a:t>
            </a:r>
            <a:endParaRPr sz="4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3"/>
          <p:cNvSpPr txBox="1">
            <a:spLocks noGrp="1"/>
          </p:cNvSpPr>
          <p:nvPr>
            <p:ph idx="1"/>
          </p:nvPr>
        </p:nvSpPr>
        <p:spPr>
          <a:xfrm>
            <a:off x="0" y="1"/>
            <a:ext cx="9144000" cy="6857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18288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60"/>
              <a:buNone/>
            </a:pPr>
            <a:r>
              <a:rPr lang="en-GB" sz="3200" dirty="0">
                <a:solidFill>
                  <a:srgbClr val="FFFF00"/>
                </a:solidFill>
              </a:rPr>
              <a:t>TREATMENT Continue….</a:t>
            </a:r>
            <a:endParaRPr sz="3200" dirty="0">
              <a:solidFill>
                <a:srgbClr val="FFFF00"/>
              </a:solidFill>
            </a:endParaRPr>
          </a:p>
          <a:p>
            <a:pPr marL="18288" lvl="0" indent="0" algn="l" rtl="0">
              <a:lnSpc>
                <a:spcPct val="120000"/>
              </a:lnSpc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  <a:buNone/>
            </a:pPr>
            <a:r>
              <a:rPr lang="en-GB" sz="4000" b="1" dirty="0">
                <a:solidFill>
                  <a:srgbClr val="92D050"/>
                </a:solidFill>
              </a:rPr>
              <a:t>Second line of treatment: </a:t>
            </a:r>
            <a:endParaRPr sz="4000" b="1" dirty="0">
              <a:solidFill>
                <a:srgbClr val="92D050"/>
              </a:solidFill>
            </a:endParaRPr>
          </a:p>
          <a:p>
            <a:pPr marL="475488" indent="-457200">
              <a:lnSpc>
                <a:spcPct val="120000"/>
              </a:lnSpc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</a:pPr>
            <a:r>
              <a:rPr lang="en-GB" sz="3200" dirty="0"/>
              <a:t>When the first line treatment fail. </a:t>
            </a:r>
            <a:endParaRPr sz="3200" dirty="0"/>
          </a:p>
          <a:p>
            <a:pPr marL="475488" indent="-457200">
              <a:lnSpc>
                <a:spcPct val="120000"/>
              </a:lnSpc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</a:pPr>
            <a:r>
              <a:rPr lang="en-GB" sz="3200" dirty="0"/>
              <a:t>Unacceptable side effects from 1st line drug. </a:t>
            </a:r>
            <a:endParaRPr sz="3200" dirty="0"/>
          </a:p>
          <a:p>
            <a:pPr marL="475488" indent="-457200">
              <a:lnSpc>
                <a:spcPct val="120000"/>
              </a:lnSpc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</a:pPr>
            <a:r>
              <a:rPr lang="en-GB" sz="3200" dirty="0"/>
              <a:t>Change of antidepressant to different class or the same class with different side effect. </a:t>
            </a:r>
            <a:endParaRPr sz="3200" dirty="0"/>
          </a:p>
          <a:p>
            <a:pPr marL="18288" lvl="0" indent="0" algn="l" rtl="0">
              <a:lnSpc>
                <a:spcPct val="120000"/>
              </a:lnSpc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  <a:buNone/>
            </a:pPr>
            <a:r>
              <a:rPr lang="en-GB" sz="3600" b="1" dirty="0">
                <a:solidFill>
                  <a:srgbClr val="92D050"/>
                </a:solidFill>
              </a:rPr>
              <a:t>Electro convulsive therapy </a:t>
            </a:r>
            <a:endParaRPr sz="3600" b="1" dirty="0">
              <a:solidFill>
                <a:srgbClr val="92D050"/>
              </a:solidFill>
            </a:endParaRPr>
          </a:p>
          <a:p>
            <a:pPr marL="475488" indent="-457200">
              <a:lnSpc>
                <a:spcPct val="120000"/>
              </a:lnSpc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</a:pPr>
            <a:r>
              <a:rPr lang="en-GB" sz="3200" dirty="0"/>
              <a:t>May be use when there are severe biological features (significant weight loss/ reduced appetite) or marked psychomotor retardation.</a:t>
            </a:r>
            <a:endParaRPr sz="3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4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8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Palatino Linotype"/>
              <a:buNone/>
            </a:pPr>
            <a:r>
              <a:rPr lang="en-GB" sz="4800" b="1" cap="none" dirty="0">
                <a:solidFill>
                  <a:srgbClr val="FFFF00"/>
                </a:solidFill>
              </a:rPr>
              <a:t>Dysthymia</a:t>
            </a:r>
            <a:endParaRPr sz="4000" dirty="0">
              <a:solidFill>
                <a:srgbClr val="FFFF00"/>
              </a:solidFill>
            </a:endParaRPr>
          </a:p>
        </p:txBody>
      </p:sp>
      <p:sp>
        <p:nvSpPr>
          <p:cNvPr id="193" name="Google Shape;193;p24"/>
          <p:cNvSpPr txBox="1">
            <a:spLocks noGrp="1"/>
          </p:cNvSpPr>
          <p:nvPr>
            <p:ph idx="1"/>
          </p:nvPr>
        </p:nvSpPr>
        <p:spPr>
          <a:xfrm>
            <a:off x="0" y="609600"/>
            <a:ext cx="9144000" cy="6267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/>
          <a:p>
            <a:pPr marL="361188" indent="-342900">
              <a:spcAft>
                <a:spcPts val="0"/>
              </a:spcAft>
              <a:buClr>
                <a:schemeClr val="lt1"/>
              </a:buClr>
              <a:buSzPts val="1260"/>
            </a:pPr>
            <a:r>
              <a:rPr lang="en-GB" sz="3200" cap="none" dirty="0"/>
              <a:t>a chronic, low-grade, depressed, or irritable mood that lasts for at least 2 years (</a:t>
            </a:r>
            <a:r>
              <a:rPr lang="en-GB" sz="3200" dirty="0"/>
              <a:t>Mild, chronic depression for at least 2 years)</a:t>
            </a:r>
            <a:endParaRPr sz="3200" dirty="0"/>
          </a:p>
          <a:p>
            <a:pPr marL="361188" indent="-342900"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</a:pPr>
            <a:r>
              <a:rPr lang="en-GB" sz="3200" dirty="0"/>
              <a:t>Common psychiatric comorbidities: major depression (up to 75%), </a:t>
            </a:r>
            <a:endParaRPr sz="3200" dirty="0"/>
          </a:p>
          <a:p>
            <a:pPr marL="361188" indent="-342900"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</a:pPr>
            <a:r>
              <a:rPr lang="en-GB" sz="3200" dirty="0"/>
              <a:t>“ Double Depression” anxiety disorders (up to 50%), personality disorders (20–40% ), somatoform disorders (2.8%–45.2%), substance abuse (up to 50%) </a:t>
            </a:r>
            <a:endParaRPr sz="3200" dirty="0"/>
          </a:p>
          <a:p>
            <a:pPr marL="361188" indent="-342900"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</a:pPr>
            <a:r>
              <a:rPr lang="en-GB" sz="3200" dirty="0"/>
              <a:t>Difficult to diagnose due to soft mood symptoms, distracting comorbidities and lack of patient recognition. </a:t>
            </a:r>
            <a:endParaRPr sz="3200" dirty="0"/>
          </a:p>
          <a:p>
            <a:pPr marL="361188" indent="-342900"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</a:pPr>
            <a:r>
              <a:rPr lang="en-GB" sz="3200" dirty="0"/>
              <a:t>Treatment includes psychotherapy mainly</a:t>
            </a:r>
            <a:endParaRPr sz="3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5"/>
          <p:cNvSpPr txBox="1">
            <a:spLocks noGrp="1"/>
          </p:cNvSpPr>
          <p:nvPr>
            <p:ph type="title"/>
          </p:nvPr>
        </p:nvSpPr>
        <p:spPr>
          <a:xfrm>
            <a:off x="0" y="0"/>
            <a:ext cx="90678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alatino Linotype"/>
              <a:buNone/>
            </a:pPr>
            <a:r>
              <a:rPr lang="en-GB" sz="4000" b="1" dirty="0">
                <a:solidFill>
                  <a:srgbClr val="FFFF00"/>
                </a:solidFill>
              </a:rPr>
              <a:t>BIPOLAR DISORDER</a:t>
            </a:r>
            <a:endParaRPr sz="4000" b="1" dirty="0">
              <a:solidFill>
                <a:srgbClr val="FFFF00"/>
              </a:solidFill>
            </a:endParaRPr>
          </a:p>
        </p:txBody>
      </p:sp>
      <p:sp>
        <p:nvSpPr>
          <p:cNvPr id="199" name="Google Shape;199;p25"/>
          <p:cNvSpPr txBox="1">
            <a:spLocks noGrp="1"/>
          </p:cNvSpPr>
          <p:nvPr>
            <p:ph idx="1"/>
          </p:nvPr>
        </p:nvSpPr>
        <p:spPr>
          <a:xfrm>
            <a:off x="0" y="685801"/>
            <a:ext cx="9067800" cy="6019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74320" lvl="0" indent="-256032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680"/>
              <a:buFont typeface="Palatino Linotype"/>
              <a:buChar char="-"/>
            </a:pPr>
            <a:r>
              <a:rPr lang="en-GB" sz="4400" dirty="0"/>
              <a:t>known as manic-depressive illness </a:t>
            </a:r>
            <a:endParaRPr sz="4400" dirty="0"/>
          </a:p>
          <a:p>
            <a:pPr marL="274320" lvl="0" indent="-256032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680"/>
              <a:buFont typeface="Palatino Linotype"/>
              <a:buChar char="-"/>
            </a:pPr>
            <a:r>
              <a:rPr lang="en-GB" sz="4400" dirty="0"/>
              <a:t>a brain disorder </a:t>
            </a:r>
            <a:endParaRPr sz="4400" dirty="0"/>
          </a:p>
          <a:p>
            <a:pPr marL="274320" lvl="0" indent="-256032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680"/>
              <a:buFont typeface="Palatino Linotype"/>
              <a:buChar char="-"/>
            </a:pPr>
            <a:r>
              <a:rPr lang="en-GB" sz="4400" dirty="0"/>
              <a:t>causes unusual shifts in mood, energy, activity levels, and the ability to carry out day-to-day tasks</a:t>
            </a:r>
            <a:endParaRPr sz="4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6"/>
          <p:cNvSpPr txBox="1">
            <a:spLocks noGrp="1"/>
          </p:cNvSpPr>
          <p:nvPr>
            <p:ph type="title"/>
          </p:nvPr>
        </p:nvSpPr>
        <p:spPr>
          <a:xfrm>
            <a:off x="0" y="-31173"/>
            <a:ext cx="9144000" cy="54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alatino Linotype"/>
              <a:buNone/>
            </a:pPr>
            <a:r>
              <a:rPr lang="en-GB" sz="3600" b="1" dirty="0">
                <a:solidFill>
                  <a:srgbClr val="FFFF00"/>
                </a:solidFill>
              </a:rPr>
              <a:t>TYPES OF BIPOLAR</a:t>
            </a:r>
            <a:endParaRPr sz="3600" b="1" dirty="0">
              <a:solidFill>
                <a:srgbClr val="FFFF00"/>
              </a:solidFill>
            </a:endParaRPr>
          </a:p>
        </p:txBody>
      </p:sp>
      <p:sp>
        <p:nvSpPr>
          <p:cNvPr id="205" name="Google Shape;205;p26"/>
          <p:cNvSpPr txBox="1">
            <a:spLocks noGrp="1"/>
          </p:cNvSpPr>
          <p:nvPr>
            <p:ph idx="1"/>
          </p:nvPr>
        </p:nvSpPr>
        <p:spPr>
          <a:xfrm>
            <a:off x="0" y="704850"/>
            <a:ext cx="9144000" cy="6153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61188" indent="-342900">
              <a:spcAft>
                <a:spcPts val="0"/>
              </a:spcAft>
              <a:buClr>
                <a:schemeClr val="lt1"/>
              </a:buClr>
              <a:buSzPts val="1320"/>
            </a:pPr>
            <a:r>
              <a:rPr lang="en-US" sz="3600" dirty="0"/>
              <a:t>BIPOLAR I -manic episodes that last for 7 days </a:t>
            </a:r>
          </a:p>
          <a:p>
            <a:pPr marL="361188" indent="-342900"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ts val="1320"/>
            </a:pPr>
            <a:r>
              <a:rPr lang="en-US" sz="3600" dirty="0"/>
              <a:t>BIPOLAR II -a pattern of depressive episodes and hypomanic episodes</a:t>
            </a:r>
            <a:endParaRPr lang="en-US" sz="3200" dirty="0"/>
          </a:p>
          <a:p>
            <a:pPr marL="361188" indent="-342900"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ts val="1320"/>
            </a:pPr>
            <a:r>
              <a:rPr lang="en-US" sz="3600" dirty="0"/>
              <a:t>CYCLOTHYMIC DISORDER -numerous periods of hypomanic symptoms, periods of depressive symptoms lasting for at least 2 years </a:t>
            </a:r>
          </a:p>
          <a:p>
            <a:pPr marL="361188" indent="-342900"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ts val="1320"/>
            </a:pPr>
            <a:r>
              <a:rPr lang="en-US" sz="3600" dirty="0"/>
              <a:t>OTHER SPECIFIED OR NON- SPECIFIED BIPOLAR AND RELATED DISORDER -bipolar disorder symptoms that do not match the three categories listed above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7"/>
          <p:cNvSpPr txBox="1">
            <a:spLocks noGrp="1"/>
          </p:cNvSpPr>
          <p:nvPr>
            <p:ph idx="1"/>
          </p:nvPr>
        </p:nvSpPr>
        <p:spPr>
          <a:xfrm>
            <a:off x="0" y="0"/>
            <a:ext cx="9144000" cy="7010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475488" indent="-457200">
              <a:spcAft>
                <a:spcPts val="0"/>
              </a:spcAft>
              <a:buClr>
                <a:schemeClr val="lt1"/>
              </a:buClr>
              <a:buSzPts val="1680"/>
            </a:pPr>
            <a:r>
              <a:rPr lang="en-GB" sz="4000" b="1" dirty="0"/>
              <a:t>Mood disorder related to another health condition. </a:t>
            </a:r>
            <a:r>
              <a:rPr lang="en-GB" sz="4000" dirty="0"/>
              <a:t>Many medical illnesses (including cancer, injuries, infections, and chronic illnesses) can trigger symptoms of depression.</a:t>
            </a:r>
            <a:endParaRPr sz="2800" dirty="0"/>
          </a:p>
          <a:p>
            <a:pPr marL="475488" indent="-45720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680"/>
            </a:pPr>
            <a:r>
              <a:rPr lang="en-GB" sz="4000" b="1" dirty="0"/>
              <a:t>Substance-induced mood disorder. </a:t>
            </a:r>
            <a:r>
              <a:rPr lang="en-GB" sz="4000" dirty="0"/>
              <a:t>Symptoms of depression that are due to the effects of medicine, drug abuse, alcoholism, exposure to toxins, or other forms of treatment.</a:t>
            </a:r>
            <a:endParaRPr sz="2800" dirty="0"/>
          </a:p>
          <a:p>
            <a:pPr marL="274320" lvl="0" indent="-176022" algn="l" rtl="0"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  <a:buNone/>
            </a:pPr>
            <a:endParaRPr sz="2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8"/>
          <p:cNvSpPr txBox="1">
            <a:spLocks noGrp="1"/>
          </p:cNvSpPr>
          <p:nvPr>
            <p:ph idx="1"/>
          </p:nvPr>
        </p:nvSpPr>
        <p:spPr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/>
          <a:p>
            <a:pPr marL="18288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59999"/>
              <a:buNone/>
            </a:pPr>
            <a:r>
              <a:rPr lang="en-GB" sz="5400" b="1" dirty="0">
                <a:solidFill>
                  <a:srgbClr val="FFFF00"/>
                </a:solidFill>
              </a:rPr>
              <a:t>Mania</a:t>
            </a:r>
            <a:r>
              <a:rPr lang="en-GB" sz="3600" dirty="0"/>
              <a:t> is a heightened mood state that causes hyperactivity and a decreased need for sleep. Other common features of mania include:</a:t>
            </a:r>
            <a:endParaRPr sz="2400" dirty="0"/>
          </a:p>
          <a:p>
            <a:pPr marL="475488" indent="-457200">
              <a:lnSpc>
                <a:spcPct val="110000"/>
              </a:lnSpc>
              <a:spcBef>
                <a:spcPts val="518"/>
              </a:spcBef>
              <a:spcAft>
                <a:spcPts val="0"/>
              </a:spcAft>
              <a:buClr>
                <a:schemeClr val="lt1"/>
              </a:buClr>
              <a:buSzPct val="59999"/>
            </a:pPr>
            <a:r>
              <a:rPr lang="en-GB" sz="3600" dirty="0"/>
              <a:t>Mood changes</a:t>
            </a:r>
            <a:endParaRPr sz="2400" dirty="0"/>
          </a:p>
          <a:p>
            <a:pPr marL="475488" indent="-457200">
              <a:lnSpc>
                <a:spcPct val="110000"/>
              </a:lnSpc>
              <a:spcBef>
                <a:spcPts val="518"/>
              </a:spcBef>
              <a:spcAft>
                <a:spcPts val="0"/>
              </a:spcAft>
              <a:buClr>
                <a:schemeClr val="lt1"/>
              </a:buClr>
              <a:buSzPct val="59999"/>
            </a:pPr>
            <a:r>
              <a:rPr lang="en-GB" sz="3600" dirty="0"/>
              <a:t>Sudden increases in energy and activity</a:t>
            </a:r>
            <a:endParaRPr sz="2400" dirty="0"/>
          </a:p>
          <a:p>
            <a:pPr marL="475488" indent="-457200">
              <a:lnSpc>
                <a:spcPct val="110000"/>
              </a:lnSpc>
              <a:spcBef>
                <a:spcPts val="518"/>
              </a:spcBef>
              <a:spcAft>
                <a:spcPts val="0"/>
              </a:spcAft>
              <a:buClr>
                <a:schemeClr val="lt1"/>
              </a:buClr>
              <a:buSzPct val="59999"/>
            </a:pPr>
            <a:r>
              <a:rPr lang="en-GB" sz="3600" dirty="0"/>
              <a:t>Rapid speech that is difficult or impossible to interrupt</a:t>
            </a:r>
            <a:endParaRPr sz="2400" dirty="0"/>
          </a:p>
          <a:p>
            <a:pPr marL="475488" indent="-457200">
              <a:lnSpc>
                <a:spcPct val="110000"/>
              </a:lnSpc>
              <a:spcBef>
                <a:spcPts val="518"/>
              </a:spcBef>
              <a:spcAft>
                <a:spcPts val="0"/>
              </a:spcAft>
              <a:buClr>
                <a:schemeClr val="lt1"/>
              </a:buClr>
              <a:buSzPct val="59999"/>
            </a:pPr>
            <a:r>
              <a:rPr lang="en-GB" sz="3600" dirty="0"/>
              <a:t>Impaired judgment</a:t>
            </a:r>
            <a:endParaRPr sz="2400" dirty="0"/>
          </a:p>
          <a:p>
            <a:pPr marL="475488" indent="-457200">
              <a:lnSpc>
                <a:spcPct val="110000"/>
              </a:lnSpc>
              <a:spcBef>
                <a:spcPts val="518"/>
              </a:spcBef>
              <a:spcAft>
                <a:spcPts val="0"/>
              </a:spcAft>
              <a:buClr>
                <a:schemeClr val="lt1"/>
              </a:buClr>
              <a:buSzPct val="59999"/>
            </a:pPr>
            <a:r>
              <a:rPr lang="en-GB" sz="3600" dirty="0"/>
              <a:t>Flighty thoughts or thoughts that jump from topic to topic</a:t>
            </a:r>
            <a:endParaRPr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9"/>
          <p:cNvSpPr txBox="1">
            <a:spLocks noGrp="1"/>
          </p:cNvSpPr>
          <p:nvPr>
            <p:ph idx="1"/>
          </p:nvPr>
        </p:nvSpPr>
        <p:spPr>
          <a:xfrm>
            <a:off x="0" y="1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/>
          <a:p>
            <a:pPr marL="18288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40"/>
              <a:buNone/>
            </a:pPr>
            <a:r>
              <a:rPr lang="en-GB" sz="5400" b="1" dirty="0">
                <a:solidFill>
                  <a:srgbClr val="FFFF00"/>
                </a:solidFill>
              </a:rPr>
              <a:t>Stages of Mania</a:t>
            </a:r>
            <a:endParaRPr sz="4400" dirty="0">
              <a:solidFill>
                <a:srgbClr val="FFFF00"/>
              </a:solidFill>
            </a:endParaRPr>
          </a:p>
          <a:p>
            <a:pPr marL="18288" lvl="0" indent="0" algn="l" rtl="0">
              <a:lnSpc>
                <a:spcPct val="11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1440"/>
              <a:buNone/>
            </a:pPr>
            <a:r>
              <a:rPr lang="en-GB" sz="4000" b="1" dirty="0">
                <a:solidFill>
                  <a:srgbClr val="00B0F0"/>
                </a:solidFill>
              </a:rPr>
              <a:t>Hypomania (Stage I)</a:t>
            </a:r>
          </a:p>
          <a:p>
            <a:pPr marL="589788" indent="-571500">
              <a:lnSpc>
                <a:spcPct val="11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1440"/>
            </a:pPr>
            <a:r>
              <a:rPr lang="en-GB" sz="4000" dirty="0"/>
              <a:t>Hypomania is a mild form of mania that may not be recognized as a significant symptom by those around the person experiencing it. </a:t>
            </a:r>
          </a:p>
          <a:p>
            <a:pPr marL="589788" indent="-571500">
              <a:lnSpc>
                <a:spcPct val="11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1440"/>
            </a:pPr>
            <a:r>
              <a:rPr lang="en-GB" sz="4000" dirty="0"/>
              <a:t>While hypomania affects sleep and activity and may lead to increased impulsivity, it usually doesn’t require hospitalization.</a:t>
            </a:r>
            <a:endParaRPr sz="4000" dirty="0"/>
          </a:p>
          <a:p>
            <a:pPr marL="274320" lvl="0" indent="-164592" algn="l" rtl="0">
              <a:lnSpc>
                <a:spcPct val="11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1440"/>
              <a:buNone/>
            </a:pPr>
            <a:endParaRPr sz="4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/>
          <p:cNvSpPr txBox="1"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18288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60"/>
              <a:buNone/>
            </a:pPr>
            <a:r>
              <a:rPr lang="en-GB" sz="4000" b="1" dirty="0">
                <a:solidFill>
                  <a:srgbClr val="00B0F0"/>
                </a:solidFill>
              </a:rPr>
              <a:t>Acute Mania (Stage II)</a:t>
            </a:r>
          </a:p>
          <a:p>
            <a:pPr marL="475488" indent="-457200">
              <a:spcAft>
                <a:spcPts val="0"/>
              </a:spcAft>
              <a:buClr>
                <a:schemeClr val="lt1"/>
              </a:buClr>
              <a:buSzPts val="1560"/>
            </a:pPr>
            <a:r>
              <a:rPr lang="en-GB" sz="4000" dirty="0"/>
              <a:t>During acute mania, an individual may experience increased impulsivity that causes them to act in a way that is impatient, inappropriate or immoral. </a:t>
            </a:r>
          </a:p>
          <a:p>
            <a:pPr marL="475488" indent="-457200">
              <a:spcAft>
                <a:spcPts val="0"/>
              </a:spcAft>
              <a:buClr>
                <a:schemeClr val="lt1"/>
              </a:buClr>
              <a:buSzPts val="1560"/>
            </a:pPr>
            <a:r>
              <a:rPr lang="en-GB" sz="4000" dirty="0"/>
              <a:t>increased energy, get little to no sleep and talk very quickly, often jumping from topic to topic. </a:t>
            </a:r>
          </a:p>
          <a:p>
            <a:pPr marL="475488" indent="-457200">
              <a:spcAft>
                <a:spcPts val="0"/>
              </a:spcAft>
              <a:buClr>
                <a:schemeClr val="lt1"/>
              </a:buClr>
              <a:buSzPts val="1560"/>
            </a:pPr>
            <a:r>
              <a:rPr lang="en-GB" sz="4000" dirty="0"/>
              <a:t>some symptoms of psychosis, where they are not fully aware of or connected to reality.</a:t>
            </a:r>
            <a:endParaRPr sz="4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1"/>
          <p:cNvSpPr txBox="1">
            <a:spLocks noGrp="1"/>
          </p:cNvSpPr>
          <p:nvPr>
            <p:ph idx="1"/>
          </p:nvPr>
        </p:nvSpPr>
        <p:spPr>
          <a:xfrm>
            <a:off x="0" y="400049"/>
            <a:ext cx="9144000" cy="6457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/>
          <a:p>
            <a:pPr marL="18288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80"/>
              <a:buNone/>
            </a:pPr>
            <a:r>
              <a:rPr lang="en-GB" sz="4000" b="1" dirty="0">
                <a:solidFill>
                  <a:srgbClr val="00B0F0"/>
                </a:solidFill>
              </a:rPr>
              <a:t>Delirious Mania (Stage III) </a:t>
            </a:r>
          </a:p>
          <a:p>
            <a:pPr marL="475488" indent="-457200">
              <a:spcAft>
                <a:spcPts val="0"/>
              </a:spcAft>
              <a:buClr>
                <a:schemeClr val="lt1"/>
              </a:buClr>
              <a:buSzPts val="1680"/>
            </a:pPr>
            <a:r>
              <a:rPr lang="en-GB" sz="4000" dirty="0"/>
              <a:t>symptoms are similar to acute mania, with the addition of delirium, temporary confusion and a decreased ability or inability to connect with reality. </a:t>
            </a:r>
          </a:p>
          <a:p>
            <a:pPr marL="475488" indent="-457200">
              <a:spcAft>
                <a:spcPts val="0"/>
              </a:spcAft>
              <a:buClr>
                <a:schemeClr val="lt1"/>
              </a:buClr>
              <a:buSzPts val="1680"/>
            </a:pPr>
            <a:r>
              <a:rPr lang="en-GB" sz="4000" dirty="0"/>
              <a:t>also involve a combination of mania and psychosis. </a:t>
            </a:r>
          </a:p>
          <a:p>
            <a:pPr marL="475488" indent="-457200">
              <a:spcAft>
                <a:spcPts val="0"/>
              </a:spcAft>
              <a:buClr>
                <a:schemeClr val="lt1"/>
              </a:buClr>
              <a:buSzPts val="1680"/>
            </a:pPr>
            <a:r>
              <a:rPr lang="en-GB" sz="4000" dirty="0"/>
              <a:t>delirious mania can be profoundly disorienting, many people experiencing it need to be hospitalized to prevent injury to themselves or others.</a:t>
            </a:r>
            <a:endParaRPr sz="2800" dirty="0"/>
          </a:p>
          <a:p>
            <a:pPr marL="274320" lvl="0" indent="-176022" algn="l" rtl="0"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  <a:buNone/>
            </a:pPr>
            <a:endParaRPr sz="2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2"/>
          <p:cNvSpPr txBox="1">
            <a:spLocks noGrp="1"/>
          </p:cNvSpPr>
          <p:nvPr>
            <p:ph idx="1"/>
          </p:nvPr>
        </p:nvSpPr>
        <p:spPr>
          <a:xfrm>
            <a:off x="6926" y="0"/>
            <a:ext cx="9137073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20000"/>
          </a:bodyPr>
          <a:lstStyle/>
          <a:p>
            <a:pPr marL="18288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60000"/>
              <a:buNone/>
            </a:pPr>
            <a:r>
              <a:rPr lang="en-GB" sz="4800" b="1" dirty="0">
                <a:solidFill>
                  <a:srgbClr val="FFFF00"/>
                </a:solidFill>
              </a:rPr>
              <a:t>Mania Classifications</a:t>
            </a:r>
            <a:endParaRPr sz="3600" dirty="0">
              <a:solidFill>
                <a:srgbClr val="FFFF00"/>
              </a:solidFill>
            </a:endParaRPr>
          </a:p>
          <a:p>
            <a:pPr marL="18288" lvl="0" indent="0" algn="l" rtl="0">
              <a:spcBef>
                <a:spcPts val="481"/>
              </a:spcBef>
              <a:spcAft>
                <a:spcPts val="0"/>
              </a:spcAft>
              <a:buClr>
                <a:schemeClr val="lt1"/>
              </a:buClr>
              <a:buSzPct val="60000"/>
              <a:buNone/>
            </a:pPr>
            <a:r>
              <a:rPr lang="en-GB" sz="4000" b="1" dirty="0">
                <a:solidFill>
                  <a:srgbClr val="00B0F0"/>
                </a:solidFill>
              </a:rPr>
              <a:t>Mixed States</a:t>
            </a:r>
            <a:endParaRPr sz="3200" dirty="0">
              <a:solidFill>
                <a:srgbClr val="00B0F0"/>
              </a:solidFill>
            </a:endParaRPr>
          </a:p>
          <a:p>
            <a:pPr marL="475488" indent="-457200">
              <a:spcBef>
                <a:spcPts val="481"/>
              </a:spcBef>
              <a:spcAft>
                <a:spcPts val="0"/>
              </a:spcAft>
              <a:buClr>
                <a:schemeClr val="lt1"/>
              </a:buClr>
              <a:buSzPct val="60000"/>
            </a:pPr>
            <a:r>
              <a:rPr lang="en-GB" sz="4000" dirty="0"/>
              <a:t>Mixed state mania is an episode of mania that includes either hypomania or mania and depressive symptoms. </a:t>
            </a:r>
          </a:p>
          <a:p>
            <a:pPr marL="475488" indent="-457200">
              <a:spcBef>
                <a:spcPts val="481"/>
              </a:spcBef>
              <a:spcAft>
                <a:spcPts val="0"/>
              </a:spcAft>
              <a:buClr>
                <a:schemeClr val="lt1"/>
              </a:buClr>
              <a:buSzPct val="60000"/>
            </a:pPr>
            <a:r>
              <a:rPr lang="en-GB" sz="4000" dirty="0"/>
              <a:t>does not usually produce the same elevation in mood that mania would produce by itself. </a:t>
            </a:r>
          </a:p>
          <a:p>
            <a:pPr marL="475488" indent="-457200">
              <a:spcBef>
                <a:spcPts val="481"/>
              </a:spcBef>
              <a:spcAft>
                <a:spcPts val="0"/>
              </a:spcAft>
              <a:buClr>
                <a:schemeClr val="lt1"/>
              </a:buClr>
              <a:buSzPct val="60000"/>
            </a:pPr>
            <a:r>
              <a:rPr lang="en-GB" sz="4000" dirty="0"/>
              <a:t>The depressive features of mixed state mania may increase the risk of suicidal ideation while also increasing energy and impulsivity, which further increases the likelihood of a suicide attempt.</a:t>
            </a:r>
            <a:endParaRPr sz="3200" dirty="0"/>
          </a:p>
          <a:p>
            <a:pPr marL="274320" lvl="0" indent="-182041" algn="l" rtl="0">
              <a:spcBef>
                <a:spcPts val="388"/>
              </a:spcBef>
              <a:spcAft>
                <a:spcPts val="0"/>
              </a:spcAft>
              <a:buClr>
                <a:schemeClr val="lt1"/>
              </a:buClr>
              <a:buSzPct val="60000"/>
              <a:buNone/>
            </a:pPr>
            <a:endParaRPr sz="3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3"/>
          <p:cNvSpPr txBox="1">
            <a:spLocks noGrp="1"/>
          </p:cNvSpPr>
          <p:nvPr>
            <p:ph idx="1"/>
          </p:nvPr>
        </p:nvSpPr>
        <p:spPr>
          <a:xfrm>
            <a:off x="0" y="0"/>
            <a:ext cx="9144000" cy="6934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18288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60"/>
              <a:buNone/>
            </a:pPr>
            <a:r>
              <a:rPr lang="en-GB" sz="4400" b="1" dirty="0">
                <a:solidFill>
                  <a:srgbClr val="00B0F0"/>
                </a:solidFill>
              </a:rPr>
              <a:t>Hypomania</a:t>
            </a:r>
            <a:endParaRPr sz="3600" dirty="0">
              <a:solidFill>
                <a:srgbClr val="00B0F0"/>
              </a:solidFill>
            </a:endParaRPr>
          </a:p>
          <a:p>
            <a:pPr marL="475488" indent="-457200"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1560"/>
            </a:pPr>
            <a:r>
              <a:rPr lang="en-GB" sz="4400" dirty="0"/>
              <a:t>While hypomania is the first stage of mania, it is also a classification of mania. </a:t>
            </a:r>
          </a:p>
          <a:p>
            <a:pPr marL="475488" indent="-457200"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1560"/>
            </a:pPr>
            <a:r>
              <a:rPr lang="en-GB" sz="4400" dirty="0"/>
              <a:t>changes in mood with disruptions in sleep, activity and impulsivity. </a:t>
            </a:r>
          </a:p>
          <a:p>
            <a:pPr marL="475488" indent="-457200"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1560"/>
            </a:pPr>
            <a:r>
              <a:rPr lang="en-GB" sz="4400" dirty="0"/>
              <a:t>not so severe that they will significantly impact people’s normal daily activities. </a:t>
            </a:r>
          </a:p>
          <a:p>
            <a:pPr marL="475488" indent="-457200"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1560"/>
            </a:pPr>
            <a:r>
              <a:rPr lang="en-GB" sz="4400" dirty="0"/>
              <a:t>does not cause symptoms of psychosis, including hallucinations or a disconnect from reality.</a:t>
            </a:r>
            <a:endParaRPr sz="3600" dirty="0"/>
          </a:p>
          <a:p>
            <a:pPr marL="274320" lvl="0" indent="-156972" algn="l" rtl="0"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1560"/>
              <a:buNone/>
            </a:pPr>
            <a:endParaRPr sz="4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4"/>
          <p:cNvSpPr txBox="1">
            <a:spLocks noGrp="1"/>
          </p:cNvSpPr>
          <p:nvPr>
            <p:ph idx="1"/>
          </p:nvPr>
        </p:nvSpPr>
        <p:spPr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/>
          <a:p>
            <a:pPr marL="18288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60"/>
              <a:buNone/>
            </a:pPr>
            <a:r>
              <a:rPr lang="en-GB" sz="4000" b="1" dirty="0">
                <a:solidFill>
                  <a:srgbClr val="00B0F0"/>
                </a:solidFill>
              </a:rPr>
              <a:t>Associated Disorders</a:t>
            </a:r>
            <a:endParaRPr sz="3200" dirty="0">
              <a:solidFill>
                <a:srgbClr val="00B0F0"/>
              </a:solidFill>
            </a:endParaRPr>
          </a:p>
          <a:p>
            <a:pPr marL="475488" indent="-457200"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1560"/>
            </a:pPr>
            <a:r>
              <a:rPr lang="en-GB" sz="4000" dirty="0"/>
              <a:t>Mania associated with bipolar disorder is not the only form of mania; there are also symptoms of other mental health conditions that mania mimics. </a:t>
            </a:r>
          </a:p>
          <a:p>
            <a:pPr marL="475488" indent="-457200"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1560"/>
            </a:pPr>
            <a:r>
              <a:rPr lang="en-GB" sz="4000" dirty="0"/>
              <a:t>may include mania from other psychiatric conditions, mania due to an underlying medical condition — especially those that affect the thyroid — and mania caused by drugs or medications.</a:t>
            </a:r>
            <a:endParaRPr sz="3200" dirty="0"/>
          </a:p>
          <a:p>
            <a:pPr marL="274320" lvl="0" indent="-176022" algn="l" rtl="0"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  <a:buNone/>
            </a:pPr>
            <a:endParaRPr sz="3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5"/>
          <p:cNvSpPr txBox="1">
            <a:spLocks noGrp="1"/>
          </p:cNvSpPr>
          <p:nvPr>
            <p:ph idx="1"/>
          </p:nvPr>
        </p:nvSpPr>
        <p:spPr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18288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60"/>
              <a:buNone/>
            </a:pPr>
            <a:r>
              <a:rPr lang="en-GB" sz="4800" b="1" dirty="0">
                <a:solidFill>
                  <a:srgbClr val="FFFF00"/>
                </a:solidFill>
              </a:rPr>
              <a:t>Symptoms of Mania</a:t>
            </a:r>
            <a:endParaRPr sz="4800" dirty="0">
              <a:solidFill>
                <a:srgbClr val="FFFF00"/>
              </a:solidFill>
            </a:endParaRPr>
          </a:p>
          <a:p>
            <a:pPr marL="304038"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</a:pPr>
            <a:r>
              <a:rPr lang="en-GB" sz="4800" dirty="0"/>
              <a:t>Increased energy</a:t>
            </a:r>
            <a:endParaRPr sz="4800" dirty="0"/>
          </a:p>
          <a:p>
            <a:pPr marL="304038"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</a:pPr>
            <a:r>
              <a:rPr lang="en-GB" sz="4800" dirty="0"/>
              <a:t>Increased activity</a:t>
            </a:r>
            <a:endParaRPr sz="4800" dirty="0"/>
          </a:p>
          <a:p>
            <a:pPr marL="304038"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</a:pPr>
            <a:r>
              <a:rPr lang="en-GB" sz="4800" dirty="0"/>
              <a:t>Significant changes in mood</a:t>
            </a:r>
            <a:endParaRPr sz="4800" dirty="0"/>
          </a:p>
          <a:p>
            <a:pPr marL="304038"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</a:pPr>
            <a:r>
              <a:rPr lang="en-GB" sz="4800" dirty="0"/>
              <a:t>Decreased inhibition</a:t>
            </a:r>
            <a:endParaRPr sz="4800" dirty="0"/>
          </a:p>
          <a:p>
            <a:pPr marL="304038"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</a:pPr>
            <a:r>
              <a:rPr lang="en-GB" sz="4800" dirty="0"/>
              <a:t>Flighty thought processes</a:t>
            </a:r>
            <a:endParaRPr sz="4800" dirty="0"/>
          </a:p>
          <a:p>
            <a:pPr marL="304038"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</a:pPr>
            <a:r>
              <a:rPr lang="en-GB" sz="4800" dirty="0"/>
              <a:t>Extreme talkativeness</a:t>
            </a:r>
            <a:endParaRPr sz="4800" dirty="0"/>
          </a:p>
          <a:p>
            <a:pPr marL="304038"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</a:pPr>
            <a:r>
              <a:rPr lang="en-GB" sz="4800" dirty="0"/>
              <a:t>Decreased sleep</a:t>
            </a:r>
            <a:endParaRPr sz="4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5"/>
          <p:cNvSpPr txBox="1">
            <a:spLocks noGrp="1"/>
          </p:cNvSpPr>
          <p:nvPr>
            <p:ph idx="1"/>
          </p:nvPr>
        </p:nvSpPr>
        <p:spPr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18288" lvl="0" indent="0" algn="l" rtl="0"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  <a:buNone/>
            </a:pPr>
            <a:r>
              <a:rPr lang="en-GB" sz="4800" b="1" dirty="0">
                <a:solidFill>
                  <a:srgbClr val="00B0F0"/>
                </a:solidFill>
              </a:rPr>
              <a:t>Severe Case: –</a:t>
            </a:r>
            <a:r>
              <a:rPr lang="en-GB" sz="4800" dirty="0">
                <a:solidFill>
                  <a:srgbClr val="00B0F0"/>
                </a:solidFill>
              </a:rPr>
              <a:t> </a:t>
            </a:r>
            <a:endParaRPr sz="4800" dirty="0">
              <a:solidFill>
                <a:srgbClr val="00B0F0"/>
              </a:solidFill>
            </a:endParaRPr>
          </a:p>
          <a:p>
            <a:pPr marL="475488" indent="-457200"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</a:pPr>
            <a:r>
              <a:rPr lang="en-GB" sz="4000" dirty="0"/>
              <a:t>Marked increase in activity with excessive planning </a:t>
            </a:r>
            <a:endParaRPr sz="4000" dirty="0"/>
          </a:p>
          <a:p>
            <a:pPr marL="475488" indent="-457200"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</a:pPr>
            <a:r>
              <a:rPr lang="en-GB" sz="4000" dirty="0"/>
              <a:t>Marked increase in sociability even with previously unknown people </a:t>
            </a:r>
            <a:endParaRPr sz="4000" dirty="0"/>
          </a:p>
          <a:p>
            <a:pPr marL="475488" indent="-457200"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</a:pPr>
            <a:r>
              <a:rPr lang="en-GB" sz="4000" dirty="0"/>
              <a:t>Poor judgement: high risk activities such as reckless driving, distributing money to strangers </a:t>
            </a:r>
            <a:endParaRPr sz="4000" dirty="0"/>
          </a:p>
          <a:p>
            <a:pPr marL="475488" indent="-457200"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</a:pPr>
            <a:r>
              <a:rPr lang="en-GB" sz="4000" dirty="0"/>
              <a:t>Usually dressed up in gaudy &amp; flamboyant clothes</a:t>
            </a:r>
            <a:endParaRPr sz="4000" dirty="0"/>
          </a:p>
        </p:txBody>
      </p:sp>
    </p:spTree>
    <p:extLst>
      <p:ext uri="{BB962C8B-B14F-4D97-AF65-F5344CB8AC3E}">
        <p14:creationId xmlns:p14="http://schemas.microsoft.com/office/powerpoint/2010/main" val="1034139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5"/>
          <p:cNvSpPr txBox="1">
            <a:spLocks noGrp="1"/>
          </p:cNvSpPr>
          <p:nvPr>
            <p:ph idx="1"/>
          </p:nvPr>
        </p:nvSpPr>
        <p:spPr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18288" lvl="0" indent="0" algn="l" rtl="0"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  <a:buNone/>
            </a:pPr>
            <a:r>
              <a:rPr lang="en-GB" sz="4400" b="1" dirty="0">
                <a:solidFill>
                  <a:srgbClr val="00B0F0"/>
                </a:solidFill>
              </a:rPr>
              <a:t>Other features:</a:t>
            </a:r>
            <a:r>
              <a:rPr lang="en-GB" sz="4400" dirty="0">
                <a:solidFill>
                  <a:srgbClr val="00B0F0"/>
                </a:solidFill>
              </a:rPr>
              <a:t> </a:t>
            </a:r>
          </a:p>
          <a:p>
            <a:pPr marL="475488" indent="-457200"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</a:pPr>
            <a:r>
              <a:rPr lang="en-GB" sz="4400" dirty="0"/>
              <a:t>Decreased need of sleep </a:t>
            </a:r>
          </a:p>
          <a:p>
            <a:pPr marL="475488" indent="-457200"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</a:pPr>
            <a:r>
              <a:rPr lang="en-GB" sz="4400" dirty="0"/>
              <a:t>Increased appetite </a:t>
            </a:r>
          </a:p>
          <a:p>
            <a:pPr marL="475488" indent="-457200"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</a:pPr>
            <a:r>
              <a:rPr lang="en-GB" sz="4400" dirty="0"/>
              <a:t>later decreased food intake</a:t>
            </a:r>
          </a:p>
          <a:p>
            <a:pPr marL="475488" indent="-457200"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</a:pPr>
            <a:r>
              <a:rPr lang="en-GB" sz="4400" dirty="0"/>
              <a:t>over-activity </a:t>
            </a:r>
          </a:p>
          <a:p>
            <a:pPr marL="475488" indent="-457200"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</a:pPr>
            <a:r>
              <a:rPr lang="en-GB" sz="4400" dirty="0"/>
              <a:t>Absent insight into illness </a:t>
            </a:r>
          </a:p>
          <a:p>
            <a:pPr marL="475488" indent="-457200"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</a:pPr>
            <a:r>
              <a:rPr lang="en-GB" sz="4400" dirty="0"/>
              <a:t>Psychotic features of delusions, hallucinations (mood incongruent psychotic features)</a:t>
            </a:r>
            <a:endParaRPr sz="4400" dirty="0"/>
          </a:p>
          <a:p>
            <a:pPr marL="274320" lvl="0" indent="-176022" algn="l" rtl="0"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  <a:buNone/>
            </a:pPr>
            <a:endParaRPr sz="4400" dirty="0"/>
          </a:p>
        </p:txBody>
      </p:sp>
    </p:spTree>
    <p:extLst>
      <p:ext uri="{BB962C8B-B14F-4D97-AF65-F5344CB8AC3E}">
        <p14:creationId xmlns:p14="http://schemas.microsoft.com/office/powerpoint/2010/main" val="3063531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6"/>
          <p:cNvSpPr txBox="1">
            <a:spLocks noGrp="1"/>
          </p:cNvSpPr>
          <p:nvPr>
            <p:ph idx="1"/>
          </p:nvPr>
        </p:nvSpPr>
        <p:spPr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8288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40"/>
              <a:buNone/>
            </a:pPr>
            <a:r>
              <a:rPr lang="en-GB" sz="4000" b="1" dirty="0">
                <a:solidFill>
                  <a:srgbClr val="FFFF00"/>
                </a:solidFill>
              </a:rPr>
              <a:t>Causes of Mania</a:t>
            </a:r>
            <a:endParaRPr sz="4000" dirty="0">
              <a:solidFill>
                <a:srgbClr val="FFFF00"/>
              </a:solidFill>
            </a:endParaRPr>
          </a:p>
          <a:p>
            <a:pPr marL="361188" indent="-34290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1440"/>
            </a:pPr>
            <a:r>
              <a:rPr lang="en-GB" sz="4000" dirty="0"/>
              <a:t>The most common cause is bipolar disorder- experience cycles of mania and depression over several weeks or months</a:t>
            </a:r>
          </a:p>
          <a:p>
            <a:pPr marL="361188" indent="-34290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1440"/>
            </a:pPr>
            <a:r>
              <a:rPr lang="en-GB" sz="4000" dirty="0"/>
              <a:t>bipolar disorder don’t have any predictable mania triggers, making the onset of manic episodes unpredictable.</a:t>
            </a:r>
            <a:endParaRPr sz="4000" dirty="0"/>
          </a:p>
          <a:p>
            <a:pPr marL="361188" indent="-34290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1440"/>
            </a:pPr>
            <a:r>
              <a:rPr lang="en-GB" sz="4000" dirty="0"/>
              <a:t>also be caused by drugs or medications, especially stimulants</a:t>
            </a:r>
            <a:endParaRPr sz="4000" dirty="0"/>
          </a:p>
          <a:p>
            <a:pPr marL="274320" lvl="0" indent="-176022" algn="l" rtl="0"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  <a:buNone/>
            </a:pPr>
            <a:endParaRPr sz="4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7"/>
          <p:cNvSpPr txBox="1">
            <a:spLocks noGrp="1"/>
          </p:cNvSpPr>
          <p:nvPr>
            <p:ph idx="1"/>
          </p:nvPr>
        </p:nvSpPr>
        <p:spPr>
          <a:xfrm>
            <a:off x="0" y="15240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18288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40"/>
              <a:buNone/>
            </a:pPr>
            <a:r>
              <a:rPr lang="en-GB" sz="4800" b="1" dirty="0">
                <a:solidFill>
                  <a:srgbClr val="FFFF00"/>
                </a:solidFill>
              </a:rPr>
              <a:t>Diagnosing Mania</a:t>
            </a:r>
            <a:endParaRPr sz="4000" dirty="0">
              <a:solidFill>
                <a:srgbClr val="FFFF00"/>
              </a:solidFill>
            </a:endParaRPr>
          </a:p>
          <a:p>
            <a:pPr marL="18288" lvl="0" indent="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1440"/>
              <a:buNone/>
            </a:pPr>
            <a:r>
              <a:rPr lang="en-GB" sz="3200" dirty="0"/>
              <a:t>An individual must experience at least three of the following symptoms for at least a week to meet the criteria for bipolar disorder:</a:t>
            </a:r>
            <a:endParaRPr sz="2400" dirty="0"/>
          </a:p>
          <a:p>
            <a:pPr marL="361188" indent="-34290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1440"/>
            </a:pPr>
            <a:r>
              <a:rPr lang="en-GB" sz="3200" dirty="0"/>
              <a:t>Reduced need for sleep</a:t>
            </a:r>
            <a:endParaRPr sz="2400" dirty="0"/>
          </a:p>
          <a:p>
            <a:pPr marL="361188" indent="-34290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1440"/>
            </a:pPr>
            <a:r>
              <a:rPr lang="en-GB" sz="3200" dirty="0"/>
              <a:t>Increased rate of speech</a:t>
            </a:r>
            <a:endParaRPr sz="2400" dirty="0"/>
          </a:p>
          <a:p>
            <a:pPr marL="361188" indent="-34290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1440"/>
            </a:pPr>
            <a:r>
              <a:rPr lang="en-GB" sz="3200" dirty="0"/>
              <a:t>Being easily distracted</a:t>
            </a:r>
            <a:endParaRPr sz="2400" dirty="0"/>
          </a:p>
          <a:p>
            <a:pPr marL="361188" indent="-34290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1440"/>
            </a:pPr>
            <a:r>
              <a:rPr lang="en-GB" sz="3200" dirty="0"/>
              <a:t>Raised self-esteem</a:t>
            </a:r>
            <a:endParaRPr sz="2400" dirty="0"/>
          </a:p>
          <a:p>
            <a:pPr marL="361188" indent="-34290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1440"/>
            </a:pPr>
            <a:r>
              <a:rPr lang="en-GB" sz="3200" dirty="0"/>
              <a:t>Increased interest in goal-oriented activities</a:t>
            </a:r>
            <a:endParaRPr sz="2400" dirty="0"/>
          </a:p>
          <a:p>
            <a:pPr marL="361188" indent="-34290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1440"/>
            </a:pPr>
            <a:r>
              <a:rPr lang="en-GB" sz="3200" dirty="0"/>
              <a:t>Psychomotor agitation (such as pacing or hand-wringing)</a:t>
            </a:r>
            <a:endParaRPr sz="2400" dirty="0"/>
          </a:p>
          <a:p>
            <a:pPr marL="361188" indent="-34290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1440"/>
            </a:pPr>
            <a:r>
              <a:rPr lang="en-GB" sz="3200" dirty="0"/>
              <a:t>Increased pursuit of risky or dangerous activities</a:t>
            </a:r>
            <a:endParaRPr sz="2400" dirty="0"/>
          </a:p>
          <a:p>
            <a:pPr marL="274320" lvl="0" indent="-176022" algn="l" rtl="0"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  <a:buNone/>
            </a:pPr>
            <a:endParaRPr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8"/>
          <p:cNvSpPr txBox="1">
            <a:spLocks noGrp="1"/>
          </p:cNvSpPr>
          <p:nvPr>
            <p:ph idx="1"/>
          </p:nvPr>
        </p:nvSpPr>
        <p:spPr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/>
          </a:bodyPr>
          <a:lstStyle/>
          <a:p>
            <a:pPr marL="18288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80"/>
              <a:buNone/>
            </a:pPr>
            <a:r>
              <a:rPr lang="en-GB" sz="4800" b="1" dirty="0">
                <a:solidFill>
                  <a:srgbClr val="FFFF00"/>
                </a:solidFill>
              </a:rPr>
              <a:t>Mania Treatment and Recovery</a:t>
            </a:r>
            <a:endParaRPr sz="3600" dirty="0">
              <a:solidFill>
                <a:srgbClr val="FFFF00"/>
              </a:solidFill>
            </a:endParaRPr>
          </a:p>
          <a:p>
            <a:pPr marL="475488" indent="-457200">
              <a:lnSpc>
                <a:spcPct val="11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680"/>
            </a:pPr>
            <a:r>
              <a:rPr lang="en-GB" sz="3600" dirty="0"/>
              <a:t>Typically, acute mania treatment is part of a broader bipolar disorder treatment. </a:t>
            </a:r>
          </a:p>
          <a:p>
            <a:pPr marL="475488" indent="-457200">
              <a:lnSpc>
                <a:spcPct val="11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680"/>
            </a:pPr>
            <a:r>
              <a:rPr lang="en-GB" sz="3600" dirty="0"/>
              <a:t>The focus is on the short-term mania recovery so that the person can resume normal activities. </a:t>
            </a:r>
          </a:p>
          <a:p>
            <a:pPr marL="475488" indent="-457200">
              <a:lnSpc>
                <a:spcPct val="11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680"/>
            </a:pPr>
            <a:r>
              <a:rPr lang="en-GB" sz="3600" dirty="0"/>
              <a:t>Mania management may involve hospitalization and therapy with a psychiatrist. </a:t>
            </a:r>
          </a:p>
          <a:p>
            <a:pPr marL="475488" indent="-457200">
              <a:lnSpc>
                <a:spcPct val="11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680"/>
            </a:pPr>
            <a:r>
              <a:rPr lang="en-GB" sz="3600" dirty="0"/>
              <a:t>Long-term treatment to address the symptoms of bipolar disorder typically involves continued therapy and medications,</a:t>
            </a:r>
            <a:endParaRPr sz="2400" dirty="0"/>
          </a:p>
          <a:p>
            <a:pPr marL="274320" lvl="0" indent="-176022" algn="l" rtl="0">
              <a:lnSpc>
                <a:spcPct val="110000"/>
              </a:lnSpc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  <a:buNone/>
            </a:pPr>
            <a:endParaRPr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9"/>
          <p:cNvSpPr txBox="1">
            <a:spLocks noGrp="1"/>
          </p:cNvSpPr>
          <p:nvPr>
            <p:ph idx="1"/>
          </p:nvPr>
        </p:nvSpPr>
        <p:spPr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18288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60"/>
              <a:buNone/>
            </a:pPr>
            <a:r>
              <a:rPr lang="en-GB" sz="4000" b="1" dirty="0">
                <a:solidFill>
                  <a:srgbClr val="FFFF00"/>
                </a:solidFill>
              </a:rPr>
              <a:t>MANAGEMENT</a:t>
            </a:r>
            <a:endParaRPr sz="4000" b="1" dirty="0">
              <a:solidFill>
                <a:srgbClr val="FFFF00"/>
              </a:solidFill>
            </a:endParaRPr>
          </a:p>
          <a:p>
            <a:pPr marL="18288" lvl="0" indent="0" algn="l" rtl="0"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  <a:buNone/>
            </a:pPr>
            <a:r>
              <a:rPr lang="en-GB" sz="3200" dirty="0"/>
              <a:t>1. Hospitalization. </a:t>
            </a:r>
            <a:endParaRPr sz="3200" dirty="0"/>
          </a:p>
          <a:p>
            <a:pPr marL="18288" lvl="0" indent="0" algn="l" rtl="0"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  <a:buNone/>
            </a:pPr>
            <a:r>
              <a:rPr lang="en-GB" sz="3200" dirty="0"/>
              <a:t>2. Pharmacotherapy -Mood stabilizers -Antipsychotics </a:t>
            </a:r>
            <a:endParaRPr sz="3200" dirty="0"/>
          </a:p>
          <a:p>
            <a:pPr marL="18288" lvl="0" indent="0" algn="l" rtl="0"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  <a:buNone/>
            </a:pPr>
            <a:r>
              <a:rPr lang="en-GB" sz="3200" dirty="0"/>
              <a:t>3. Electroconvulsive Therapy (ECT) </a:t>
            </a:r>
            <a:endParaRPr sz="3200" dirty="0"/>
          </a:p>
          <a:p>
            <a:pPr marL="475488" indent="-457200"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</a:pPr>
            <a:r>
              <a:rPr lang="en-GB" sz="3200" dirty="0"/>
              <a:t>The patient is to continue treatment for 4-6 months after resolution of the symptoms. </a:t>
            </a:r>
          </a:p>
          <a:p>
            <a:pPr marL="475488" indent="-457200"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</a:pPr>
            <a:r>
              <a:rPr lang="en-GB" sz="3200" dirty="0"/>
              <a:t>Thereafter, the preventive treatment is considered.</a:t>
            </a:r>
            <a:endParaRPr sz="3200" dirty="0"/>
          </a:p>
          <a:p>
            <a:pPr marL="18288" lvl="0" indent="0" algn="l" rtl="0"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  <a:buNone/>
            </a:pPr>
            <a:r>
              <a:rPr lang="en-GB" sz="3200" b="1" dirty="0">
                <a:solidFill>
                  <a:srgbClr val="00B0F0"/>
                </a:solidFill>
              </a:rPr>
              <a:t>Prevention of relapses </a:t>
            </a:r>
            <a:endParaRPr sz="3200" b="1" dirty="0">
              <a:solidFill>
                <a:srgbClr val="00B0F0"/>
              </a:solidFill>
            </a:endParaRPr>
          </a:p>
          <a:p>
            <a:pPr marL="274320" lvl="0" indent="-256032" algn="l" rtl="0"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  <a:buFont typeface="Palatino Linotype"/>
              <a:buChar char="-"/>
            </a:pPr>
            <a:r>
              <a:rPr lang="en-GB" sz="3200" dirty="0"/>
              <a:t>Prophylaxis </a:t>
            </a:r>
            <a:endParaRPr sz="3200" dirty="0"/>
          </a:p>
          <a:p>
            <a:pPr marL="274320" lvl="0" indent="-256032" algn="l" rtl="0"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  <a:buFont typeface="Palatino Linotype"/>
              <a:buChar char="-"/>
            </a:pPr>
            <a:r>
              <a:rPr lang="en-GB" sz="3200" dirty="0"/>
              <a:t>Therapeutic alliance </a:t>
            </a:r>
            <a:endParaRPr sz="3200" dirty="0"/>
          </a:p>
          <a:p>
            <a:pPr marL="274320" lvl="0" indent="-256032" algn="l" rtl="0"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  <a:buFont typeface="Palatino Linotype"/>
              <a:buChar char="-"/>
            </a:pPr>
            <a:r>
              <a:rPr lang="en-GB" sz="3200" dirty="0"/>
              <a:t>Family education </a:t>
            </a:r>
            <a:endParaRPr sz="3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9"/>
          <p:cNvSpPr txBox="1">
            <a:spLocks noGrp="1"/>
          </p:cNvSpPr>
          <p:nvPr>
            <p:ph idx="1"/>
          </p:nvPr>
        </p:nvSpPr>
        <p:spPr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18288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60"/>
              <a:buNone/>
            </a:pPr>
            <a:r>
              <a:rPr lang="en-GB" sz="4400" b="1" dirty="0">
                <a:solidFill>
                  <a:srgbClr val="FFFF00"/>
                </a:solidFill>
              </a:rPr>
              <a:t>MANAGEMENT</a:t>
            </a:r>
            <a:endParaRPr sz="4400" b="1" dirty="0">
              <a:solidFill>
                <a:srgbClr val="FFFF00"/>
              </a:solidFill>
            </a:endParaRPr>
          </a:p>
          <a:p>
            <a:pPr marL="18288" lvl="0" indent="0" algn="l" rtl="0"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  <a:buNone/>
            </a:pPr>
            <a:r>
              <a:rPr lang="en-GB" sz="4000" b="1" dirty="0">
                <a:solidFill>
                  <a:srgbClr val="00B0F0"/>
                </a:solidFill>
              </a:rPr>
              <a:t>Psychotherapy </a:t>
            </a:r>
            <a:endParaRPr sz="4000" dirty="0">
              <a:solidFill>
                <a:srgbClr val="00B0F0"/>
              </a:solidFill>
            </a:endParaRPr>
          </a:p>
          <a:p>
            <a:pPr marL="589788" indent="-571500"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</a:pPr>
            <a:r>
              <a:rPr lang="en-GB" sz="4000" dirty="0"/>
              <a:t>Cognitive behavioural therapy (CBT) </a:t>
            </a:r>
            <a:endParaRPr sz="4000" dirty="0"/>
          </a:p>
          <a:p>
            <a:pPr marL="589788" indent="-571500"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</a:pPr>
            <a:r>
              <a:rPr lang="en-GB" sz="4000" dirty="0"/>
              <a:t>Family-focused therapy </a:t>
            </a:r>
            <a:endParaRPr sz="4000" dirty="0"/>
          </a:p>
          <a:p>
            <a:pPr marL="589788" indent="-571500"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</a:pPr>
            <a:r>
              <a:rPr lang="en-GB" sz="4000" dirty="0"/>
              <a:t>Interpersonal and social rhythm therapy </a:t>
            </a:r>
            <a:endParaRPr sz="4000" dirty="0"/>
          </a:p>
          <a:p>
            <a:pPr marL="589788" indent="-571500"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</a:pPr>
            <a:r>
              <a:rPr lang="en-GB" sz="4000" dirty="0"/>
              <a:t>Psychoeducation</a:t>
            </a:r>
            <a:endParaRPr sz="4000" dirty="0"/>
          </a:p>
          <a:p>
            <a:pPr marL="274320" lvl="0" indent="-176022" algn="l" rtl="0"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  <a:buNone/>
            </a:pPr>
            <a:endParaRPr sz="4000" dirty="0"/>
          </a:p>
        </p:txBody>
      </p:sp>
    </p:spTree>
    <p:extLst>
      <p:ext uri="{BB962C8B-B14F-4D97-AF65-F5344CB8AC3E}">
        <p14:creationId xmlns:p14="http://schemas.microsoft.com/office/powerpoint/2010/main" val="496215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Celestial</Template>
  <TotalTime>252</TotalTime>
  <Words>1564</Words>
  <Application>Microsoft Office PowerPoint</Application>
  <PresentationFormat>On-screen Show (4:3)</PresentationFormat>
  <Paragraphs>203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8" baseType="lpstr">
      <vt:lpstr>Calibri Light</vt:lpstr>
      <vt:lpstr>Palatino Linotype</vt:lpstr>
      <vt:lpstr>Arial</vt:lpstr>
      <vt:lpstr>Calibri</vt:lpstr>
      <vt:lpstr>Celestial</vt:lpstr>
      <vt:lpstr>MOOD DISORDERS</vt:lpstr>
      <vt:lpstr>PowerPoint Presentation</vt:lpstr>
      <vt:lpstr>PowerPoint Presentation</vt:lpstr>
      <vt:lpstr>Major Depressive Disorder</vt:lpstr>
      <vt:lpstr>ETIOLOGY</vt:lpstr>
      <vt:lpstr>ETIOLOGY</vt:lpstr>
      <vt:lpstr>Symptoms</vt:lpstr>
      <vt:lpstr>Symptoms - Depressive episode cont.…</vt:lpstr>
      <vt:lpstr>Diagnosis</vt:lpstr>
      <vt:lpstr>Investigations</vt:lpstr>
      <vt:lpstr>Investigations</vt:lpstr>
      <vt:lpstr>Management</vt:lpstr>
      <vt:lpstr>Treatment</vt:lpstr>
      <vt:lpstr>PowerPoint Presentation</vt:lpstr>
      <vt:lpstr>Dysthymia</vt:lpstr>
      <vt:lpstr>BIPOLAR DISORDER</vt:lpstr>
      <vt:lpstr>TYPES OF BIPOLAR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MOOD DISORDERS</dc:title>
  <cp:lastModifiedBy>Jaimon Varghese</cp:lastModifiedBy>
  <cp:revision>13</cp:revision>
  <dcterms:modified xsi:type="dcterms:W3CDTF">2023-07-04T15:41:36Z</dcterms:modified>
</cp:coreProperties>
</file>