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26" r:id="rId1"/>
  </p:sldMasterIdLst>
  <p:notesMasterIdLst>
    <p:notesMasterId r:id="rId25"/>
  </p:notesMasterIdLst>
  <p:sldIdLst>
    <p:sldId id="256" r:id="rId2"/>
    <p:sldId id="257" r:id="rId3"/>
    <p:sldId id="258" r:id="rId4"/>
    <p:sldId id="259" r:id="rId5"/>
    <p:sldId id="260" r:id="rId6"/>
    <p:sldId id="261" r:id="rId7"/>
    <p:sldId id="275" r:id="rId8"/>
    <p:sldId id="262" r:id="rId9"/>
    <p:sldId id="263" r:id="rId10"/>
    <p:sldId id="264" r:id="rId11"/>
    <p:sldId id="276" r:id="rId12"/>
    <p:sldId id="265" r:id="rId13"/>
    <p:sldId id="266" r:id="rId14"/>
    <p:sldId id="267" r:id="rId15"/>
    <p:sldId id="268" r:id="rId16"/>
    <p:sldId id="277" r:id="rId17"/>
    <p:sldId id="269" r:id="rId18"/>
    <p:sldId id="270" r:id="rId19"/>
    <p:sldId id="271" r:id="rId20"/>
    <p:sldId id="272" r:id="rId21"/>
    <p:sldId id="273" r:id="rId22"/>
    <p:sldId id="278" r:id="rId23"/>
    <p:sldId id="274"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7" d="100"/>
          <a:sy n="47" d="100"/>
        </p:scale>
        <p:origin x="1363" y="6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3" name="Google Shape;103;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295326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8" name="Google Shape;118;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3" name="Google Shape;123;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3" name="Google Shape;123;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345217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8" name="Google Shape;138;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3" name="Google Shape;143;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3" name="Google Shape;143;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967012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3" name="Google Shape;153;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8" name="Google Shape;158;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3" name="Google Shape;163;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8" name="Google Shape;168;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8" name="Google Shape;168;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135651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47" y="1122363"/>
            <a:ext cx="7773308"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685347" y="3602038"/>
            <a:ext cx="777330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76874476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49972474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21933" y="657227"/>
            <a:ext cx="7300134"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921933" y="3602039"/>
            <a:ext cx="7300134"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77873329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346" y="2088320"/>
            <a:ext cx="3829503"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30052" y="2088320"/>
            <a:ext cx="3820616"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30754716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5427" y="2088320"/>
            <a:ext cx="3600326"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346" y="2912232"/>
            <a:ext cx="3830406"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9230" y="2088320"/>
            <a:ext cx="3591437"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912232"/>
            <a:ext cx="382151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82503806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16095980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21280758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2949178"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3808548" y="609600"/>
            <a:ext cx="4642119"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7921" y="2971801"/>
            <a:ext cx="2949178"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17292301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416760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49932" y="758881"/>
            <a:ext cx="2966938"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2971800"/>
            <a:ext cx="4171242"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5154131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55" y="4289373"/>
            <a:ext cx="7775673"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355" y="621322"/>
            <a:ext cx="7775673"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5108728"/>
            <a:ext cx="7774499"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15777427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6" y="609601"/>
            <a:ext cx="776532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7" y="4204820"/>
            <a:ext cx="776532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26433721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610032"/>
            <a:ext cx="6564224"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345" y="4204821"/>
            <a:ext cx="776532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10" name="TextBox 9"/>
          <p:cNvSpPr txBox="1"/>
          <p:nvPr/>
        </p:nvSpPr>
        <p:spPr>
          <a:xfrm>
            <a:off x="505245" y="641749"/>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946721" y="3073376"/>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7558790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355" y="2126943"/>
            <a:ext cx="7766495"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6" y="4650556"/>
            <a:ext cx="776532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53176771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345" y="609601"/>
            <a:ext cx="776532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46" y="2088320"/>
            <a:ext cx="2474217"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346" y="2911624"/>
            <a:ext cx="2474217"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333658" y="2088320"/>
            <a:ext cx="2473919"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333659" y="2911624"/>
            <a:ext cx="247486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979974" y="2088320"/>
            <a:ext cx="246840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982260" y="2911624"/>
            <a:ext cx="2468408"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66691077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346" y="609601"/>
            <a:ext cx="776532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47" y="3989147"/>
            <a:ext cx="2474216"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819015" y="2092235"/>
            <a:ext cx="2205038"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5347" y="4565409"/>
            <a:ext cx="2474216"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332026" y="3989147"/>
            <a:ext cx="2474237"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426747" y="2092235"/>
            <a:ext cx="2197894"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331011" y="4565408"/>
            <a:ext cx="2475252"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980067" y="3989147"/>
            <a:ext cx="246742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6114603" y="2092235"/>
            <a:ext cx="219908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79973" y="4565410"/>
            <a:ext cx="2470694" cy="122579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85202404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04196381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609600"/>
            <a:ext cx="1906993"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85346" y="609600"/>
            <a:ext cx="5744029"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40495413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7" y="609601"/>
            <a:ext cx="776532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346" y="2096064"/>
            <a:ext cx="776532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IN"/>
          </a:p>
        </p:txBody>
      </p:sp>
      <p:sp>
        <p:nvSpPr>
          <p:cNvPr id="5" name="Footer Placeholder 4"/>
          <p:cNvSpPr>
            <a:spLocks noGrp="1"/>
          </p:cNvSpPr>
          <p:nvPr>
            <p:ph type="ftr" sz="quarter" idx="3"/>
          </p:nvPr>
        </p:nvSpPr>
        <p:spPr>
          <a:xfrm>
            <a:off x="685346" y="5883276"/>
            <a:ext cx="5004649"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7885509" y="5883276"/>
            <a:ext cx="565159" cy="365125"/>
          </a:xfrm>
          <a:prstGeom prst="rect">
            <a:avLst/>
          </a:prstGeom>
        </p:spPr>
        <p:txBody>
          <a:bodyPr vert="horz" lIns="91440" tIns="45720" rIns="91440" bIns="45720" rtlCol="0" anchor="ctr"/>
          <a:lstStyle>
            <a:lvl1pPr algn="r">
              <a:defRPr sz="1000">
                <a:solidFill>
                  <a:schemeClr val="tx1">
                    <a:tint val="75000"/>
                  </a:schemeClr>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815897521"/>
      </p:ext>
    </p:extLst>
  </p:cSld>
  <p:clrMap bg1="dk1" tx1="lt1" bg2="dk2" tx2="lt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Lst>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hf sldNum="0" hdr="0" ftr="0" dt="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3"/>
          <p:cNvSpPr txBox="1">
            <a:spLocks noGrp="1"/>
          </p:cNvSpPr>
          <p:nvPr>
            <p:ph type="ctrTitle"/>
          </p:nvPr>
        </p:nvSpPr>
        <p:spPr>
          <a:xfrm>
            <a:off x="0" y="1"/>
            <a:ext cx="9144000" cy="1219200"/>
          </a:xfrm>
          <a:prstGeom prst="rect">
            <a:avLst/>
          </a:prstGeom>
          <a:solidFill>
            <a:srgbClr val="D99593"/>
          </a:solid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ts val="4400"/>
              <a:buFont typeface="Calibri"/>
              <a:buNone/>
            </a:pPr>
            <a:r>
              <a:rPr lang="en-US" dirty="0">
                <a:solidFill>
                  <a:srgbClr val="FFFF00"/>
                </a:solidFill>
              </a:rPr>
              <a:t>MINOR PSYCHIATRIC DISORDERS</a:t>
            </a:r>
            <a:endParaRPr dirty="0">
              <a:solidFill>
                <a:srgbClr val="FFFF00"/>
              </a:solidFill>
            </a:endParaRPr>
          </a:p>
        </p:txBody>
      </p:sp>
      <p:sp>
        <p:nvSpPr>
          <p:cNvPr id="85" name="Google Shape;85;p13"/>
          <p:cNvSpPr txBox="1">
            <a:spLocks noGrp="1"/>
          </p:cNvSpPr>
          <p:nvPr>
            <p:ph type="subTitle" idx="1"/>
          </p:nvPr>
        </p:nvSpPr>
        <p:spPr>
          <a:xfrm>
            <a:off x="0" y="1219200"/>
            <a:ext cx="9144000" cy="5638800"/>
          </a:xfrm>
          <a:prstGeom prst="rect">
            <a:avLst/>
          </a:prstGeom>
          <a:solidFill>
            <a:srgbClr val="953734"/>
          </a:solid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3200"/>
              <a:buNone/>
            </a:pPr>
            <a:r>
              <a:rPr lang="en-US" sz="3600" dirty="0">
                <a:solidFill>
                  <a:srgbClr val="00B0F0"/>
                </a:solidFill>
              </a:rPr>
              <a:t>a) Anxiety disorder</a:t>
            </a:r>
            <a:endParaRPr sz="3600" dirty="0">
              <a:solidFill>
                <a:srgbClr val="00B0F0"/>
              </a:solidFill>
            </a:endParaRPr>
          </a:p>
          <a:p>
            <a:pPr marL="0" lvl="0" indent="0" algn="l" rtl="0">
              <a:lnSpc>
                <a:spcPct val="150000"/>
              </a:lnSpc>
              <a:spcBef>
                <a:spcPts val="640"/>
              </a:spcBef>
              <a:spcAft>
                <a:spcPts val="0"/>
              </a:spcAft>
              <a:buClr>
                <a:schemeClr val="dk1"/>
              </a:buClr>
              <a:buSzPts val="3200"/>
              <a:buNone/>
            </a:pPr>
            <a:r>
              <a:rPr lang="en-US" sz="3600" dirty="0">
                <a:solidFill>
                  <a:srgbClr val="00B0F0"/>
                </a:solidFill>
              </a:rPr>
              <a:t>b) Panic disorder</a:t>
            </a:r>
            <a:endParaRPr sz="3600" dirty="0">
              <a:solidFill>
                <a:srgbClr val="00B0F0"/>
              </a:solidFill>
            </a:endParaRPr>
          </a:p>
          <a:p>
            <a:pPr marL="0" lvl="0" indent="0" algn="l" rtl="0">
              <a:lnSpc>
                <a:spcPct val="150000"/>
              </a:lnSpc>
              <a:spcBef>
                <a:spcPts val="640"/>
              </a:spcBef>
              <a:spcAft>
                <a:spcPts val="0"/>
              </a:spcAft>
              <a:buClr>
                <a:schemeClr val="dk1"/>
              </a:buClr>
              <a:buSzPts val="3200"/>
              <a:buNone/>
            </a:pPr>
            <a:r>
              <a:rPr lang="en-US" sz="3600" dirty="0">
                <a:solidFill>
                  <a:srgbClr val="00B0F0"/>
                </a:solidFill>
              </a:rPr>
              <a:t>c) Phobias</a:t>
            </a:r>
            <a:endParaRPr sz="3600" dirty="0">
              <a:solidFill>
                <a:srgbClr val="00B0F0"/>
              </a:solidFill>
            </a:endParaRPr>
          </a:p>
          <a:p>
            <a:pPr marL="0" lvl="0" indent="0" algn="l" rtl="0">
              <a:lnSpc>
                <a:spcPct val="150000"/>
              </a:lnSpc>
              <a:spcBef>
                <a:spcPts val="640"/>
              </a:spcBef>
              <a:spcAft>
                <a:spcPts val="0"/>
              </a:spcAft>
              <a:buClr>
                <a:schemeClr val="dk1"/>
              </a:buClr>
              <a:buSzPts val="3200"/>
              <a:buNone/>
            </a:pPr>
            <a:r>
              <a:rPr lang="en-US" sz="3600" dirty="0">
                <a:solidFill>
                  <a:srgbClr val="00B0F0"/>
                </a:solidFill>
              </a:rPr>
              <a:t>d) Obsessive compulsive disorder</a:t>
            </a:r>
            <a:endParaRPr sz="3600" dirty="0">
              <a:solidFill>
                <a:srgbClr val="00B0F0"/>
              </a:solidFill>
            </a:endParaRPr>
          </a:p>
          <a:p>
            <a:pPr marL="0" lvl="0" indent="0" algn="l" rtl="0">
              <a:lnSpc>
                <a:spcPct val="150000"/>
              </a:lnSpc>
              <a:spcBef>
                <a:spcPts val="640"/>
              </a:spcBef>
              <a:spcAft>
                <a:spcPts val="0"/>
              </a:spcAft>
              <a:buClr>
                <a:schemeClr val="dk1"/>
              </a:buClr>
              <a:buSzPts val="3200"/>
              <a:buNone/>
            </a:pPr>
            <a:r>
              <a:rPr lang="en-US" sz="3600" dirty="0">
                <a:solidFill>
                  <a:srgbClr val="00B0F0"/>
                </a:solidFill>
              </a:rPr>
              <a:t>e) Post traumatic stress disorder</a:t>
            </a:r>
            <a:endParaRPr sz="3600" dirty="0">
              <a:solidFill>
                <a:srgbClr val="00B0F0"/>
              </a:solidFill>
            </a:endParaRPr>
          </a:p>
          <a:p>
            <a:pPr marL="0" lvl="0" indent="0" algn="l" rtl="0">
              <a:lnSpc>
                <a:spcPct val="150000"/>
              </a:lnSpc>
              <a:spcBef>
                <a:spcPts val="640"/>
              </a:spcBef>
              <a:spcAft>
                <a:spcPts val="0"/>
              </a:spcAft>
              <a:buClr>
                <a:schemeClr val="dk1"/>
              </a:buClr>
              <a:buSzPts val="3200"/>
              <a:buNone/>
            </a:pPr>
            <a:r>
              <a:rPr lang="en-US" sz="3600" dirty="0">
                <a:solidFill>
                  <a:srgbClr val="00B0F0"/>
                </a:solidFill>
              </a:rPr>
              <a:t>f) Generalized Anxiety disorder</a:t>
            </a:r>
            <a:endParaRPr sz="3600" dirty="0">
              <a:solidFill>
                <a:srgbClr val="00B0F0"/>
              </a:solidFill>
            </a:endParaRPr>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bg2">
                <a:shade val="18000"/>
                <a:satMod val="160000"/>
                <a:lumMod val="28000"/>
              </a:schemeClr>
              <a:schemeClr val="bg2">
                <a:tint val="95000"/>
                <a:satMod val="160000"/>
                <a:lumMod val="116000"/>
              </a:schemeClr>
            </a:duotone>
            <a:lum/>
          </a:blip>
          <a:srcRect/>
          <a:stretch>
            <a:fillRect/>
          </a:stretch>
        </a:blipFill>
        <a:effectLst/>
      </p:bgPr>
    </p:bg>
    <p:spTree>
      <p:nvGrpSpPr>
        <p:cNvPr id="1" name="Shape 89"/>
        <p:cNvGrpSpPr/>
        <p:nvPr/>
      </p:nvGrpSpPr>
      <p:grpSpPr>
        <a:xfrm>
          <a:off x="0" y="0"/>
          <a:ext cx="0" cy="0"/>
          <a:chOff x="0" y="0"/>
          <a:chExt cx="0" cy="0"/>
        </a:xfrm>
      </p:grpSpPr>
      <p:sp>
        <p:nvSpPr>
          <p:cNvPr id="90" name="Google Shape;90;p14"/>
          <p:cNvSpPr txBox="1">
            <a:spLocks noGrp="1"/>
          </p:cNvSpPr>
          <p:nvPr>
            <p:ph idx="1"/>
          </p:nvPr>
        </p:nvSpPr>
        <p:spPr>
          <a:xfrm>
            <a:off x="0" y="0"/>
            <a:ext cx="9144000" cy="6858000"/>
          </a:xfrm>
          <a:prstGeom prst="rect">
            <a:avLst/>
          </a:prstGeom>
          <a:solidFill>
            <a:srgbClr val="D99593"/>
          </a:solidFill>
          <a:ln>
            <a:noFill/>
          </a:ln>
        </p:spPr>
        <p:txBody>
          <a:bodyPr spcFirstLastPara="1" wrap="square" lIns="91425" tIns="45700" rIns="91425" bIns="45700" anchor="t" anchorCtr="0">
            <a:normAutofit fontScale="92500"/>
          </a:bodyPr>
          <a:lstStyle/>
          <a:p>
            <a:pPr marL="342900" lvl="0" indent="-342900" algn="l" rtl="0">
              <a:spcBef>
                <a:spcPts val="0"/>
              </a:spcBef>
              <a:spcAft>
                <a:spcPts val="0"/>
              </a:spcAft>
              <a:buClr>
                <a:schemeClr val="dk1"/>
              </a:buClr>
              <a:buSzPct val="100000"/>
              <a:buNone/>
            </a:pPr>
            <a:r>
              <a:rPr lang="en-US" sz="4700" b="1" dirty="0">
                <a:solidFill>
                  <a:srgbClr val="FFFF00"/>
                </a:solidFill>
              </a:rPr>
              <a:t>Anxiety Disorders </a:t>
            </a:r>
            <a:endParaRPr sz="4700" b="1" dirty="0">
              <a:solidFill>
                <a:srgbClr val="FFFF00"/>
              </a:solidFill>
            </a:endParaRPr>
          </a:p>
          <a:p>
            <a:pPr marL="342900" lvl="0" indent="-342900" algn="l" rtl="0">
              <a:lnSpc>
                <a:spcPct val="150000"/>
              </a:lnSpc>
              <a:spcBef>
                <a:spcPts val="592"/>
              </a:spcBef>
              <a:spcAft>
                <a:spcPts val="0"/>
              </a:spcAft>
              <a:buClr>
                <a:schemeClr val="dk1"/>
              </a:buClr>
              <a:buSzPct val="123076"/>
              <a:buNone/>
            </a:pPr>
            <a:r>
              <a:rPr lang="en-US" dirty="0"/>
              <a:t>• </a:t>
            </a:r>
            <a:r>
              <a:rPr lang="en-US" sz="2600" dirty="0"/>
              <a:t>Anxiety is a normal response to stressors, pathological if it becomes so exaggerated, frequent and chronic that it impairs normal functioning of person </a:t>
            </a:r>
            <a:endParaRPr sz="2600" dirty="0"/>
          </a:p>
          <a:p>
            <a:pPr marL="342900" lvl="0" indent="-342900" algn="l" rtl="0">
              <a:lnSpc>
                <a:spcPct val="150000"/>
              </a:lnSpc>
              <a:spcBef>
                <a:spcPts val="481"/>
              </a:spcBef>
              <a:spcAft>
                <a:spcPts val="0"/>
              </a:spcAft>
              <a:buClr>
                <a:schemeClr val="dk1"/>
              </a:buClr>
              <a:buSzPct val="100000"/>
              <a:buNone/>
            </a:pPr>
            <a:r>
              <a:rPr lang="en-US" sz="2600" dirty="0"/>
              <a:t>• Anxiety is the main feature of anxiety disorders</a:t>
            </a:r>
            <a:endParaRPr sz="2600" dirty="0"/>
          </a:p>
          <a:p>
            <a:pPr marL="342900" lvl="0" indent="-342900" algn="l" rtl="0">
              <a:lnSpc>
                <a:spcPct val="150000"/>
              </a:lnSpc>
              <a:spcBef>
                <a:spcPts val="481"/>
              </a:spcBef>
              <a:spcAft>
                <a:spcPts val="0"/>
              </a:spcAft>
              <a:buClr>
                <a:schemeClr val="dk1"/>
              </a:buClr>
              <a:buSzPct val="100000"/>
              <a:buNone/>
            </a:pPr>
            <a:r>
              <a:rPr lang="en-US" sz="2600" dirty="0"/>
              <a:t>• Anxiety = a state consisting of psychological and physical symptoms brought about by a sense of apprehension at a perceived threat </a:t>
            </a:r>
            <a:endParaRPr sz="2600" dirty="0"/>
          </a:p>
          <a:p>
            <a:pPr marL="342900" lvl="0" indent="-342900" algn="l" rtl="0">
              <a:lnSpc>
                <a:spcPct val="150000"/>
              </a:lnSpc>
              <a:spcBef>
                <a:spcPts val="481"/>
              </a:spcBef>
              <a:spcAft>
                <a:spcPts val="0"/>
              </a:spcAft>
              <a:buClr>
                <a:schemeClr val="dk1"/>
              </a:buClr>
              <a:buSzPct val="100000"/>
              <a:buNone/>
            </a:pPr>
            <a:r>
              <a:rPr lang="en-US" sz="2600" dirty="0"/>
              <a:t>• Perceived threat can be many external like agoraphobia (wide spaces), social phobia and specific phobias OR internal as in panic disorder, generalized anxiety disorder (GAD) and OCD </a:t>
            </a:r>
            <a:endParaRPr sz="2600" dirty="0"/>
          </a:p>
          <a:p>
            <a:pPr marL="342900" lvl="0" indent="-342900" algn="l" rtl="0">
              <a:lnSpc>
                <a:spcPct val="150000"/>
              </a:lnSpc>
              <a:spcBef>
                <a:spcPts val="481"/>
              </a:spcBef>
              <a:spcAft>
                <a:spcPts val="0"/>
              </a:spcAft>
              <a:buClr>
                <a:schemeClr val="dk1"/>
              </a:buClr>
              <a:buSzPct val="100000"/>
              <a:buNone/>
            </a:pPr>
            <a:endParaRPr dirty="0"/>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5"/>
          <p:cNvSpPr txBox="1">
            <a:spLocks noGrp="1"/>
          </p:cNvSpPr>
          <p:nvPr>
            <p:ph idx="1"/>
          </p:nvPr>
        </p:nvSpPr>
        <p:spPr>
          <a:xfrm>
            <a:off x="0" y="0"/>
            <a:ext cx="9144000" cy="6858000"/>
          </a:xfrm>
          <a:prstGeom prst="rect">
            <a:avLst/>
          </a:prstGeom>
          <a:solidFill>
            <a:srgbClr val="D99593"/>
          </a:solid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None/>
            </a:pPr>
            <a:r>
              <a:rPr lang="en-US" sz="4000" b="1" dirty="0">
                <a:solidFill>
                  <a:srgbClr val="FFFF00"/>
                </a:solidFill>
              </a:rPr>
              <a:t>Normal Anxiety</a:t>
            </a:r>
            <a:r>
              <a:rPr lang="en-US" sz="4000" dirty="0">
                <a:solidFill>
                  <a:srgbClr val="FFFF00"/>
                </a:solidFill>
              </a:rPr>
              <a:t> </a:t>
            </a:r>
            <a:endParaRPr sz="4000" dirty="0">
              <a:solidFill>
                <a:srgbClr val="FFFF00"/>
              </a:solidFill>
            </a:endParaRPr>
          </a:p>
          <a:p>
            <a:pPr marL="342900" lvl="0" indent="-342900" algn="l" rtl="0">
              <a:lnSpc>
                <a:spcPct val="160000"/>
              </a:lnSpc>
              <a:spcBef>
                <a:spcPts val="480"/>
              </a:spcBef>
              <a:spcAft>
                <a:spcPts val="0"/>
              </a:spcAft>
              <a:buClr>
                <a:schemeClr val="dk1"/>
              </a:buClr>
              <a:buSzPts val="2400"/>
              <a:buNone/>
            </a:pPr>
            <a:r>
              <a:rPr lang="en-US" sz="2400" dirty="0"/>
              <a:t>• Known problem e.g. Exam, football match </a:t>
            </a:r>
            <a:endParaRPr sz="2400" dirty="0"/>
          </a:p>
          <a:p>
            <a:pPr marL="342900" lvl="0" indent="-342900" algn="l" rtl="0">
              <a:lnSpc>
                <a:spcPct val="160000"/>
              </a:lnSpc>
              <a:spcBef>
                <a:spcPts val="480"/>
              </a:spcBef>
              <a:spcAft>
                <a:spcPts val="0"/>
              </a:spcAft>
              <a:buClr>
                <a:schemeClr val="dk1"/>
              </a:buClr>
              <a:buSzPts val="2400"/>
              <a:buNone/>
            </a:pPr>
            <a:r>
              <a:rPr lang="en-US" sz="2400" dirty="0"/>
              <a:t>• Definable, perception of external threat of some sort </a:t>
            </a:r>
            <a:endParaRPr sz="2400" dirty="0"/>
          </a:p>
          <a:p>
            <a:pPr marL="342900" lvl="0" indent="-342900" algn="l" rtl="0">
              <a:lnSpc>
                <a:spcPct val="160000"/>
              </a:lnSpc>
              <a:spcBef>
                <a:spcPts val="480"/>
              </a:spcBef>
              <a:spcAft>
                <a:spcPts val="0"/>
              </a:spcAft>
              <a:buClr>
                <a:schemeClr val="dk1"/>
              </a:buClr>
              <a:buSzPts val="2400"/>
              <a:buNone/>
            </a:pPr>
            <a:r>
              <a:rPr lang="en-US" sz="2400" dirty="0"/>
              <a:t>• Lasts a short period of time </a:t>
            </a:r>
            <a:endParaRPr sz="2400" dirty="0"/>
          </a:p>
          <a:p>
            <a:pPr marL="342900" lvl="0" indent="-342900" algn="l" rtl="0">
              <a:lnSpc>
                <a:spcPct val="160000"/>
              </a:lnSpc>
              <a:spcBef>
                <a:spcPts val="480"/>
              </a:spcBef>
              <a:spcAft>
                <a:spcPts val="0"/>
              </a:spcAft>
              <a:buClr>
                <a:schemeClr val="dk1"/>
              </a:buClr>
              <a:buSzPts val="2400"/>
              <a:buNone/>
            </a:pPr>
            <a:r>
              <a:rPr lang="en-US" sz="2400" dirty="0"/>
              <a:t>• If mild: helpful, If severe: harmful </a:t>
            </a:r>
            <a:endParaRPr sz="2400" dirty="0"/>
          </a:p>
          <a:p>
            <a:pPr marL="342900" lvl="0" indent="-342900" algn="l" rtl="0">
              <a:spcBef>
                <a:spcPts val="640"/>
              </a:spcBef>
              <a:spcAft>
                <a:spcPts val="0"/>
              </a:spcAft>
              <a:buClr>
                <a:schemeClr val="dk1"/>
              </a:buClr>
              <a:buSzPts val="3000"/>
              <a:buNone/>
            </a:pPr>
            <a:r>
              <a:rPr lang="en-US" sz="3000" b="1" dirty="0">
                <a:solidFill>
                  <a:srgbClr val="FFFF00"/>
                </a:solidFill>
              </a:rPr>
              <a:t>What is Pathological/clinical Anxiety?</a:t>
            </a:r>
            <a:r>
              <a:rPr lang="en-US" dirty="0">
                <a:solidFill>
                  <a:srgbClr val="FFFF00"/>
                </a:solidFill>
              </a:rPr>
              <a:t> </a:t>
            </a:r>
            <a:endParaRPr dirty="0">
              <a:solidFill>
                <a:srgbClr val="FFFF00"/>
              </a:solidFill>
            </a:endParaRPr>
          </a:p>
          <a:p>
            <a:pPr marL="342900" lvl="0" indent="-342900" algn="l" rtl="0">
              <a:spcBef>
                <a:spcPts val="520"/>
              </a:spcBef>
              <a:spcAft>
                <a:spcPts val="0"/>
              </a:spcAft>
              <a:buClr>
                <a:schemeClr val="dk1"/>
              </a:buClr>
              <a:buSzPts val="2600"/>
              <a:buNone/>
            </a:pPr>
            <a:r>
              <a:rPr lang="en-US" sz="2600" dirty="0"/>
              <a:t>•Sense of fear </a:t>
            </a:r>
            <a:endParaRPr sz="2600" dirty="0"/>
          </a:p>
          <a:p>
            <a:pPr marL="342900" lvl="0" indent="-342900" algn="l" rtl="0">
              <a:spcBef>
                <a:spcPts val="520"/>
              </a:spcBef>
              <a:spcAft>
                <a:spcPts val="0"/>
              </a:spcAft>
              <a:buClr>
                <a:schemeClr val="dk1"/>
              </a:buClr>
              <a:buSzPts val="2600"/>
              <a:buNone/>
            </a:pPr>
            <a:r>
              <a:rPr lang="en-US" sz="2600" dirty="0"/>
              <a:t>•Not well defined </a:t>
            </a:r>
            <a:endParaRPr sz="2600" dirty="0"/>
          </a:p>
          <a:p>
            <a:pPr marL="342900" lvl="0" indent="-342900" algn="l" rtl="0">
              <a:spcBef>
                <a:spcPts val="520"/>
              </a:spcBef>
              <a:spcAft>
                <a:spcPts val="0"/>
              </a:spcAft>
              <a:buClr>
                <a:schemeClr val="dk1"/>
              </a:buClr>
              <a:buSzPts val="2600"/>
              <a:buNone/>
            </a:pPr>
            <a:r>
              <a:rPr lang="en-US" sz="2600" dirty="0"/>
              <a:t>•Threat not immediate/ unknown </a:t>
            </a:r>
            <a:endParaRPr sz="2600" dirty="0"/>
          </a:p>
          <a:p>
            <a:pPr marL="342900" lvl="0" indent="-342900" algn="l" rtl="0">
              <a:spcBef>
                <a:spcPts val="520"/>
              </a:spcBef>
              <a:spcAft>
                <a:spcPts val="0"/>
              </a:spcAft>
              <a:buClr>
                <a:schemeClr val="dk1"/>
              </a:buClr>
              <a:buSzPts val="2600"/>
              <a:buNone/>
            </a:pPr>
            <a:r>
              <a:rPr lang="en-US" sz="2600" dirty="0"/>
              <a:t>•May be an “internal” threat </a:t>
            </a:r>
            <a:endParaRPr sz="2600" dirty="0"/>
          </a:p>
          <a:p>
            <a:pPr marL="342900" lvl="0" indent="-342900" algn="l" rtl="0">
              <a:spcBef>
                <a:spcPts val="520"/>
              </a:spcBef>
              <a:spcAft>
                <a:spcPts val="0"/>
              </a:spcAft>
              <a:buClr>
                <a:schemeClr val="dk1"/>
              </a:buClr>
              <a:buSzPts val="2600"/>
              <a:buNone/>
            </a:pPr>
            <a:r>
              <a:rPr lang="en-US" sz="2600" dirty="0"/>
              <a:t>•Often chronic</a:t>
            </a:r>
            <a:endParaRPr dirty="0"/>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6"/>
          <p:cNvSpPr txBox="1">
            <a:spLocks noGrp="1"/>
          </p:cNvSpPr>
          <p:nvPr>
            <p:ph idx="1"/>
          </p:nvPr>
        </p:nvSpPr>
        <p:spPr>
          <a:xfrm>
            <a:off x="0" y="0"/>
            <a:ext cx="9144000" cy="6858000"/>
          </a:xfrm>
          <a:prstGeom prst="rect">
            <a:avLst/>
          </a:prstGeom>
          <a:solidFill>
            <a:srgbClr val="D99593"/>
          </a:solidFill>
          <a:ln>
            <a:noFill/>
          </a:ln>
        </p:spPr>
        <p:txBody>
          <a:bodyPr spcFirstLastPara="1" wrap="square" lIns="91425" tIns="45700" rIns="91425" bIns="45700" anchor="t" anchorCtr="0">
            <a:normAutofit fontScale="92500"/>
          </a:bodyPr>
          <a:lstStyle/>
          <a:p>
            <a:pPr marL="342900" lvl="0" indent="-342900" algn="l" rtl="0">
              <a:spcBef>
                <a:spcPts val="0"/>
              </a:spcBef>
              <a:spcAft>
                <a:spcPts val="0"/>
              </a:spcAft>
              <a:buClr>
                <a:schemeClr val="dk1"/>
              </a:buClr>
              <a:buSzPts val="3200"/>
              <a:buNone/>
            </a:pPr>
            <a:r>
              <a:rPr lang="en-US" sz="4000" b="1" dirty="0">
                <a:solidFill>
                  <a:srgbClr val="FFFF00"/>
                </a:solidFill>
              </a:rPr>
              <a:t>Pathological Anxiety</a:t>
            </a:r>
            <a:endParaRPr sz="4000" b="1" dirty="0">
              <a:solidFill>
                <a:srgbClr val="FFFF00"/>
              </a:solidFill>
            </a:endParaRPr>
          </a:p>
          <a:p>
            <a:pPr marL="342900" lvl="0" indent="-342900" algn="l" rtl="0">
              <a:spcBef>
                <a:spcPts val="640"/>
              </a:spcBef>
              <a:spcAft>
                <a:spcPts val="0"/>
              </a:spcAft>
              <a:buClr>
                <a:schemeClr val="dk1"/>
              </a:buClr>
              <a:buSzPts val="3200"/>
              <a:buNone/>
            </a:pPr>
            <a:r>
              <a:rPr lang="en-US" sz="2800" dirty="0"/>
              <a:t>• Secondary to other psychiatric illnesses e.g. Psychotic and worried about being stabbed </a:t>
            </a:r>
            <a:endParaRPr sz="2800" dirty="0"/>
          </a:p>
          <a:p>
            <a:pPr marL="342900" lvl="0" indent="-342900" algn="l" rtl="0">
              <a:spcBef>
                <a:spcPts val="640"/>
              </a:spcBef>
              <a:spcAft>
                <a:spcPts val="0"/>
              </a:spcAft>
              <a:buClr>
                <a:schemeClr val="dk1"/>
              </a:buClr>
              <a:buSzPts val="3200"/>
              <a:buNone/>
            </a:pPr>
            <a:r>
              <a:rPr lang="en-US" sz="2800" dirty="0"/>
              <a:t>• Secondary to physical conditions e.g. drug use (caffeine), drug withdrawal, hypoglycemia and alcohol </a:t>
            </a:r>
            <a:endParaRPr sz="2800" dirty="0"/>
          </a:p>
          <a:p>
            <a:pPr marL="342900" lvl="0" indent="-342900" algn="l" rtl="0">
              <a:spcBef>
                <a:spcPts val="640"/>
              </a:spcBef>
              <a:spcAft>
                <a:spcPts val="0"/>
              </a:spcAft>
              <a:buClr>
                <a:schemeClr val="dk1"/>
              </a:buClr>
              <a:buSzPts val="3200"/>
              <a:buNone/>
            </a:pPr>
            <a:r>
              <a:rPr lang="en-US" sz="3900" b="1" dirty="0">
                <a:solidFill>
                  <a:srgbClr val="FFFF00"/>
                </a:solidFill>
              </a:rPr>
              <a:t>Anxiety disorders</a:t>
            </a:r>
            <a:endParaRPr sz="3900" b="1" dirty="0">
              <a:solidFill>
                <a:srgbClr val="FFFF00"/>
              </a:solidFill>
            </a:endParaRPr>
          </a:p>
          <a:p>
            <a:pPr marL="342900" lvl="0" indent="-342900" algn="l" rtl="0">
              <a:spcBef>
                <a:spcPts val="640"/>
              </a:spcBef>
              <a:spcAft>
                <a:spcPts val="0"/>
              </a:spcAft>
              <a:buClr>
                <a:schemeClr val="dk1"/>
              </a:buClr>
              <a:buSzPts val="3200"/>
              <a:buNone/>
            </a:pPr>
            <a:r>
              <a:rPr lang="en-US" sz="2800" dirty="0"/>
              <a:t> – Personality traits </a:t>
            </a:r>
            <a:endParaRPr sz="2800" dirty="0"/>
          </a:p>
          <a:p>
            <a:pPr marL="342900" lvl="0" indent="-342900" algn="l" rtl="0">
              <a:spcBef>
                <a:spcPts val="640"/>
              </a:spcBef>
              <a:spcAft>
                <a:spcPts val="0"/>
              </a:spcAft>
              <a:buClr>
                <a:schemeClr val="dk1"/>
              </a:buClr>
              <a:buSzPts val="3200"/>
              <a:buNone/>
            </a:pPr>
            <a:r>
              <a:rPr lang="en-US" sz="2800" dirty="0"/>
              <a:t>– Childhood factors (loss/separation, abuse) </a:t>
            </a:r>
            <a:endParaRPr sz="2800" dirty="0"/>
          </a:p>
          <a:p>
            <a:pPr marL="342900" lvl="0" indent="-342900" algn="l" rtl="0">
              <a:spcBef>
                <a:spcPts val="640"/>
              </a:spcBef>
              <a:spcAft>
                <a:spcPts val="0"/>
              </a:spcAft>
              <a:buClr>
                <a:schemeClr val="dk1"/>
              </a:buClr>
              <a:buSzPts val="3200"/>
              <a:buNone/>
            </a:pPr>
            <a:r>
              <a:rPr lang="en-US" sz="2800" dirty="0"/>
              <a:t>– Stress: relationships </a:t>
            </a:r>
            <a:endParaRPr sz="2800" dirty="0"/>
          </a:p>
          <a:p>
            <a:pPr marL="342900" lvl="0" indent="-342900" algn="l" rtl="0">
              <a:spcBef>
                <a:spcPts val="640"/>
              </a:spcBef>
              <a:spcAft>
                <a:spcPts val="0"/>
              </a:spcAft>
              <a:buClr>
                <a:schemeClr val="dk1"/>
              </a:buClr>
              <a:buSzPts val="3200"/>
              <a:buNone/>
            </a:pPr>
            <a:r>
              <a:rPr lang="en-US" sz="2800" dirty="0"/>
              <a:t>– Social supports: families, less social support = more anxiety </a:t>
            </a:r>
            <a:endParaRPr sz="2800" dirty="0"/>
          </a:p>
          <a:p>
            <a:pPr marL="342900" lvl="0" indent="-342900" algn="l" rtl="0">
              <a:spcBef>
                <a:spcPts val="640"/>
              </a:spcBef>
              <a:spcAft>
                <a:spcPts val="0"/>
              </a:spcAft>
              <a:buClr>
                <a:schemeClr val="dk1"/>
              </a:buClr>
              <a:buSzPts val="3200"/>
              <a:buNone/>
            </a:pPr>
            <a:r>
              <a:rPr lang="en-US" sz="2800" dirty="0"/>
              <a:t>– Genetic/biological factors</a:t>
            </a:r>
            <a:endParaRPr sz="2800" dirty="0"/>
          </a:p>
          <a:p>
            <a:pPr marL="342900" lvl="0" indent="-139700" algn="l" rtl="0">
              <a:spcBef>
                <a:spcPts val="640"/>
              </a:spcBef>
              <a:spcAft>
                <a:spcPts val="0"/>
              </a:spcAft>
              <a:buClr>
                <a:schemeClr val="dk1"/>
              </a:buClr>
              <a:buSzPts val="3200"/>
              <a:buNone/>
            </a:pPr>
            <a:endParaRPr sz="2800" dirty="0"/>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7"/>
          <p:cNvSpPr txBox="1">
            <a:spLocks noGrp="1"/>
          </p:cNvSpPr>
          <p:nvPr>
            <p:ph idx="1"/>
          </p:nvPr>
        </p:nvSpPr>
        <p:spPr>
          <a:xfrm>
            <a:off x="0" y="0"/>
            <a:ext cx="9144000" cy="6858000"/>
          </a:xfrm>
          <a:prstGeom prst="rect">
            <a:avLst/>
          </a:prstGeom>
          <a:solidFill>
            <a:srgbClr val="D99593"/>
          </a:solidFill>
          <a:ln>
            <a:noFill/>
          </a:ln>
        </p:spPr>
        <p:txBody>
          <a:bodyPr spcFirstLastPara="1" wrap="square" lIns="91425" tIns="45700" rIns="91425" bIns="45700" anchor="t" anchorCtr="0">
            <a:normAutofit fontScale="92500"/>
          </a:bodyPr>
          <a:lstStyle/>
          <a:p>
            <a:pPr marL="342900" lvl="0" indent="-342900" algn="l" rtl="0">
              <a:lnSpc>
                <a:spcPct val="150000"/>
              </a:lnSpc>
              <a:spcBef>
                <a:spcPts val="640"/>
              </a:spcBef>
              <a:spcAft>
                <a:spcPts val="0"/>
              </a:spcAft>
              <a:buClr>
                <a:schemeClr val="dk1"/>
              </a:buClr>
              <a:buSzPts val="3200"/>
              <a:buNone/>
            </a:pPr>
            <a:r>
              <a:rPr lang="en-US" dirty="0"/>
              <a:t>• </a:t>
            </a:r>
            <a:r>
              <a:rPr lang="en-US" sz="2600" dirty="0"/>
              <a:t>Onset early adulthood generally, rarely in middle age </a:t>
            </a:r>
            <a:endParaRPr sz="2600" dirty="0"/>
          </a:p>
          <a:p>
            <a:pPr marL="342900" lvl="0" indent="-342900" algn="l" rtl="0">
              <a:lnSpc>
                <a:spcPct val="150000"/>
              </a:lnSpc>
              <a:spcBef>
                <a:spcPts val="520"/>
              </a:spcBef>
              <a:spcAft>
                <a:spcPts val="0"/>
              </a:spcAft>
              <a:buClr>
                <a:schemeClr val="dk1"/>
              </a:buClr>
              <a:buSzPts val="2600"/>
              <a:buNone/>
            </a:pPr>
            <a:r>
              <a:rPr lang="en-US" sz="2600" dirty="0"/>
              <a:t>• May be misdiagnosed as a depressive or medical disorder </a:t>
            </a:r>
            <a:endParaRPr sz="2600" dirty="0"/>
          </a:p>
          <a:p>
            <a:pPr marL="342900" lvl="0" indent="-342900" algn="l" rtl="0">
              <a:lnSpc>
                <a:spcPct val="150000"/>
              </a:lnSpc>
              <a:spcBef>
                <a:spcPts val="520"/>
              </a:spcBef>
              <a:spcAft>
                <a:spcPts val="0"/>
              </a:spcAft>
              <a:buClr>
                <a:schemeClr val="dk1"/>
              </a:buClr>
              <a:buSzPts val="2600"/>
              <a:buNone/>
            </a:pPr>
            <a:r>
              <a:rPr lang="en-US" sz="2600" dirty="0"/>
              <a:t>• Female 2:1 Male </a:t>
            </a:r>
            <a:endParaRPr sz="2600" dirty="0"/>
          </a:p>
          <a:p>
            <a:pPr marL="342900" lvl="0" indent="-342900" algn="l" rtl="0">
              <a:lnSpc>
                <a:spcPct val="150000"/>
              </a:lnSpc>
              <a:spcBef>
                <a:spcPts val="520"/>
              </a:spcBef>
              <a:spcAft>
                <a:spcPts val="0"/>
              </a:spcAft>
              <a:buClr>
                <a:schemeClr val="dk1"/>
              </a:buClr>
              <a:buSzPts val="2600"/>
              <a:buNone/>
            </a:pPr>
            <a:r>
              <a:rPr lang="en-US" sz="2600" dirty="0"/>
              <a:t>• Depressive symptoms are common in anxiety disorders and vice versa </a:t>
            </a:r>
            <a:endParaRPr sz="2600" dirty="0"/>
          </a:p>
          <a:p>
            <a:pPr marL="342900" lvl="0" indent="-342900" algn="l" rtl="0">
              <a:lnSpc>
                <a:spcPct val="150000"/>
              </a:lnSpc>
              <a:spcBef>
                <a:spcPts val="520"/>
              </a:spcBef>
              <a:spcAft>
                <a:spcPts val="0"/>
              </a:spcAft>
              <a:buClr>
                <a:schemeClr val="dk1"/>
              </a:buClr>
              <a:buSzPts val="2600"/>
              <a:buNone/>
            </a:pPr>
            <a:r>
              <a:rPr lang="en-US" sz="2600" dirty="0"/>
              <a:t>• If the diagnostic criteria for depressive disorder and generalized anxiety disorder(GAD) are fulfilled = diagnosis of </a:t>
            </a:r>
            <a:r>
              <a:rPr lang="en-US" sz="2600" dirty="0">
                <a:solidFill>
                  <a:srgbClr val="0070C0"/>
                </a:solidFill>
              </a:rPr>
              <a:t>MIXED ANXIETY AND DEPRESSIVE DISORDER  </a:t>
            </a:r>
            <a:endParaRPr dirty="0">
              <a:solidFill>
                <a:srgbClr val="0070C0"/>
              </a:solidFill>
            </a:endParaRPr>
          </a:p>
          <a:p>
            <a:pPr marL="342900" lvl="0" indent="-342900" algn="l" rtl="0">
              <a:lnSpc>
                <a:spcPct val="150000"/>
              </a:lnSpc>
              <a:spcBef>
                <a:spcPts val="520"/>
              </a:spcBef>
              <a:spcAft>
                <a:spcPts val="0"/>
              </a:spcAft>
              <a:buClr>
                <a:schemeClr val="dk1"/>
              </a:buClr>
              <a:buSzPts val="2600"/>
              <a:buNone/>
            </a:pPr>
            <a:r>
              <a:rPr lang="en-US" sz="2600" dirty="0"/>
              <a:t>• Other psychiatric disorders are also common in anxiety disorders, i.e. personality disorders and substance misuse </a:t>
            </a:r>
            <a:endParaRPr sz="2600" dirty="0"/>
          </a:p>
          <a:p>
            <a:pPr marL="342900" lvl="0" indent="-342900" algn="l" rtl="0">
              <a:spcBef>
                <a:spcPts val="640"/>
              </a:spcBef>
              <a:spcAft>
                <a:spcPts val="0"/>
              </a:spcAft>
              <a:buClr>
                <a:schemeClr val="dk1"/>
              </a:buClr>
              <a:buSzPts val="3200"/>
              <a:buNone/>
            </a:pPr>
            <a:endParaRPr dirty="0"/>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8"/>
          <p:cNvSpPr txBox="1">
            <a:spLocks noGrp="1"/>
          </p:cNvSpPr>
          <p:nvPr>
            <p:ph idx="1"/>
          </p:nvPr>
        </p:nvSpPr>
        <p:spPr>
          <a:xfrm>
            <a:off x="0" y="0"/>
            <a:ext cx="9144000" cy="6858000"/>
          </a:xfrm>
          <a:prstGeom prst="rect">
            <a:avLst/>
          </a:prstGeom>
          <a:solidFill>
            <a:srgbClr val="D99593"/>
          </a:solidFill>
          <a:ln>
            <a:noFill/>
          </a:ln>
        </p:spPr>
        <p:txBody>
          <a:bodyPr spcFirstLastPara="1" wrap="square" lIns="91425" tIns="45700" rIns="91425" bIns="45700" anchor="t" anchorCtr="0">
            <a:normAutofit fontScale="92500" lnSpcReduction="20000"/>
          </a:bodyPr>
          <a:lstStyle/>
          <a:p>
            <a:pPr marL="342900" lvl="0" indent="-342900" algn="l" rtl="0">
              <a:spcBef>
                <a:spcPts val="0"/>
              </a:spcBef>
              <a:spcAft>
                <a:spcPts val="0"/>
              </a:spcAft>
              <a:buClr>
                <a:schemeClr val="dk1"/>
              </a:buClr>
              <a:buSzPct val="100000"/>
              <a:buNone/>
            </a:pPr>
            <a:r>
              <a:rPr lang="en-US" sz="4000" b="1" dirty="0">
                <a:solidFill>
                  <a:srgbClr val="FFFF00"/>
                </a:solidFill>
              </a:rPr>
              <a:t>Symptoms of Anxiety-  Psychological symptoms: </a:t>
            </a:r>
            <a:endParaRPr sz="4000" b="1" dirty="0">
              <a:solidFill>
                <a:srgbClr val="FFFF00"/>
              </a:solidFill>
            </a:endParaRPr>
          </a:p>
          <a:p>
            <a:pPr marL="342900" lvl="0" indent="-342900" algn="l" rtl="0">
              <a:lnSpc>
                <a:spcPct val="150000"/>
              </a:lnSpc>
              <a:spcBef>
                <a:spcPts val="544"/>
              </a:spcBef>
              <a:spcAft>
                <a:spcPts val="0"/>
              </a:spcAft>
              <a:buClr>
                <a:schemeClr val="dk1"/>
              </a:buClr>
              <a:buSzPct val="100000"/>
              <a:buNone/>
            </a:pPr>
            <a:r>
              <a:rPr lang="en-US" sz="3600" dirty="0"/>
              <a:t>•</a:t>
            </a:r>
            <a:r>
              <a:rPr lang="en-US" sz="3200" dirty="0"/>
              <a:t> feelings of fear or impending doom, apprehension </a:t>
            </a:r>
            <a:endParaRPr sz="3200" dirty="0"/>
          </a:p>
          <a:p>
            <a:pPr marL="342900" lvl="0" indent="-342900" algn="l" rtl="0">
              <a:lnSpc>
                <a:spcPct val="150000"/>
              </a:lnSpc>
              <a:spcBef>
                <a:spcPts val="374"/>
              </a:spcBef>
              <a:spcAft>
                <a:spcPts val="0"/>
              </a:spcAft>
              <a:buClr>
                <a:schemeClr val="dk1"/>
              </a:buClr>
              <a:buSzPct val="100000"/>
              <a:buNone/>
            </a:pPr>
            <a:r>
              <a:rPr lang="en-US" sz="3200" dirty="0"/>
              <a:t>• Dizziness and faintness </a:t>
            </a:r>
            <a:endParaRPr sz="3200" dirty="0"/>
          </a:p>
          <a:p>
            <a:pPr marL="342900" lvl="0" indent="-342900" algn="l" rtl="0">
              <a:lnSpc>
                <a:spcPct val="150000"/>
              </a:lnSpc>
              <a:spcBef>
                <a:spcPts val="374"/>
              </a:spcBef>
              <a:spcAft>
                <a:spcPts val="0"/>
              </a:spcAft>
              <a:buClr>
                <a:schemeClr val="dk1"/>
              </a:buClr>
              <a:buSzPct val="100000"/>
              <a:buNone/>
            </a:pPr>
            <a:r>
              <a:rPr lang="en-US" sz="3200" dirty="0"/>
              <a:t>• Restlessness </a:t>
            </a:r>
            <a:endParaRPr sz="3200" dirty="0"/>
          </a:p>
          <a:p>
            <a:pPr marL="342900" lvl="0" indent="-342900" algn="l" rtl="0">
              <a:lnSpc>
                <a:spcPct val="150000"/>
              </a:lnSpc>
              <a:spcBef>
                <a:spcPts val="374"/>
              </a:spcBef>
              <a:spcAft>
                <a:spcPts val="0"/>
              </a:spcAft>
              <a:buClr>
                <a:schemeClr val="dk1"/>
              </a:buClr>
              <a:buSzPct val="100000"/>
              <a:buNone/>
            </a:pPr>
            <a:r>
              <a:rPr lang="en-US" sz="3200" dirty="0"/>
              <a:t>• Exaggerated frightened response </a:t>
            </a:r>
            <a:endParaRPr sz="3200" dirty="0"/>
          </a:p>
          <a:p>
            <a:pPr marL="342900" lvl="0" indent="-342900" algn="l" rtl="0">
              <a:lnSpc>
                <a:spcPct val="150000"/>
              </a:lnSpc>
              <a:spcBef>
                <a:spcPts val="374"/>
              </a:spcBef>
              <a:spcAft>
                <a:spcPts val="0"/>
              </a:spcAft>
              <a:buClr>
                <a:schemeClr val="dk1"/>
              </a:buClr>
              <a:buSzPct val="100000"/>
              <a:buNone/>
            </a:pPr>
            <a:r>
              <a:rPr lang="en-US" sz="3200" dirty="0"/>
              <a:t>• Poor concentration </a:t>
            </a:r>
            <a:endParaRPr sz="3200" dirty="0"/>
          </a:p>
          <a:p>
            <a:pPr marL="342900" lvl="0" indent="-342900" algn="l" rtl="0">
              <a:lnSpc>
                <a:spcPct val="150000"/>
              </a:lnSpc>
              <a:spcBef>
                <a:spcPts val="374"/>
              </a:spcBef>
              <a:spcAft>
                <a:spcPts val="0"/>
              </a:spcAft>
              <a:buClr>
                <a:schemeClr val="dk1"/>
              </a:buClr>
              <a:buSzPct val="100000"/>
              <a:buNone/>
            </a:pPr>
            <a:r>
              <a:rPr lang="en-US" sz="3200" dirty="0"/>
              <a:t>• Irritability </a:t>
            </a:r>
            <a:endParaRPr sz="3200" dirty="0"/>
          </a:p>
          <a:p>
            <a:pPr marL="342900" lvl="0" indent="-342900" algn="l" rtl="0">
              <a:lnSpc>
                <a:spcPct val="150000"/>
              </a:lnSpc>
              <a:spcBef>
                <a:spcPts val="374"/>
              </a:spcBef>
              <a:spcAft>
                <a:spcPts val="0"/>
              </a:spcAft>
              <a:buClr>
                <a:schemeClr val="dk1"/>
              </a:buClr>
              <a:buSzPct val="100000"/>
              <a:buNone/>
            </a:pPr>
            <a:r>
              <a:rPr lang="en-US" sz="3200" dirty="0"/>
              <a:t>• Insomnia </a:t>
            </a:r>
            <a:endParaRPr sz="3200" dirty="0"/>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8"/>
          <p:cNvSpPr txBox="1">
            <a:spLocks noGrp="1"/>
          </p:cNvSpPr>
          <p:nvPr>
            <p:ph idx="1"/>
          </p:nvPr>
        </p:nvSpPr>
        <p:spPr>
          <a:xfrm>
            <a:off x="0" y="0"/>
            <a:ext cx="9144000" cy="6858000"/>
          </a:xfrm>
          <a:prstGeom prst="rect">
            <a:avLst/>
          </a:prstGeom>
          <a:solidFill>
            <a:srgbClr val="D99593"/>
          </a:solid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ct val="100000"/>
              <a:buNone/>
            </a:pPr>
            <a:r>
              <a:rPr lang="en-US" sz="4000" b="1" dirty="0">
                <a:solidFill>
                  <a:srgbClr val="FFFF00"/>
                </a:solidFill>
              </a:rPr>
              <a:t>Symptoms of Anxiety-  Psychological symptoms: - cont.</a:t>
            </a:r>
            <a:endParaRPr sz="4000" b="1" dirty="0">
              <a:solidFill>
                <a:srgbClr val="FFFF00"/>
              </a:solidFill>
            </a:endParaRPr>
          </a:p>
          <a:p>
            <a:pPr marL="342900" lvl="0" indent="-342900" algn="l" rtl="0">
              <a:lnSpc>
                <a:spcPct val="150000"/>
              </a:lnSpc>
              <a:spcBef>
                <a:spcPts val="544"/>
              </a:spcBef>
              <a:spcAft>
                <a:spcPts val="0"/>
              </a:spcAft>
              <a:buClr>
                <a:schemeClr val="dk1"/>
              </a:buClr>
              <a:buSzPct val="100000"/>
              <a:buNone/>
            </a:pPr>
            <a:r>
              <a:rPr lang="en-US" sz="3200" dirty="0"/>
              <a:t>•</a:t>
            </a:r>
            <a:r>
              <a:rPr lang="en-US" sz="2800" dirty="0"/>
              <a:t> Night terrors </a:t>
            </a:r>
            <a:endParaRPr sz="2800" dirty="0"/>
          </a:p>
          <a:p>
            <a:pPr marL="342900" lvl="0" indent="-342900" algn="l" rtl="0">
              <a:lnSpc>
                <a:spcPct val="150000"/>
              </a:lnSpc>
              <a:spcBef>
                <a:spcPts val="374"/>
              </a:spcBef>
              <a:spcAft>
                <a:spcPts val="0"/>
              </a:spcAft>
              <a:buClr>
                <a:schemeClr val="dk1"/>
              </a:buClr>
              <a:buSzPct val="100000"/>
              <a:buNone/>
            </a:pPr>
            <a:r>
              <a:rPr lang="en-US" sz="2800" dirty="0"/>
              <a:t>• Depersonalization </a:t>
            </a:r>
            <a:endParaRPr sz="2800" dirty="0"/>
          </a:p>
          <a:p>
            <a:pPr marL="342900" lvl="0" indent="-342900" algn="l" rtl="0">
              <a:lnSpc>
                <a:spcPct val="150000"/>
              </a:lnSpc>
              <a:spcBef>
                <a:spcPts val="374"/>
              </a:spcBef>
              <a:spcAft>
                <a:spcPts val="0"/>
              </a:spcAft>
              <a:buClr>
                <a:schemeClr val="dk1"/>
              </a:buClr>
              <a:buSzPct val="100000"/>
              <a:buNone/>
            </a:pPr>
            <a:r>
              <a:rPr lang="en-US" sz="2800" dirty="0"/>
              <a:t>• Derealization </a:t>
            </a:r>
            <a:endParaRPr sz="2800" dirty="0"/>
          </a:p>
          <a:p>
            <a:pPr marL="342900" lvl="0" indent="-342900" algn="l" rtl="0">
              <a:lnSpc>
                <a:spcPct val="150000"/>
              </a:lnSpc>
              <a:spcBef>
                <a:spcPts val="374"/>
              </a:spcBef>
              <a:spcAft>
                <a:spcPts val="0"/>
              </a:spcAft>
              <a:buClr>
                <a:schemeClr val="dk1"/>
              </a:buClr>
              <a:buSzPct val="100000"/>
              <a:buNone/>
            </a:pPr>
            <a:r>
              <a:rPr lang="en-US" sz="2800" dirty="0"/>
              <a:t>• Globus hystericus (lump in throat gulp) </a:t>
            </a:r>
            <a:endParaRPr sz="2800" dirty="0"/>
          </a:p>
          <a:p>
            <a:pPr marL="342900" lvl="0" indent="-342900" algn="l" rtl="0">
              <a:lnSpc>
                <a:spcPct val="150000"/>
              </a:lnSpc>
              <a:spcBef>
                <a:spcPts val="374"/>
              </a:spcBef>
              <a:spcAft>
                <a:spcPts val="0"/>
              </a:spcAft>
              <a:buClr>
                <a:schemeClr val="dk1"/>
              </a:buClr>
              <a:buSzPct val="100000"/>
              <a:buNone/>
            </a:pPr>
            <a:r>
              <a:rPr lang="en-US" sz="2800" dirty="0"/>
              <a:t>• Themes of misfortune </a:t>
            </a:r>
            <a:endParaRPr sz="2800" dirty="0"/>
          </a:p>
          <a:p>
            <a:pPr marL="342900" lvl="0" indent="-342900" algn="l" rtl="0">
              <a:lnSpc>
                <a:spcPct val="150000"/>
              </a:lnSpc>
              <a:spcBef>
                <a:spcPts val="374"/>
              </a:spcBef>
              <a:spcAft>
                <a:spcPts val="0"/>
              </a:spcAft>
              <a:buClr>
                <a:schemeClr val="dk1"/>
              </a:buClr>
              <a:buSzPct val="100000"/>
              <a:buNone/>
            </a:pPr>
            <a:r>
              <a:rPr lang="en-US" sz="2800" dirty="0"/>
              <a:t>• Belief of inability to cope with stress </a:t>
            </a:r>
            <a:endParaRPr sz="2800" dirty="0"/>
          </a:p>
          <a:p>
            <a:pPr marL="342900" lvl="0" indent="-342900" algn="l" rtl="0">
              <a:lnSpc>
                <a:spcPct val="150000"/>
              </a:lnSpc>
              <a:spcBef>
                <a:spcPts val="374"/>
              </a:spcBef>
              <a:spcAft>
                <a:spcPts val="0"/>
              </a:spcAft>
              <a:buClr>
                <a:schemeClr val="dk1"/>
              </a:buClr>
              <a:buSzPct val="100000"/>
              <a:buNone/>
            </a:pPr>
            <a:r>
              <a:rPr lang="en-US" sz="2800" dirty="0"/>
              <a:t>• Unrealistic ideas of danger</a:t>
            </a:r>
            <a:endParaRPr sz="2800" dirty="0"/>
          </a:p>
        </p:txBody>
      </p:sp>
    </p:spTree>
    <p:extLst>
      <p:ext uri="{BB962C8B-B14F-4D97-AF65-F5344CB8AC3E}">
        <p14:creationId xmlns:p14="http://schemas.microsoft.com/office/powerpoint/2010/main" val="1987695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19"/>
          <p:cNvSpPr txBox="1">
            <a:spLocks noGrp="1"/>
          </p:cNvSpPr>
          <p:nvPr>
            <p:ph idx="1"/>
          </p:nvPr>
        </p:nvSpPr>
        <p:spPr>
          <a:xfrm>
            <a:off x="0" y="0"/>
            <a:ext cx="9144000" cy="6858000"/>
          </a:xfrm>
          <a:prstGeom prst="rect">
            <a:avLst/>
          </a:prstGeom>
          <a:solidFill>
            <a:srgbClr val="D99593"/>
          </a:solidFill>
          <a:ln>
            <a:noFill/>
          </a:ln>
        </p:spPr>
        <p:txBody>
          <a:bodyPr spcFirstLastPara="1" wrap="square" lIns="91425" tIns="45700" rIns="91425" bIns="45700" anchor="t" anchorCtr="0">
            <a:normAutofit fontScale="92500" lnSpcReduction="10000"/>
          </a:bodyPr>
          <a:lstStyle/>
          <a:p>
            <a:pPr marL="342900" lvl="0" indent="-342900" algn="l" rtl="0">
              <a:spcBef>
                <a:spcPts val="0"/>
              </a:spcBef>
              <a:spcAft>
                <a:spcPts val="0"/>
              </a:spcAft>
              <a:buClr>
                <a:schemeClr val="dk1"/>
              </a:buClr>
              <a:buSzPts val="3200"/>
              <a:buNone/>
            </a:pPr>
            <a:r>
              <a:rPr lang="en-US" sz="4000" b="1" dirty="0">
                <a:solidFill>
                  <a:srgbClr val="FFFF00"/>
                </a:solidFill>
              </a:rPr>
              <a:t>Physical Symptoms</a:t>
            </a:r>
            <a:r>
              <a:rPr lang="en-US" sz="4000" dirty="0">
                <a:solidFill>
                  <a:srgbClr val="FFFF00"/>
                </a:solidFill>
              </a:rPr>
              <a:t> </a:t>
            </a:r>
            <a:endParaRPr sz="4000" dirty="0">
              <a:solidFill>
                <a:srgbClr val="FFFF00"/>
              </a:solidFill>
            </a:endParaRPr>
          </a:p>
          <a:p>
            <a:pPr marL="342900" lvl="0" indent="-342900" algn="l" rtl="0">
              <a:lnSpc>
                <a:spcPct val="150000"/>
              </a:lnSpc>
              <a:spcBef>
                <a:spcPts val="520"/>
              </a:spcBef>
              <a:spcAft>
                <a:spcPts val="0"/>
              </a:spcAft>
              <a:buClr>
                <a:schemeClr val="dk1"/>
              </a:buClr>
              <a:buSzPts val="2400"/>
              <a:buNone/>
            </a:pPr>
            <a:r>
              <a:rPr lang="en-US" sz="2800" dirty="0"/>
              <a:t>•Cardiovascular: palpitations, chest discomfort </a:t>
            </a:r>
            <a:endParaRPr sz="2800" dirty="0"/>
          </a:p>
          <a:p>
            <a:pPr marL="342900" lvl="0" indent="-342900" algn="l" rtl="0">
              <a:lnSpc>
                <a:spcPct val="150000"/>
              </a:lnSpc>
              <a:spcBef>
                <a:spcPts val="520"/>
              </a:spcBef>
              <a:spcAft>
                <a:spcPts val="0"/>
              </a:spcAft>
              <a:buClr>
                <a:schemeClr val="dk1"/>
              </a:buClr>
              <a:buSzPts val="2600"/>
              <a:buNone/>
            </a:pPr>
            <a:r>
              <a:rPr lang="en-US" sz="2800" dirty="0"/>
              <a:t>•Dry mouth, lump in throat, nausea, abdominal discomfort, diarrhea </a:t>
            </a:r>
            <a:endParaRPr sz="2400" dirty="0"/>
          </a:p>
          <a:p>
            <a:pPr marL="342900" lvl="0" indent="-342900" algn="l" rtl="0">
              <a:lnSpc>
                <a:spcPct val="150000"/>
              </a:lnSpc>
              <a:spcBef>
                <a:spcPts val="520"/>
              </a:spcBef>
              <a:spcAft>
                <a:spcPts val="0"/>
              </a:spcAft>
              <a:buClr>
                <a:schemeClr val="dk1"/>
              </a:buClr>
              <a:buSzPts val="2600"/>
              <a:buNone/>
            </a:pPr>
            <a:r>
              <a:rPr lang="en-US" sz="2800" dirty="0"/>
              <a:t>•Hyperventilation, difficulty catching breath, chest tightness </a:t>
            </a:r>
            <a:endParaRPr sz="2800" dirty="0"/>
          </a:p>
          <a:p>
            <a:pPr marL="342900" lvl="0" indent="-342900" algn="l" rtl="0">
              <a:lnSpc>
                <a:spcPct val="150000"/>
              </a:lnSpc>
              <a:spcBef>
                <a:spcPts val="520"/>
              </a:spcBef>
              <a:spcAft>
                <a:spcPts val="0"/>
              </a:spcAft>
              <a:buClr>
                <a:schemeClr val="dk1"/>
              </a:buClr>
              <a:buSzPts val="2600"/>
              <a:buNone/>
            </a:pPr>
            <a:r>
              <a:rPr lang="en-US" sz="2800" dirty="0"/>
              <a:t>•Urinary frequency, failure of erection</a:t>
            </a:r>
            <a:endParaRPr sz="2400" dirty="0"/>
          </a:p>
          <a:p>
            <a:pPr marL="342900" lvl="0" indent="-342900" algn="l" rtl="0">
              <a:lnSpc>
                <a:spcPct val="150000"/>
              </a:lnSpc>
              <a:spcBef>
                <a:spcPts val="520"/>
              </a:spcBef>
              <a:spcAft>
                <a:spcPts val="0"/>
              </a:spcAft>
              <a:buClr>
                <a:schemeClr val="dk1"/>
              </a:buClr>
              <a:buSzPts val="2600"/>
              <a:buNone/>
            </a:pPr>
            <a:r>
              <a:rPr lang="en-US" sz="2800" dirty="0"/>
              <a:t>•</a:t>
            </a:r>
            <a:r>
              <a:rPr lang="en-US" sz="3500" b="1" dirty="0">
                <a:solidFill>
                  <a:srgbClr val="FFFF00"/>
                </a:solidFill>
              </a:rPr>
              <a:t>Other: </a:t>
            </a:r>
            <a:r>
              <a:rPr lang="en-US" sz="2800" dirty="0"/>
              <a:t>hot flushes/cold chills, vibration, sweating, headache and muscle pains, numbness and itchy sensations around the mouth and in the boundary, dizziness and faintness</a:t>
            </a:r>
            <a:endParaRPr sz="2400" dirty="0"/>
          </a:p>
          <a:p>
            <a:pPr marL="342900" lvl="0" indent="-139700" algn="l" rtl="0">
              <a:spcBef>
                <a:spcPts val="640"/>
              </a:spcBef>
              <a:spcAft>
                <a:spcPts val="0"/>
              </a:spcAft>
              <a:buClr>
                <a:schemeClr val="dk1"/>
              </a:buClr>
              <a:buSzPts val="3200"/>
              <a:buNone/>
            </a:pPr>
            <a:endParaRPr sz="2400" dirty="0"/>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0"/>
          <p:cNvSpPr txBox="1">
            <a:spLocks noGrp="1"/>
          </p:cNvSpPr>
          <p:nvPr>
            <p:ph idx="1"/>
          </p:nvPr>
        </p:nvSpPr>
        <p:spPr>
          <a:xfrm>
            <a:off x="0" y="0"/>
            <a:ext cx="9144000" cy="6858000"/>
          </a:xfrm>
          <a:prstGeom prst="rect">
            <a:avLst/>
          </a:prstGeom>
          <a:solidFill>
            <a:srgbClr val="D99593"/>
          </a:solid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None/>
            </a:pPr>
            <a:r>
              <a:rPr lang="en-US" sz="6600" b="1" dirty="0">
                <a:solidFill>
                  <a:srgbClr val="FFFF00"/>
                </a:solidFill>
              </a:rPr>
              <a:t>Anxiety disorders: </a:t>
            </a:r>
            <a:endParaRPr sz="6600" b="1" dirty="0">
              <a:solidFill>
                <a:srgbClr val="FFFF00"/>
              </a:solidFill>
            </a:endParaRPr>
          </a:p>
          <a:p>
            <a:pPr marL="342900" lvl="0" indent="-342900" algn="l" rtl="0">
              <a:spcBef>
                <a:spcPts val="640"/>
              </a:spcBef>
              <a:spcAft>
                <a:spcPts val="0"/>
              </a:spcAft>
              <a:buClr>
                <a:schemeClr val="dk1"/>
              </a:buClr>
              <a:buSzPts val="3200"/>
              <a:buChar char="•"/>
            </a:pPr>
            <a:r>
              <a:rPr lang="en-US" sz="3200" dirty="0"/>
              <a:t>Phobic anxiety disorders: </a:t>
            </a:r>
            <a:endParaRPr sz="3200" dirty="0"/>
          </a:p>
          <a:p>
            <a:pPr marL="342900" lvl="0" indent="-342900" algn="l" rtl="0">
              <a:spcBef>
                <a:spcPts val="640"/>
              </a:spcBef>
              <a:spcAft>
                <a:spcPts val="0"/>
              </a:spcAft>
              <a:buClr>
                <a:schemeClr val="dk1"/>
              </a:buClr>
              <a:buSzPts val="3200"/>
              <a:buNone/>
            </a:pPr>
            <a:r>
              <a:rPr lang="en-US" sz="3200" dirty="0"/>
              <a:t>	agoraphobia, social phobias, specific phobias</a:t>
            </a:r>
            <a:endParaRPr sz="3200" dirty="0"/>
          </a:p>
          <a:p>
            <a:pPr marL="342900" lvl="0" indent="-342900" algn="l" rtl="0">
              <a:spcBef>
                <a:spcPts val="640"/>
              </a:spcBef>
              <a:spcAft>
                <a:spcPts val="0"/>
              </a:spcAft>
              <a:buClr>
                <a:schemeClr val="dk1"/>
              </a:buClr>
              <a:buSzPts val="3200"/>
              <a:buChar char="•"/>
            </a:pPr>
            <a:r>
              <a:rPr lang="en-US" sz="3200" dirty="0"/>
              <a:t>Panic disorder</a:t>
            </a:r>
            <a:endParaRPr sz="3200" dirty="0"/>
          </a:p>
          <a:p>
            <a:pPr marL="342900" lvl="0" indent="-342900" algn="l" rtl="0">
              <a:spcBef>
                <a:spcPts val="640"/>
              </a:spcBef>
              <a:spcAft>
                <a:spcPts val="0"/>
              </a:spcAft>
              <a:buClr>
                <a:schemeClr val="dk1"/>
              </a:buClr>
              <a:buSzPts val="3200"/>
              <a:buChar char="•"/>
            </a:pPr>
            <a:r>
              <a:rPr lang="en-US" sz="3200" dirty="0"/>
              <a:t>GAD - generalized anxiety disorder</a:t>
            </a:r>
            <a:endParaRPr sz="3200" dirty="0"/>
          </a:p>
          <a:p>
            <a:pPr marL="342900" lvl="0" indent="-342900" algn="l" rtl="0">
              <a:spcBef>
                <a:spcPts val="640"/>
              </a:spcBef>
              <a:spcAft>
                <a:spcPts val="0"/>
              </a:spcAft>
              <a:buClr>
                <a:schemeClr val="dk1"/>
              </a:buClr>
              <a:buSzPts val="3200"/>
              <a:buChar char="•"/>
            </a:pPr>
            <a:r>
              <a:rPr lang="en-US" sz="3200" dirty="0"/>
              <a:t>OCD – obsessive compulsive disorder</a:t>
            </a:r>
            <a:endParaRPr sz="3200" dirty="0"/>
          </a:p>
          <a:p>
            <a:pPr marL="342900" lvl="0" indent="-342900" algn="l" rtl="0">
              <a:spcBef>
                <a:spcPts val="640"/>
              </a:spcBef>
              <a:spcAft>
                <a:spcPts val="0"/>
              </a:spcAft>
              <a:buClr>
                <a:schemeClr val="dk1"/>
              </a:buClr>
              <a:buSzPts val="3200"/>
              <a:buChar char="•"/>
            </a:pPr>
            <a:r>
              <a:rPr lang="en-US" sz="3200" dirty="0"/>
              <a:t>PTSD – post traumatic stress disorder</a:t>
            </a:r>
            <a:endParaRPr sz="3200" dirty="0"/>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1"/>
          <p:cNvSpPr txBox="1">
            <a:spLocks noGrp="1"/>
          </p:cNvSpPr>
          <p:nvPr>
            <p:ph idx="1"/>
          </p:nvPr>
        </p:nvSpPr>
        <p:spPr>
          <a:xfrm>
            <a:off x="0" y="0"/>
            <a:ext cx="9144000" cy="6858000"/>
          </a:xfrm>
          <a:prstGeom prst="rect">
            <a:avLst/>
          </a:prstGeom>
          <a:solidFill>
            <a:srgbClr val="D99593"/>
          </a:solidFill>
          <a:ln>
            <a:noFill/>
          </a:ln>
        </p:spPr>
        <p:txBody>
          <a:bodyPr spcFirstLastPara="1" wrap="square" lIns="91425" tIns="45700" rIns="91425" bIns="45700" anchor="t" anchorCtr="0">
            <a:normAutofit fontScale="70000" lnSpcReduction="20000"/>
          </a:bodyPr>
          <a:lstStyle/>
          <a:p>
            <a:pPr marL="342900" lvl="0" indent="-342900" algn="l" rtl="0">
              <a:spcBef>
                <a:spcPts val="0"/>
              </a:spcBef>
              <a:spcAft>
                <a:spcPts val="0"/>
              </a:spcAft>
              <a:buClr>
                <a:schemeClr val="dk1"/>
              </a:buClr>
              <a:buSzPct val="100000"/>
              <a:buNone/>
            </a:pPr>
            <a:r>
              <a:rPr lang="en-US" sz="8600" b="1" dirty="0">
                <a:solidFill>
                  <a:srgbClr val="00B0F0"/>
                </a:solidFill>
              </a:rPr>
              <a:t>Etiology</a:t>
            </a:r>
            <a:r>
              <a:rPr lang="en-US" sz="1600" dirty="0">
                <a:solidFill>
                  <a:srgbClr val="00B0F0"/>
                </a:solidFill>
              </a:rPr>
              <a:t> </a:t>
            </a:r>
            <a:endParaRPr sz="1600" dirty="0">
              <a:solidFill>
                <a:srgbClr val="00B0F0"/>
              </a:solidFill>
            </a:endParaRPr>
          </a:p>
          <a:p>
            <a:pPr marL="342900" lvl="0" indent="-342900" algn="l" rtl="0">
              <a:lnSpc>
                <a:spcPct val="170000"/>
              </a:lnSpc>
              <a:spcBef>
                <a:spcPts val="440"/>
              </a:spcBef>
              <a:spcAft>
                <a:spcPts val="0"/>
              </a:spcAft>
              <a:buClr>
                <a:schemeClr val="dk1"/>
              </a:buClr>
              <a:buSzPct val="80000"/>
              <a:buNone/>
            </a:pPr>
            <a:r>
              <a:rPr lang="en-US" dirty="0">
                <a:solidFill>
                  <a:srgbClr val="00B0F0"/>
                </a:solidFill>
              </a:rPr>
              <a:t>• </a:t>
            </a:r>
            <a:r>
              <a:rPr lang="en-US" sz="5100" dirty="0"/>
              <a:t>Psychiatric and medical conditions: </a:t>
            </a:r>
            <a:endParaRPr sz="5100" dirty="0"/>
          </a:p>
          <a:p>
            <a:pPr>
              <a:lnSpc>
                <a:spcPct val="170000"/>
              </a:lnSpc>
              <a:spcBef>
                <a:spcPts val="440"/>
              </a:spcBef>
              <a:buClr>
                <a:schemeClr val="dk1"/>
              </a:buClr>
              <a:buSzPct val="100000"/>
            </a:pPr>
            <a:r>
              <a:rPr lang="en-US" sz="4000" dirty="0">
                <a:solidFill>
                  <a:srgbClr val="0070C0"/>
                </a:solidFill>
              </a:rPr>
              <a:t>Psychiatric</a:t>
            </a:r>
            <a:r>
              <a:rPr lang="en-US" sz="4000" dirty="0"/>
              <a:t> - Mood disorders, Psychotic disorders, Somatoform disorders and Eating disorders. </a:t>
            </a:r>
            <a:endParaRPr sz="4000" dirty="0"/>
          </a:p>
          <a:p>
            <a:pPr>
              <a:lnSpc>
                <a:spcPct val="170000"/>
              </a:lnSpc>
              <a:spcBef>
                <a:spcPts val="440"/>
              </a:spcBef>
              <a:buClr>
                <a:schemeClr val="dk1"/>
              </a:buClr>
              <a:buSzPct val="100000"/>
            </a:pPr>
            <a:r>
              <a:rPr lang="en-US" sz="4000" dirty="0">
                <a:solidFill>
                  <a:srgbClr val="0070C0"/>
                </a:solidFill>
              </a:rPr>
              <a:t>Medical- </a:t>
            </a:r>
            <a:r>
              <a:rPr lang="en-US" sz="4000" dirty="0"/>
              <a:t>hyperthyroidism, hypoglycemia and drug/alcohol intoxication/withdrawal </a:t>
            </a:r>
            <a:endParaRPr sz="4000" dirty="0"/>
          </a:p>
          <a:p>
            <a:pPr>
              <a:lnSpc>
                <a:spcPct val="170000"/>
              </a:lnSpc>
              <a:spcBef>
                <a:spcPts val="440"/>
              </a:spcBef>
              <a:buClr>
                <a:schemeClr val="dk1"/>
              </a:buClr>
              <a:buSzPct val="100000"/>
            </a:pPr>
            <a:r>
              <a:rPr lang="en-US" sz="4000" dirty="0">
                <a:solidFill>
                  <a:srgbClr val="0070C0"/>
                </a:solidFill>
              </a:rPr>
              <a:t>Genetic Factors</a:t>
            </a:r>
            <a:r>
              <a:rPr lang="en-US" sz="4000" dirty="0"/>
              <a:t>: inclination to anxiety disorders, noticeable  “neurotic” traits or personality disorders </a:t>
            </a:r>
            <a:endParaRPr sz="4000" dirty="0"/>
          </a:p>
          <a:p>
            <a:pPr>
              <a:lnSpc>
                <a:spcPct val="170000"/>
              </a:lnSpc>
              <a:spcBef>
                <a:spcPts val="440"/>
              </a:spcBef>
              <a:buClr>
                <a:schemeClr val="dk1"/>
              </a:buClr>
              <a:buSzPct val="100000"/>
            </a:pPr>
            <a:r>
              <a:rPr lang="en-US" sz="4000" dirty="0">
                <a:solidFill>
                  <a:srgbClr val="0070C0"/>
                </a:solidFill>
              </a:rPr>
              <a:t>Neuro-chemical abnormalities</a:t>
            </a:r>
            <a:endParaRPr dirty="0">
              <a:solidFill>
                <a:srgbClr val="0070C0"/>
              </a:solidFill>
            </a:endParaRPr>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1"/>
          <p:cNvSpPr txBox="1">
            <a:spLocks noGrp="1"/>
          </p:cNvSpPr>
          <p:nvPr>
            <p:ph idx="1"/>
          </p:nvPr>
        </p:nvSpPr>
        <p:spPr>
          <a:xfrm>
            <a:off x="0" y="0"/>
            <a:ext cx="9144000" cy="6858000"/>
          </a:xfrm>
          <a:prstGeom prst="rect">
            <a:avLst/>
          </a:prstGeom>
          <a:solidFill>
            <a:srgbClr val="D99593"/>
          </a:solidFill>
          <a:ln>
            <a:noFill/>
          </a:ln>
        </p:spPr>
        <p:txBody>
          <a:bodyPr spcFirstLastPara="1" wrap="square" lIns="91425" tIns="45700" rIns="91425" bIns="45700" anchor="t" anchorCtr="0">
            <a:normAutofit fontScale="92500"/>
          </a:bodyPr>
          <a:lstStyle/>
          <a:p>
            <a:pPr marL="342900" lvl="0" indent="-342900" algn="l" rtl="0">
              <a:spcBef>
                <a:spcPts val="0"/>
              </a:spcBef>
              <a:spcAft>
                <a:spcPts val="0"/>
              </a:spcAft>
              <a:buClr>
                <a:schemeClr val="dk1"/>
              </a:buClr>
              <a:buSzPct val="100000"/>
              <a:buNone/>
            </a:pPr>
            <a:r>
              <a:rPr lang="en-US" sz="6500" b="1" dirty="0">
                <a:solidFill>
                  <a:srgbClr val="00B0F0"/>
                </a:solidFill>
              </a:rPr>
              <a:t>Etiology</a:t>
            </a:r>
            <a:r>
              <a:rPr lang="en-US" sz="1300" dirty="0"/>
              <a:t> </a:t>
            </a:r>
            <a:endParaRPr sz="1300" dirty="0"/>
          </a:p>
          <a:p>
            <a:pPr>
              <a:lnSpc>
                <a:spcPct val="170000"/>
              </a:lnSpc>
              <a:spcBef>
                <a:spcPts val="440"/>
              </a:spcBef>
              <a:buClr>
                <a:schemeClr val="dk1"/>
              </a:buClr>
              <a:buSzPct val="80000"/>
            </a:pPr>
            <a:r>
              <a:rPr lang="en-US" sz="3200" dirty="0">
                <a:solidFill>
                  <a:srgbClr val="0070C0"/>
                </a:solidFill>
              </a:rPr>
              <a:t>Environmental factors</a:t>
            </a:r>
            <a:r>
              <a:rPr lang="en-US" sz="3200" dirty="0"/>
              <a:t>: triggered by stressful events, especially those involving a threat. Can result from stressful/traumatic events in childhood </a:t>
            </a:r>
            <a:endParaRPr sz="3200" dirty="0"/>
          </a:p>
          <a:p>
            <a:pPr>
              <a:lnSpc>
                <a:spcPct val="170000"/>
              </a:lnSpc>
              <a:spcBef>
                <a:spcPts val="440"/>
              </a:spcBef>
              <a:buClr>
                <a:schemeClr val="dk1"/>
              </a:buClr>
              <a:buSzPct val="100000"/>
            </a:pPr>
            <a:r>
              <a:rPr lang="en-US" sz="3200" dirty="0">
                <a:solidFill>
                  <a:srgbClr val="0070C0"/>
                </a:solidFill>
              </a:rPr>
              <a:t>Psychological theories:</a:t>
            </a:r>
            <a:r>
              <a:rPr lang="en-US" sz="3200" dirty="0"/>
              <a:t> inappropriate thoughts processing. </a:t>
            </a:r>
          </a:p>
          <a:p>
            <a:pPr>
              <a:lnSpc>
                <a:spcPct val="170000"/>
              </a:lnSpc>
              <a:spcBef>
                <a:spcPts val="440"/>
              </a:spcBef>
              <a:buClr>
                <a:schemeClr val="dk1"/>
              </a:buClr>
              <a:buSzPct val="100000"/>
            </a:pPr>
            <a:r>
              <a:rPr lang="en-US" sz="3200" dirty="0"/>
              <a:t>Psychoanalytical theory – loss or separation in childhood.</a:t>
            </a:r>
            <a:endParaRPr sz="1600" dirty="0"/>
          </a:p>
        </p:txBody>
      </p:sp>
    </p:spTree>
    <p:extLst>
      <p:ext uri="{BB962C8B-B14F-4D97-AF65-F5344CB8AC3E}">
        <p14:creationId xmlns:p14="http://schemas.microsoft.com/office/powerpoint/2010/main" val="115417598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2"/>
          <p:cNvSpPr txBox="1">
            <a:spLocks noGrp="1"/>
          </p:cNvSpPr>
          <p:nvPr>
            <p:ph idx="1"/>
          </p:nvPr>
        </p:nvSpPr>
        <p:spPr>
          <a:xfrm>
            <a:off x="0" y="0"/>
            <a:ext cx="9144000" cy="6858000"/>
          </a:xfrm>
          <a:prstGeom prst="rect">
            <a:avLst/>
          </a:prstGeom>
          <a:solidFill>
            <a:srgbClr val="D99593"/>
          </a:solidFill>
          <a:ln>
            <a:noFill/>
          </a:ln>
        </p:spPr>
        <p:txBody>
          <a:bodyPr spcFirstLastPara="1" wrap="square" lIns="91425" tIns="45700" rIns="91425" bIns="45700" anchor="t" anchorCtr="0">
            <a:normAutofit fontScale="92500" lnSpcReduction="10000"/>
          </a:bodyPr>
          <a:lstStyle/>
          <a:p>
            <a:pPr marL="342900" lvl="0" indent="-342900" algn="l" rtl="0">
              <a:spcBef>
                <a:spcPts val="0"/>
              </a:spcBef>
              <a:spcAft>
                <a:spcPts val="0"/>
              </a:spcAft>
              <a:buClr>
                <a:schemeClr val="dk1"/>
              </a:buClr>
              <a:buSzPct val="100000"/>
              <a:buNone/>
            </a:pPr>
            <a:r>
              <a:rPr lang="en-US" sz="5400" b="1" dirty="0">
                <a:solidFill>
                  <a:srgbClr val="FFFF00"/>
                </a:solidFill>
              </a:rPr>
              <a:t>Phobic Anxiety Disorders </a:t>
            </a:r>
            <a:endParaRPr sz="5400" b="1" dirty="0">
              <a:solidFill>
                <a:srgbClr val="FFFF00"/>
              </a:solidFill>
            </a:endParaRPr>
          </a:p>
          <a:p>
            <a:pPr marL="342900" lvl="0" indent="-342900" algn="l" rtl="0">
              <a:lnSpc>
                <a:spcPct val="150000"/>
              </a:lnSpc>
              <a:spcBef>
                <a:spcPts val="544"/>
              </a:spcBef>
              <a:spcAft>
                <a:spcPts val="0"/>
              </a:spcAft>
              <a:buClr>
                <a:schemeClr val="dk1"/>
              </a:buClr>
              <a:buSzPct val="100000"/>
              <a:buNone/>
            </a:pPr>
            <a:r>
              <a:rPr lang="en-US" sz="2800" dirty="0"/>
              <a:t>• persistent, irrational fear that is usually recognized as such which produces anticipatory anxiety for and avoidance of the feared object, activity or situation </a:t>
            </a:r>
            <a:endParaRPr sz="2800" dirty="0"/>
          </a:p>
          <a:p>
            <a:pPr marL="342900" lvl="0" indent="-342900" algn="l" rtl="0">
              <a:lnSpc>
                <a:spcPct val="150000"/>
              </a:lnSpc>
              <a:spcBef>
                <a:spcPts val="544"/>
              </a:spcBef>
              <a:spcAft>
                <a:spcPts val="0"/>
              </a:spcAft>
              <a:buClr>
                <a:schemeClr val="dk1"/>
              </a:buClr>
              <a:buSzPct val="100000"/>
              <a:buNone/>
            </a:pPr>
            <a:r>
              <a:rPr lang="en-US" sz="2800" dirty="0"/>
              <a:t>• Exposure to the feared thing provokes intense anxiety and even panic attack</a:t>
            </a:r>
            <a:endParaRPr sz="2800" dirty="0"/>
          </a:p>
          <a:p>
            <a:pPr marL="342900" lvl="0" indent="-342900" algn="l" rtl="0">
              <a:lnSpc>
                <a:spcPct val="150000"/>
              </a:lnSpc>
              <a:spcBef>
                <a:spcPts val="544"/>
              </a:spcBef>
              <a:spcAft>
                <a:spcPts val="0"/>
              </a:spcAft>
              <a:buClr>
                <a:schemeClr val="dk1"/>
              </a:buClr>
              <a:buSzPct val="100000"/>
              <a:buNone/>
            </a:pPr>
            <a:r>
              <a:rPr lang="en-US" sz="3600" b="1" dirty="0">
                <a:solidFill>
                  <a:srgbClr val="00B0F0"/>
                </a:solidFill>
              </a:rPr>
              <a:t>Types of Phobia </a:t>
            </a:r>
            <a:endParaRPr sz="3600" b="1" dirty="0">
              <a:solidFill>
                <a:srgbClr val="00B0F0"/>
              </a:solidFill>
            </a:endParaRPr>
          </a:p>
          <a:p>
            <a:pPr marL="342900" lvl="0" indent="-342900" algn="l" rtl="0">
              <a:lnSpc>
                <a:spcPct val="150000"/>
              </a:lnSpc>
              <a:spcBef>
                <a:spcPts val="544"/>
              </a:spcBef>
              <a:spcAft>
                <a:spcPts val="0"/>
              </a:spcAft>
              <a:buClr>
                <a:schemeClr val="dk1"/>
              </a:buClr>
              <a:buSzPct val="100000"/>
              <a:buNone/>
            </a:pPr>
            <a:r>
              <a:rPr lang="en-US" sz="2800" dirty="0"/>
              <a:t>• Agoraphobia </a:t>
            </a:r>
            <a:endParaRPr sz="2800" dirty="0"/>
          </a:p>
          <a:p>
            <a:pPr marL="342900" lvl="0" indent="-342900" algn="l" rtl="0">
              <a:lnSpc>
                <a:spcPct val="150000"/>
              </a:lnSpc>
              <a:spcBef>
                <a:spcPts val="544"/>
              </a:spcBef>
              <a:spcAft>
                <a:spcPts val="0"/>
              </a:spcAft>
              <a:buClr>
                <a:schemeClr val="dk1"/>
              </a:buClr>
              <a:buSzPct val="100000"/>
              <a:buNone/>
            </a:pPr>
            <a:r>
              <a:rPr lang="en-US" sz="2800" dirty="0"/>
              <a:t>• Social phobia </a:t>
            </a:r>
            <a:endParaRPr sz="2800" dirty="0"/>
          </a:p>
          <a:p>
            <a:pPr marL="342900" lvl="0" indent="-342900" algn="l" rtl="0">
              <a:lnSpc>
                <a:spcPct val="150000"/>
              </a:lnSpc>
              <a:spcBef>
                <a:spcPts val="544"/>
              </a:spcBef>
              <a:spcAft>
                <a:spcPts val="0"/>
              </a:spcAft>
              <a:buClr>
                <a:schemeClr val="dk1"/>
              </a:buClr>
              <a:buSzPct val="100000"/>
              <a:buNone/>
            </a:pPr>
            <a:r>
              <a:rPr lang="en-US" sz="2800" dirty="0"/>
              <a:t>• Specific phobias:</a:t>
            </a:r>
            <a:endParaRPr sz="2800" dirty="0"/>
          </a:p>
          <a:p>
            <a:pPr marL="342900" lvl="0" indent="-342900" algn="l" rtl="0">
              <a:lnSpc>
                <a:spcPct val="150000"/>
              </a:lnSpc>
              <a:spcBef>
                <a:spcPts val="544"/>
              </a:spcBef>
              <a:spcAft>
                <a:spcPts val="0"/>
              </a:spcAft>
              <a:buClr>
                <a:schemeClr val="dk1"/>
              </a:buClr>
              <a:buSzPct val="100000"/>
              <a:buNone/>
            </a:pPr>
            <a:endParaRPr dirty="0"/>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3"/>
          <p:cNvSpPr txBox="1">
            <a:spLocks noGrp="1"/>
          </p:cNvSpPr>
          <p:nvPr>
            <p:ph idx="1"/>
          </p:nvPr>
        </p:nvSpPr>
        <p:spPr>
          <a:xfrm>
            <a:off x="0" y="0"/>
            <a:ext cx="9144000" cy="6858000"/>
          </a:xfrm>
          <a:prstGeom prst="rect">
            <a:avLst/>
          </a:prstGeom>
          <a:solidFill>
            <a:srgbClr val="D99593"/>
          </a:solidFill>
          <a:ln>
            <a:noFill/>
          </a:ln>
        </p:spPr>
        <p:txBody>
          <a:bodyPr spcFirstLastPara="1" wrap="square" lIns="91425" tIns="45700" rIns="91425" bIns="45700" anchor="t" anchorCtr="0">
            <a:normAutofit fontScale="92500" lnSpcReduction="10000"/>
          </a:bodyPr>
          <a:lstStyle/>
          <a:p>
            <a:pPr marL="0" lvl="0" indent="0" algn="ctr" rtl="0">
              <a:spcBef>
                <a:spcPts val="0"/>
              </a:spcBef>
              <a:spcAft>
                <a:spcPts val="0"/>
              </a:spcAft>
              <a:buClr>
                <a:schemeClr val="dk1"/>
              </a:buClr>
              <a:buSzPct val="100000"/>
              <a:buNone/>
            </a:pPr>
            <a:r>
              <a:rPr lang="en-US" sz="3600" b="1" dirty="0">
                <a:solidFill>
                  <a:srgbClr val="FFFF00"/>
                </a:solidFill>
              </a:rPr>
              <a:t>Agoraphobia</a:t>
            </a:r>
            <a:endParaRPr sz="3600" dirty="0">
              <a:solidFill>
                <a:srgbClr val="FFFF00"/>
              </a:solidFill>
            </a:endParaRPr>
          </a:p>
          <a:p>
            <a:pPr>
              <a:lnSpc>
                <a:spcPct val="150000"/>
              </a:lnSpc>
              <a:spcBef>
                <a:spcPts val="592"/>
              </a:spcBef>
              <a:buClr>
                <a:schemeClr val="dk1"/>
              </a:buClr>
              <a:buSzPct val="100000"/>
            </a:pPr>
            <a:r>
              <a:rPr lang="en-US" sz="3200" dirty="0"/>
              <a:t>Agoraphobia is an anxiety disorder that causes intense fear of becoming overwhelmed or unable to escape or get help. Because of fear and anxiety, people with agoraphobia often avoid new places and unfamiliar situations, such as:</a:t>
            </a:r>
            <a:endParaRPr sz="3200" dirty="0"/>
          </a:p>
          <a:p>
            <a:pPr>
              <a:lnSpc>
                <a:spcPct val="150000"/>
              </a:lnSpc>
              <a:spcBef>
                <a:spcPts val="592"/>
              </a:spcBef>
              <a:buClr>
                <a:schemeClr val="dk1"/>
              </a:buClr>
              <a:buSzPct val="100000"/>
            </a:pPr>
            <a:r>
              <a:rPr lang="en-US" sz="3200" dirty="0"/>
              <a:t>	Open or enclosed spaces.</a:t>
            </a:r>
            <a:endParaRPr sz="3200" dirty="0"/>
          </a:p>
          <a:p>
            <a:pPr>
              <a:lnSpc>
                <a:spcPct val="150000"/>
              </a:lnSpc>
              <a:spcBef>
                <a:spcPts val="592"/>
              </a:spcBef>
              <a:buClr>
                <a:schemeClr val="dk1"/>
              </a:buClr>
              <a:buSzPct val="100000"/>
            </a:pPr>
            <a:r>
              <a:rPr lang="en-US" sz="3200" dirty="0"/>
              <a:t>	Crowds.</a:t>
            </a:r>
            <a:endParaRPr sz="3200" dirty="0"/>
          </a:p>
          <a:p>
            <a:pPr>
              <a:lnSpc>
                <a:spcPct val="150000"/>
              </a:lnSpc>
              <a:spcBef>
                <a:spcPts val="592"/>
              </a:spcBef>
              <a:buClr>
                <a:schemeClr val="dk1"/>
              </a:buClr>
              <a:buSzPct val="100000"/>
            </a:pPr>
            <a:r>
              <a:rPr lang="en-US" sz="3200" dirty="0"/>
              <a:t>	Places outside your home.</a:t>
            </a:r>
            <a:endParaRPr sz="3200" dirty="0"/>
          </a:p>
          <a:p>
            <a:pPr>
              <a:lnSpc>
                <a:spcPct val="150000"/>
              </a:lnSpc>
              <a:spcBef>
                <a:spcPts val="592"/>
              </a:spcBef>
              <a:buClr>
                <a:schemeClr val="dk1"/>
              </a:buClr>
              <a:buSzPct val="100000"/>
            </a:pPr>
            <a:r>
              <a:rPr lang="en-US" sz="3200" dirty="0"/>
              <a:t>	Public transportation.</a:t>
            </a:r>
            <a:endParaRPr sz="3200" dirty="0"/>
          </a:p>
          <a:p>
            <a:pPr marL="342900" lvl="0" indent="-154940" algn="l" rtl="0">
              <a:spcBef>
                <a:spcPts val="592"/>
              </a:spcBef>
              <a:spcAft>
                <a:spcPts val="0"/>
              </a:spcAft>
              <a:buClr>
                <a:schemeClr val="dk1"/>
              </a:buClr>
              <a:buSzPct val="100000"/>
              <a:buNone/>
            </a:pPr>
            <a:endParaRPr dirty="0"/>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4"/>
          <p:cNvSpPr txBox="1">
            <a:spLocks noGrp="1"/>
          </p:cNvSpPr>
          <p:nvPr>
            <p:ph idx="1"/>
          </p:nvPr>
        </p:nvSpPr>
        <p:spPr>
          <a:xfrm>
            <a:off x="0" y="0"/>
            <a:ext cx="9144000" cy="6858000"/>
          </a:xfrm>
          <a:prstGeom prst="rect">
            <a:avLst/>
          </a:prstGeom>
          <a:solidFill>
            <a:srgbClr val="D99593"/>
          </a:solidFill>
          <a:ln>
            <a:noFill/>
          </a:ln>
        </p:spPr>
        <p:txBody>
          <a:bodyPr spcFirstLastPara="1" wrap="square" lIns="91425" tIns="45700" rIns="91425" bIns="45700" anchor="t" anchorCtr="0">
            <a:normAutofit fontScale="92500"/>
          </a:bodyPr>
          <a:lstStyle/>
          <a:p>
            <a:pPr marL="342900" lvl="0" indent="-342900" algn="l" rtl="0">
              <a:spcBef>
                <a:spcPts val="0"/>
              </a:spcBef>
              <a:spcAft>
                <a:spcPts val="0"/>
              </a:spcAft>
              <a:buClr>
                <a:schemeClr val="dk1"/>
              </a:buClr>
              <a:buSzPts val="3200"/>
              <a:buNone/>
            </a:pPr>
            <a:r>
              <a:rPr lang="en-US" sz="4000" b="1" dirty="0">
                <a:solidFill>
                  <a:srgbClr val="FFFF00"/>
                </a:solidFill>
              </a:rPr>
              <a:t>Social phobia </a:t>
            </a:r>
            <a:endParaRPr sz="4000" dirty="0">
              <a:solidFill>
                <a:srgbClr val="FFFF00"/>
              </a:solidFill>
            </a:endParaRPr>
          </a:p>
          <a:p>
            <a:pPr marL="342900" lvl="0" indent="-342900" algn="l" rtl="0">
              <a:spcBef>
                <a:spcPts val="640"/>
              </a:spcBef>
              <a:spcAft>
                <a:spcPts val="0"/>
              </a:spcAft>
              <a:buClr>
                <a:schemeClr val="dk1"/>
              </a:buClr>
              <a:buSzPts val="3200"/>
              <a:buNone/>
            </a:pPr>
            <a:r>
              <a:rPr lang="en-US" sz="4000" dirty="0"/>
              <a:t>	Extreme persistent fear of being judged and embarrassed/ humiliated in all/specific social situations. </a:t>
            </a:r>
            <a:endParaRPr sz="4000" dirty="0"/>
          </a:p>
          <a:p>
            <a:pPr marL="0" lvl="0" indent="0" algn="l" rtl="0">
              <a:spcBef>
                <a:spcPts val="640"/>
              </a:spcBef>
              <a:spcAft>
                <a:spcPts val="0"/>
              </a:spcAft>
              <a:buClr>
                <a:schemeClr val="dk1"/>
              </a:buClr>
              <a:buSzPts val="3200"/>
              <a:buNone/>
            </a:pPr>
            <a:r>
              <a:rPr lang="en-US" sz="4000" b="1" dirty="0">
                <a:solidFill>
                  <a:srgbClr val="FFFF00"/>
                </a:solidFill>
              </a:rPr>
              <a:t>Specific phobias</a:t>
            </a:r>
            <a:r>
              <a:rPr lang="en-US" sz="4000" dirty="0">
                <a:solidFill>
                  <a:srgbClr val="FFFF00"/>
                </a:solidFill>
              </a:rPr>
              <a:t>: </a:t>
            </a:r>
          </a:p>
          <a:p>
            <a:pPr>
              <a:spcBef>
                <a:spcPts val="640"/>
              </a:spcBef>
              <a:buClr>
                <a:schemeClr val="dk1"/>
              </a:buClr>
              <a:buSzPts val="3200"/>
            </a:pPr>
            <a:r>
              <a:rPr lang="en-US" sz="4000" dirty="0"/>
              <a:t>fear of a specific object/location. Commonly enclosed spaces (</a:t>
            </a:r>
            <a:r>
              <a:rPr lang="en-US" sz="4400" dirty="0" err="1"/>
              <a:t>claustro</a:t>
            </a:r>
            <a:r>
              <a:rPr lang="en-US" sz="4400" dirty="0"/>
              <a:t>-</a:t>
            </a:r>
            <a:r>
              <a:rPr lang="en-US" sz="4000" dirty="0"/>
              <a:t>), heights (acro-), darkness (</a:t>
            </a:r>
            <a:r>
              <a:rPr lang="en-US" sz="4000" dirty="0" err="1"/>
              <a:t>achluo</a:t>
            </a:r>
            <a:r>
              <a:rPr lang="en-US" sz="4000" dirty="0"/>
              <a:t>-), blood (haemato-). </a:t>
            </a:r>
            <a:endParaRPr sz="4000" dirty="0"/>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5"/>
          <p:cNvSpPr txBox="1">
            <a:spLocks noGrp="1"/>
          </p:cNvSpPr>
          <p:nvPr>
            <p:ph idx="1"/>
          </p:nvPr>
        </p:nvSpPr>
        <p:spPr>
          <a:xfrm>
            <a:off x="0" y="0"/>
            <a:ext cx="9144000" cy="6858000"/>
          </a:xfrm>
          <a:prstGeom prst="rect">
            <a:avLst/>
          </a:prstGeom>
          <a:solidFill>
            <a:srgbClr val="D99593"/>
          </a:solidFill>
          <a:ln>
            <a:noFill/>
          </a:ln>
        </p:spPr>
        <p:txBody>
          <a:bodyPr spcFirstLastPara="1" wrap="square" lIns="91425" tIns="45700" rIns="91425" bIns="45700" anchor="t" anchorCtr="0">
            <a:normAutofit lnSpcReduction="10000"/>
          </a:bodyPr>
          <a:lstStyle/>
          <a:p>
            <a:pPr marL="342900" lvl="0" indent="-342900" algn="ctr" rtl="0">
              <a:spcBef>
                <a:spcPts val="0"/>
              </a:spcBef>
              <a:spcAft>
                <a:spcPts val="0"/>
              </a:spcAft>
              <a:buClr>
                <a:schemeClr val="dk1"/>
              </a:buClr>
              <a:buSzPct val="100000"/>
              <a:buNone/>
            </a:pPr>
            <a:r>
              <a:rPr lang="en-US" sz="5400" b="1" dirty="0">
                <a:solidFill>
                  <a:srgbClr val="FFFF00"/>
                </a:solidFill>
              </a:rPr>
              <a:t>Panic Disorder </a:t>
            </a:r>
            <a:endParaRPr sz="5400" b="1" dirty="0">
              <a:solidFill>
                <a:srgbClr val="FFFF00"/>
              </a:solidFill>
            </a:endParaRPr>
          </a:p>
          <a:p>
            <a:pPr>
              <a:spcBef>
                <a:spcPts val="544"/>
              </a:spcBef>
              <a:buClr>
                <a:schemeClr val="dk1"/>
              </a:buClr>
              <a:buSzPct val="100000"/>
            </a:pPr>
            <a:r>
              <a:rPr lang="en-US" sz="3200" dirty="0"/>
              <a:t>A discrete episode of intense fear or rapid onset of severe anxiety lasting 20-30 min. </a:t>
            </a:r>
            <a:endParaRPr sz="3200" dirty="0"/>
          </a:p>
          <a:p>
            <a:pPr>
              <a:spcBef>
                <a:spcPts val="544"/>
              </a:spcBef>
              <a:buClr>
                <a:schemeClr val="dk1"/>
              </a:buClr>
              <a:buSzPct val="100000"/>
            </a:pPr>
            <a:r>
              <a:rPr lang="en-US" sz="3200" dirty="0"/>
              <a:t>Recurrent and unexpected (no specific stimulus) reaching peak severity within 10 min  </a:t>
            </a:r>
            <a:endParaRPr sz="3200" dirty="0"/>
          </a:p>
          <a:p>
            <a:pPr>
              <a:spcBef>
                <a:spcPts val="544"/>
              </a:spcBef>
              <a:buClr>
                <a:schemeClr val="dk1"/>
              </a:buClr>
              <a:buSzPct val="100000"/>
            </a:pPr>
            <a:r>
              <a:rPr lang="en-US" sz="3200" dirty="0"/>
              <a:t>Can also occur in phobic anxiety disorder, GAD, OCD, PTSD, separation anxiety disorder, depressive disorders and organic disorders (drugs, hyperthyroidism) </a:t>
            </a:r>
            <a:endParaRPr sz="3200" dirty="0"/>
          </a:p>
          <a:p>
            <a:pPr>
              <a:spcBef>
                <a:spcPts val="544"/>
              </a:spcBef>
              <a:buClr>
                <a:schemeClr val="dk1"/>
              </a:buClr>
              <a:buSzPct val="100000"/>
            </a:pPr>
            <a:r>
              <a:rPr lang="en-US" sz="3200" dirty="0"/>
              <a:t>F2:1M in younger group, equalizes with age </a:t>
            </a:r>
            <a:endParaRPr sz="3200" dirty="0"/>
          </a:p>
          <a:p>
            <a:pPr>
              <a:spcBef>
                <a:spcPts val="544"/>
              </a:spcBef>
              <a:buClr>
                <a:schemeClr val="dk1"/>
              </a:buClr>
              <a:buSzPct val="100000"/>
            </a:pPr>
            <a:r>
              <a:rPr lang="en-US" sz="3200" dirty="0"/>
              <a:t>Onset 30’s. &gt;45 </a:t>
            </a:r>
            <a:endParaRPr dirty="0"/>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5"/>
          <p:cNvSpPr txBox="1">
            <a:spLocks noGrp="1"/>
          </p:cNvSpPr>
          <p:nvPr>
            <p:ph idx="1"/>
          </p:nvPr>
        </p:nvSpPr>
        <p:spPr>
          <a:xfrm>
            <a:off x="0" y="0"/>
            <a:ext cx="9144000" cy="6858000"/>
          </a:xfrm>
          <a:prstGeom prst="rect">
            <a:avLst/>
          </a:prstGeom>
          <a:solidFill>
            <a:srgbClr val="D99593"/>
          </a:solidFill>
          <a:ln>
            <a:noFill/>
          </a:ln>
        </p:spPr>
        <p:txBody>
          <a:bodyPr spcFirstLastPara="1" wrap="square" lIns="91425" tIns="45700" rIns="91425" bIns="45700" anchor="t" anchorCtr="0">
            <a:normAutofit/>
          </a:bodyPr>
          <a:lstStyle/>
          <a:p>
            <a:pPr>
              <a:spcBef>
                <a:spcPts val="544"/>
              </a:spcBef>
              <a:buClr>
                <a:schemeClr val="dk1"/>
              </a:buClr>
              <a:buSzPct val="100000"/>
            </a:pPr>
            <a:r>
              <a:rPr lang="en-US" sz="3600" dirty="0"/>
              <a:t>There is fear of the implications of a panic attack </a:t>
            </a:r>
            <a:endParaRPr sz="3600" dirty="0"/>
          </a:p>
          <a:p>
            <a:pPr>
              <a:spcBef>
                <a:spcPts val="544"/>
              </a:spcBef>
              <a:buClr>
                <a:schemeClr val="dk1"/>
              </a:buClr>
              <a:buSzPct val="100000"/>
            </a:pPr>
            <a:r>
              <a:rPr lang="en-US" sz="3600" dirty="0"/>
              <a:t>VICOUS cycle develops. Fear of attack triggers more panic </a:t>
            </a:r>
            <a:endParaRPr sz="3600" dirty="0"/>
          </a:p>
          <a:p>
            <a:pPr>
              <a:spcBef>
                <a:spcPts val="544"/>
              </a:spcBef>
              <a:buClr>
                <a:schemeClr val="dk1"/>
              </a:buClr>
              <a:buSzPct val="100000"/>
            </a:pPr>
            <a:r>
              <a:rPr lang="en-US" sz="3600" dirty="0"/>
              <a:t>Can develop agoraphobia to reduce risk of panic attack </a:t>
            </a:r>
            <a:endParaRPr sz="3600" dirty="0"/>
          </a:p>
          <a:p>
            <a:pPr>
              <a:spcBef>
                <a:spcPts val="544"/>
              </a:spcBef>
              <a:buClr>
                <a:schemeClr val="dk1"/>
              </a:buClr>
              <a:buSzPct val="100000"/>
            </a:pPr>
            <a:r>
              <a:rPr lang="en-US" sz="3600" dirty="0"/>
              <a:t>May respond to CBT, drugs</a:t>
            </a:r>
            <a:endParaRPr sz="3600" dirty="0"/>
          </a:p>
          <a:p>
            <a:pPr>
              <a:spcBef>
                <a:spcPts val="544"/>
              </a:spcBef>
              <a:buClr>
                <a:schemeClr val="dk1"/>
              </a:buClr>
              <a:buSzPct val="100000"/>
            </a:pPr>
            <a:r>
              <a:rPr lang="en-US" sz="3600" dirty="0"/>
              <a:t>Must exclude epilepsy, drug/alcohol use/withdrawal syndrome</a:t>
            </a:r>
            <a:endParaRPr sz="3600" dirty="0"/>
          </a:p>
          <a:p>
            <a:pPr marL="744220" indent="-571500">
              <a:spcBef>
                <a:spcPts val="544"/>
              </a:spcBef>
              <a:buClr>
                <a:schemeClr val="dk1"/>
              </a:buClr>
              <a:buSzPct val="100000"/>
            </a:pPr>
            <a:endParaRPr sz="3600" dirty="0"/>
          </a:p>
        </p:txBody>
      </p:sp>
    </p:spTree>
    <p:extLst>
      <p:ext uri="{BB962C8B-B14F-4D97-AF65-F5344CB8AC3E}">
        <p14:creationId xmlns:p14="http://schemas.microsoft.com/office/powerpoint/2010/main" val="167473497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6"/>
          <p:cNvSpPr txBox="1">
            <a:spLocks noGrp="1"/>
          </p:cNvSpPr>
          <p:nvPr>
            <p:ph idx="1"/>
          </p:nvPr>
        </p:nvSpPr>
        <p:spPr>
          <a:xfrm>
            <a:off x="0" y="0"/>
            <a:ext cx="9144000" cy="6858000"/>
          </a:xfrm>
          <a:prstGeom prst="rect">
            <a:avLst/>
          </a:prstGeom>
          <a:solidFill>
            <a:srgbClr val="D99593"/>
          </a:solidFill>
          <a:ln>
            <a:noFill/>
          </a:ln>
        </p:spPr>
        <p:txBody>
          <a:bodyPr spcFirstLastPara="1" wrap="square" lIns="91425" tIns="45700" rIns="91425" bIns="45700" anchor="t" anchorCtr="0">
            <a:normAutofit/>
          </a:bodyPr>
          <a:lstStyle/>
          <a:p>
            <a:pPr marL="342900" lvl="0" indent="-342900">
              <a:spcBef>
                <a:spcPts val="0"/>
              </a:spcBef>
              <a:buClr>
                <a:schemeClr val="dk1"/>
              </a:buClr>
              <a:buSzPct val="100000"/>
              <a:buNone/>
            </a:pPr>
            <a:r>
              <a:rPr lang="en-US" sz="4000" b="1" dirty="0">
                <a:solidFill>
                  <a:srgbClr val="00B0F0"/>
                </a:solidFill>
              </a:rPr>
              <a:t>Panic attack</a:t>
            </a:r>
            <a:r>
              <a:rPr lang="en-US" sz="4000" dirty="0">
                <a:solidFill>
                  <a:srgbClr val="00B0F0"/>
                </a:solidFill>
              </a:rPr>
              <a:t> </a:t>
            </a:r>
            <a:r>
              <a:rPr lang="en-US" sz="4000" b="1" dirty="0">
                <a:solidFill>
                  <a:srgbClr val="00B0F0"/>
                </a:solidFill>
              </a:rPr>
              <a:t>symptoms</a:t>
            </a:r>
            <a:endParaRPr sz="4000" b="1" dirty="0">
              <a:solidFill>
                <a:srgbClr val="00B0F0"/>
              </a:solidFill>
            </a:endParaRPr>
          </a:p>
          <a:p>
            <a:pPr>
              <a:spcBef>
                <a:spcPts val="592"/>
              </a:spcBef>
              <a:buClr>
                <a:schemeClr val="dk1"/>
              </a:buClr>
              <a:buSzPct val="100000"/>
            </a:pPr>
            <a:r>
              <a:rPr lang="en-US" sz="2800" dirty="0"/>
              <a:t>– Escalating subjective tension </a:t>
            </a:r>
            <a:endParaRPr sz="2800" dirty="0"/>
          </a:p>
          <a:p>
            <a:pPr>
              <a:spcBef>
                <a:spcPts val="592"/>
              </a:spcBef>
              <a:buClr>
                <a:schemeClr val="dk1"/>
              </a:buClr>
              <a:buSzPct val="100000"/>
            </a:pPr>
            <a:r>
              <a:rPr lang="en-US" sz="2800" dirty="0"/>
              <a:t>– Sweating/ chills </a:t>
            </a:r>
            <a:endParaRPr sz="2800" dirty="0"/>
          </a:p>
          <a:p>
            <a:pPr>
              <a:spcBef>
                <a:spcPts val="592"/>
              </a:spcBef>
              <a:buClr>
                <a:schemeClr val="dk1"/>
              </a:buClr>
              <a:buSzPct val="100000"/>
            </a:pPr>
            <a:r>
              <a:rPr lang="en-US" sz="2800" dirty="0"/>
              <a:t>– Chest pain/discomfort </a:t>
            </a:r>
            <a:endParaRPr sz="2800" dirty="0"/>
          </a:p>
          <a:p>
            <a:pPr>
              <a:spcBef>
                <a:spcPts val="592"/>
              </a:spcBef>
              <a:buClr>
                <a:schemeClr val="dk1"/>
              </a:buClr>
              <a:buSzPct val="100000"/>
            </a:pPr>
            <a:r>
              <a:rPr lang="en-US" sz="2800" dirty="0"/>
              <a:t>– Palpitations </a:t>
            </a:r>
            <a:endParaRPr sz="2800" dirty="0"/>
          </a:p>
          <a:p>
            <a:pPr>
              <a:spcBef>
                <a:spcPts val="592"/>
              </a:spcBef>
              <a:buClr>
                <a:schemeClr val="dk1"/>
              </a:buClr>
              <a:buSzPct val="100000"/>
            </a:pPr>
            <a:r>
              <a:rPr lang="en-US" sz="2800" dirty="0"/>
              <a:t>– Tremor, nausea </a:t>
            </a:r>
            <a:endParaRPr sz="2800" dirty="0"/>
          </a:p>
          <a:p>
            <a:pPr>
              <a:spcBef>
                <a:spcPts val="592"/>
              </a:spcBef>
              <a:buClr>
                <a:schemeClr val="dk1"/>
              </a:buClr>
              <a:buSzPct val="100000"/>
            </a:pPr>
            <a:r>
              <a:rPr lang="en-US" sz="2800" dirty="0"/>
              <a:t>– Dry mouth </a:t>
            </a:r>
            <a:endParaRPr sz="2800" dirty="0"/>
          </a:p>
          <a:p>
            <a:pPr>
              <a:spcBef>
                <a:spcPts val="592"/>
              </a:spcBef>
              <a:buClr>
                <a:schemeClr val="dk1"/>
              </a:buClr>
              <a:buSzPct val="100000"/>
            </a:pPr>
            <a:r>
              <a:rPr lang="en-US" sz="2800" dirty="0"/>
              <a:t>– Dizziness/feeling faint </a:t>
            </a:r>
            <a:endParaRPr sz="2800" dirty="0"/>
          </a:p>
          <a:p>
            <a:pPr>
              <a:spcBef>
                <a:spcPts val="592"/>
              </a:spcBef>
              <a:buClr>
                <a:schemeClr val="dk1"/>
              </a:buClr>
              <a:buSzPct val="100000"/>
            </a:pPr>
            <a:r>
              <a:rPr lang="en-US" sz="2800" dirty="0"/>
              <a:t>– Depersonalization/de-realization </a:t>
            </a:r>
            <a:endParaRPr sz="2800" dirty="0"/>
          </a:p>
          <a:p>
            <a:pPr>
              <a:spcBef>
                <a:spcPts val="592"/>
              </a:spcBef>
              <a:buClr>
                <a:schemeClr val="dk1"/>
              </a:buClr>
              <a:buSzPct val="100000"/>
            </a:pPr>
            <a:r>
              <a:rPr lang="en-US" sz="2800" dirty="0"/>
              <a:t>– Feeling of choking </a:t>
            </a:r>
            <a:endParaRPr sz="2800" dirty="0"/>
          </a:p>
          <a:p>
            <a:pPr>
              <a:spcBef>
                <a:spcPts val="592"/>
              </a:spcBef>
              <a:buClr>
                <a:schemeClr val="dk1"/>
              </a:buClr>
              <a:buSzPct val="100000"/>
            </a:pPr>
            <a:r>
              <a:rPr lang="en-US" sz="2800" dirty="0"/>
              <a:t>– Fear of dying, loss of control</a:t>
            </a:r>
            <a:endParaRPr sz="2800" dirty="0"/>
          </a:p>
          <a:p>
            <a:pPr marL="342900" lvl="0" indent="-154940" algn="l" rtl="0">
              <a:spcBef>
                <a:spcPts val="592"/>
              </a:spcBef>
              <a:spcAft>
                <a:spcPts val="0"/>
              </a:spcAft>
              <a:buClr>
                <a:schemeClr val="dk1"/>
              </a:buClr>
              <a:buSzPct val="100000"/>
              <a:buNone/>
            </a:pPr>
            <a:endParaRPr dirty="0"/>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7"/>
          <p:cNvSpPr txBox="1">
            <a:spLocks noGrp="1"/>
          </p:cNvSpPr>
          <p:nvPr>
            <p:ph idx="1"/>
          </p:nvPr>
        </p:nvSpPr>
        <p:spPr>
          <a:xfrm>
            <a:off x="0" y="0"/>
            <a:ext cx="9144000" cy="6858000"/>
          </a:xfrm>
          <a:prstGeom prst="rect">
            <a:avLst/>
          </a:prstGeom>
          <a:solidFill>
            <a:srgbClr val="D99593"/>
          </a:solidFill>
          <a:ln>
            <a:noFill/>
          </a:ln>
        </p:spPr>
        <p:txBody>
          <a:bodyPr spcFirstLastPara="1" wrap="square" lIns="91425" tIns="45700" rIns="91425" bIns="45700" anchor="t" anchorCtr="0">
            <a:normAutofit fontScale="92500"/>
          </a:bodyPr>
          <a:lstStyle/>
          <a:p>
            <a:pPr marL="342900" lvl="0" indent="-342900" algn="ctr" rtl="0">
              <a:spcBef>
                <a:spcPts val="0"/>
              </a:spcBef>
              <a:spcAft>
                <a:spcPts val="0"/>
              </a:spcAft>
              <a:buClr>
                <a:schemeClr val="dk1"/>
              </a:buClr>
              <a:buSzPts val="3200"/>
              <a:buNone/>
            </a:pPr>
            <a:r>
              <a:rPr lang="en-US" sz="3900" b="1" dirty="0">
                <a:solidFill>
                  <a:srgbClr val="FFFF00"/>
                </a:solidFill>
              </a:rPr>
              <a:t>GAD - Generalized Anxiety Disorder </a:t>
            </a:r>
            <a:endParaRPr sz="3900" b="1" dirty="0">
              <a:solidFill>
                <a:srgbClr val="FFFF00"/>
              </a:solidFill>
            </a:endParaRPr>
          </a:p>
          <a:p>
            <a:pPr marL="342900" lvl="0" indent="-342900" algn="l" rtl="0">
              <a:lnSpc>
                <a:spcPct val="150000"/>
              </a:lnSpc>
              <a:spcBef>
                <a:spcPts val="640"/>
              </a:spcBef>
              <a:spcAft>
                <a:spcPts val="0"/>
              </a:spcAft>
              <a:buClr>
                <a:schemeClr val="dk1"/>
              </a:buClr>
              <a:buSzPts val="3200"/>
              <a:buChar char="•"/>
            </a:pPr>
            <a:r>
              <a:rPr lang="en-US" sz="3200" dirty="0"/>
              <a:t>feel extreme and unrealistic worry and tension — even if there’s nothing to trigger these feelings. </a:t>
            </a:r>
          </a:p>
          <a:p>
            <a:pPr marL="342900" lvl="0" indent="-342900" algn="l" rtl="0">
              <a:lnSpc>
                <a:spcPct val="150000"/>
              </a:lnSpc>
              <a:spcBef>
                <a:spcPts val="640"/>
              </a:spcBef>
              <a:spcAft>
                <a:spcPts val="0"/>
              </a:spcAft>
              <a:buClr>
                <a:schemeClr val="dk1"/>
              </a:buClr>
              <a:buSzPts val="3200"/>
              <a:buChar char="•"/>
            </a:pPr>
            <a:r>
              <a:rPr lang="en-US" sz="3200" dirty="0"/>
              <a:t>worry a lot about various topics, including health, work, school and relationships. </a:t>
            </a:r>
          </a:p>
          <a:p>
            <a:pPr marL="342900" lvl="0" indent="-342900" algn="l" rtl="0">
              <a:lnSpc>
                <a:spcPct val="150000"/>
              </a:lnSpc>
              <a:spcBef>
                <a:spcPts val="640"/>
              </a:spcBef>
              <a:spcAft>
                <a:spcPts val="0"/>
              </a:spcAft>
              <a:buClr>
                <a:schemeClr val="dk1"/>
              </a:buClr>
              <a:buSzPts val="3200"/>
              <a:buChar char="•"/>
            </a:pPr>
            <a:r>
              <a:rPr lang="en-US" sz="3200" dirty="0"/>
              <a:t>the worry continues from one thing to the next.</a:t>
            </a:r>
            <a:endParaRPr sz="3200" dirty="0"/>
          </a:p>
          <a:p>
            <a:pPr marL="342900" lvl="0" indent="-342900" algn="l" rtl="0">
              <a:lnSpc>
                <a:spcPct val="150000"/>
              </a:lnSpc>
              <a:spcBef>
                <a:spcPts val="640"/>
              </a:spcBef>
              <a:spcAft>
                <a:spcPts val="0"/>
              </a:spcAft>
              <a:buClr>
                <a:schemeClr val="dk1"/>
              </a:buClr>
              <a:buSzPts val="3200"/>
              <a:buChar char="•"/>
            </a:pPr>
            <a:r>
              <a:rPr lang="en-US" sz="3200" dirty="0"/>
              <a:t>Physical symptoms of GAD can include restlessness, difficulty concentrating and sleeping problems.</a:t>
            </a:r>
            <a:endParaRPr sz="3200" dirty="0"/>
          </a:p>
          <a:p>
            <a:pPr marL="342900" lvl="0" indent="-139700" algn="l" rtl="0">
              <a:spcBef>
                <a:spcPts val="640"/>
              </a:spcBef>
              <a:spcAft>
                <a:spcPts val="0"/>
              </a:spcAft>
              <a:buClr>
                <a:schemeClr val="dk1"/>
              </a:buClr>
              <a:buSzPts val="3200"/>
              <a:buNone/>
            </a:pPr>
            <a:endParaRPr sz="3200" dirty="0"/>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8"/>
          <p:cNvSpPr txBox="1">
            <a:spLocks noGrp="1"/>
          </p:cNvSpPr>
          <p:nvPr>
            <p:ph idx="1"/>
          </p:nvPr>
        </p:nvSpPr>
        <p:spPr>
          <a:xfrm>
            <a:off x="0" y="0"/>
            <a:ext cx="9144000" cy="6858000"/>
          </a:xfrm>
          <a:prstGeom prst="rect">
            <a:avLst/>
          </a:prstGeom>
          <a:solidFill>
            <a:srgbClr val="D99593"/>
          </a:solidFill>
          <a:ln>
            <a:noFill/>
          </a:ln>
        </p:spPr>
        <p:txBody>
          <a:bodyPr spcFirstLastPara="1" wrap="square" lIns="91425" tIns="45700" rIns="91425" bIns="45700" anchor="t" anchorCtr="0">
            <a:normAutofit lnSpcReduction="10000"/>
          </a:bodyPr>
          <a:lstStyle/>
          <a:p>
            <a:pPr>
              <a:lnSpc>
                <a:spcPct val="150000"/>
              </a:lnSpc>
              <a:spcBef>
                <a:spcPts val="0"/>
              </a:spcBef>
              <a:buClr>
                <a:schemeClr val="dk1"/>
              </a:buClr>
              <a:buSzPts val="3200"/>
            </a:pPr>
            <a:r>
              <a:rPr lang="en-US" sz="3200" dirty="0"/>
              <a:t>Apprehension about events unlikely to occur </a:t>
            </a:r>
          </a:p>
          <a:p>
            <a:pPr>
              <a:lnSpc>
                <a:spcPct val="150000"/>
              </a:lnSpc>
              <a:spcBef>
                <a:spcPts val="0"/>
              </a:spcBef>
              <a:buClr>
                <a:schemeClr val="dk1"/>
              </a:buClr>
              <a:buSzPts val="3200"/>
            </a:pPr>
            <a:r>
              <a:rPr lang="en-US" sz="3200" dirty="0"/>
              <a:t>Onset early adulthood. </a:t>
            </a:r>
            <a:endParaRPr sz="3200" dirty="0"/>
          </a:p>
          <a:p>
            <a:pPr>
              <a:lnSpc>
                <a:spcPct val="150000"/>
              </a:lnSpc>
              <a:spcBef>
                <a:spcPts val="640"/>
              </a:spcBef>
              <a:buClr>
                <a:schemeClr val="dk1"/>
              </a:buClr>
              <a:buSzPts val="3200"/>
            </a:pPr>
            <a:r>
              <a:rPr lang="en-US" sz="3200" dirty="0"/>
              <a:t>Ratio - F2:1M </a:t>
            </a:r>
            <a:endParaRPr sz="3200" dirty="0"/>
          </a:p>
          <a:p>
            <a:pPr>
              <a:lnSpc>
                <a:spcPct val="150000"/>
              </a:lnSpc>
              <a:spcBef>
                <a:spcPts val="640"/>
              </a:spcBef>
              <a:buClr>
                <a:schemeClr val="dk1"/>
              </a:buClr>
              <a:buSzPts val="3200"/>
            </a:pPr>
            <a:r>
              <a:rPr lang="en-US" sz="3200" dirty="0"/>
              <a:t>Often co-morbid with other disorders e.g. OCD, dysthymia </a:t>
            </a:r>
            <a:endParaRPr sz="3200" dirty="0"/>
          </a:p>
          <a:p>
            <a:pPr>
              <a:lnSpc>
                <a:spcPct val="150000"/>
              </a:lnSpc>
              <a:spcBef>
                <a:spcPts val="640"/>
              </a:spcBef>
              <a:buClr>
                <a:schemeClr val="dk1"/>
              </a:buClr>
              <a:buSzPts val="3200"/>
            </a:pPr>
            <a:r>
              <a:rPr lang="en-US" sz="3200" dirty="0"/>
              <a:t>May respond to counselling, cognitive and </a:t>
            </a:r>
            <a:r>
              <a:rPr lang="en-US" sz="3200" dirty="0" err="1"/>
              <a:t>behavioural</a:t>
            </a:r>
            <a:r>
              <a:rPr lang="en-US" sz="3200" dirty="0"/>
              <a:t> therapies, drugs: </a:t>
            </a:r>
            <a:endParaRPr sz="3200" dirty="0"/>
          </a:p>
          <a:p>
            <a:pPr>
              <a:lnSpc>
                <a:spcPct val="150000"/>
              </a:lnSpc>
              <a:spcBef>
                <a:spcPts val="640"/>
              </a:spcBef>
              <a:buClr>
                <a:schemeClr val="dk1"/>
              </a:buClr>
              <a:buSzPts val="3200"/>
            </a:pPr>
            <a:r>
              <a:rPr lang="en-US" sz="3200" dirty="0"/>
              <a:t>Drugs best as a short term thing in conjunction with psychological treatment </a:t>
            </a:r>
            <a:endParaRPr sz="3200" dirty="0"/>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9"/>
          <p:cNvSpPr txBox="1">
            <a:spLocks noGrp="1"/>
          </p:cNvSpPr>
          <p:nvPr>
            <p:ph idx="1"/>
          </p:nvPr>
        </p:nvSpPr>
        <p:spPr>
          <a:xfrm>
            <a:off x="0" y="0"/>
            <a:ext cx="9144000" cy="6858000"/>
          </a:xfrm>
          <a:prstGeom prst="rect">
            <a:avLst/>
          </a:prstGeom>
          <a:solidFill>
            <a:srgbClr val="D99593"/>
          </a:solid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None/>
            </a:pPr>
            <a:r>
              <a:rPr lang="en-US" sz="3600" b="1" dirty="0">
                <a:solidFill>
                  <a:srgbClr val="FFFF00"/>
                </a:solidFill>
              </a:rPr>
              <a:t>PTSD - Post Traumatic Stress Disorder</a:t>
            </a:r>
            <a:r>
              <a:rPr lang="en-US" sz="3600" dirty="0">
                <a:solidFill>
                  <a:srgbClr val="FFFF00"/>
                </a:solidFill>
              </a:rPr>
              <a:t> </a:t>
            </a:r>
          </a:p>
          <a:p>
            <a:pPr>
              <a:spcBef>
                <a:spcPts val="0"/>
              </a:spcBef>
              <a:buClr>
                <a:schemeClr val="dk1"/>
              </a:buClr>
              <a:buSzPts val="3200"/>
            </a:pPr>
            <a:r>
              <a:rPr lang="en-US" sz="3200" dirty="0"/>
              <a:t>is a psychiatric disorder that may occur in people who have experienced or witnessed a traumatic event such as a natural disaster, a serious accident, a terrorist act, war/combat, or rape or who have been threatened with death, sexual violence or serious injury. </a:t>
            </a:r>
          </a:p>
          <a:p>
            <a:pPr>
              <a:spcBef>
                <a:spcPts val="0"/>
              </a:spcBef>
              <a:buClr>
                <a:schemeClr val="dk1"/>
              </a:buClr>
              <a:buSzPts val="3200"/>
            </a:pPr>
            <a:r>
              <a:rPr lang="en-US" sz="3200" dirty="0"/>
              <a:t>“shell shock” during the years of World War I </a:t>
            </a:r>
          </a:p>
          <a:p>
            <a:pPr>
              <a:spcBef>
                <a:spcPts val="0"/>
              </a:spcBef>
              <a:buClr>
                <a:schemeClr val="dk1"/>
              </a:buClr>
              <a:buSzPts val="3200"/>
            </a:pPr>
            <a:r>
              <a:rPr lang="en-US" sz="3200" dirty="0"/>
              <a:t>“combat fatigue” after World War II, </a:t>
            </a:r>
          </a:p>
          <a:p>
            <a:pPr>
              <a:spcBef>
                <a:spcPts val="0"/>
              </a:spcBef>
              <a:buClr>
                <a:schemeClr val="dk1"/>
              </a:buClr>
              <a:buSzPts val="3200"/>
            </a:pPr>
            <a:r>
              <a:rPr lang="en-US" sz="3200" dirty="0"/>
              <a:t>occur in all people, of any ethnicity, nationality or culture, and at any age. </a:t>
            </a:r>
            <a:endParaRPr sz="3200" dirty="0"/>
          </a:p>
          <a:p>
            <a:pPr marL="342900" lvl="0" indent="-139700" algn="l" rtl="0">
              <a:spcBef>
                <a:spcPts val="640"/>
              </a:spcBef>
              <a:spcAft>
                <a:spcPts val="0"/>
              </a:spcAft>
              <a:buClr>
                <a:schemeClr val="dk1"/>
              </a:buClr>
              <a:buSzPts val="3200"/>
              <a:buNone/>
            </a:pPr>
            <a:endParaRPr sz="3200" dirty="0"/>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30"/>
          <p:cNvSpPr txBox="1">
            <a:spLocks noGrp="1"/>
          </p:cNvSpPr>
          <p:nvPr>
            <p:ph idx="1"/>
          </p:nvPr>
        </p:nvSpPr>
        <p:spPr>
          <a:xfrm>
            <a:off x="0" y="0"/>
            <a:ext cx="9144000" cy="6858000"/>
          </a:xfrm>
          <a:prstGeom prst="rect">
            <a:avLst/>
          </a:prstGeom>
          <a:solidFill>
            <a:srgbClr val="D99593"/>
          </a:solidFill>
          <a:ln>
            <a:noFill/>
          </a:ln>
        </p:spPr>
        <p:txBody>
          <a:bodyPr spcFirstLastPara="1" wrap="square" lIns="91425" tIns="45700" rIns="91425" bIns="45700" anchor="t" anchorCtr="0">
            <a:normAutofit/>
          </a:bodyPr>
          <a:lstStyle/>
          <a:p>
            <a:pPr>
              <a:spcBef>
                <a:spcPts val="0"/>
              </a:spcBef>
              <a:buClr>
                <a:schemeClr val="dk1"/>
              </a:buClr>
              <a:buSzPts val="3200"/>
            </a:pPr>
            <a:r>
              <a:rPr lang="en-US" sz="3200" dirty="0"/>
              <a:t>Protracted and sometimes delayed response to a highly threatening or catastrophic experience (within 6m) </a:t>
            </a:r>
            <a:endParaRPr sz="3200" dirty="0"/>
          </a:p>
          <a:p>
            <a:pPr>
              <a:spcBef>
                <a:spcPts val="640"/>
              </a:spcBef>
              <a:buClr>
                <a:schemeClr val="dk1"/>
              </a:buClr>
              <a:buSzPts val="3200"/>
            </a:pPr>
            <a:r>
              <a:rPr lang="en-US" sz="3200" dirty="0"/>
              <a:t>Commonly combat in males and sexual assault in women </a:t>
            </a:r>
            <a:endParaRPr sz="3200" dirty="0"/>
          </a:p>
          <a:p>
            <a:pPr>
              <a:spcBef>
                <a:spcPts val="640"/>
              </a:spcBef>
              <a:buClr>
                <a:schemeClr val="dk1"/>
              </a:buClr>
              <a:buSzPts val="3200"/>
            </a:pPr>
            <a:r>
              <a:rPr lang="en-US" sz="3200" dirty="0"/>
              <a:t>Characterized by numbing, detachment, flashbacks, nightmares, partial or complete memory loss for the event, avoidance of reminders of the event and prominent anxiety symptoms </a:t>
            </a:r>
            <a:endParaRPr sz="3200" dirty="0"/>
          </a:p>
          <a:p>
            <a:pPr marL="0" indent="0">
              <a:spcBef>
                <a:spcPts val="640"/>
              </a:spcBef>
              <a:buClr>
                <a:schemeClr val="dk1"/>
              </a:buClr>
              <a:buSzPts val="3200"/>
              <a:buNone/>
            </a:pPr>
            <a:endParaRPr sz="3200" dirty="0"/>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30"/>
          <p:cNvSpPr txBox="1">
            <a:spLocks noGrp="1"/>
          </p:cNvSpPr>
          <p:nvPr>
            <p:ph idx="1"/>
          </p:nvPr>
        </p:nvSpPr>
        <p:spPr>
          <a:xfrm>
            <a:off x="0" y="0"/>
            <a:ext cx="9144000" cy="6858000"/>
          </a:xfrm>
          <a:prstGeom prst="rect">
            <a:avLst/>
          </a:prstGeom>
          <a:solidFill>
            <a:srgbClr val="D99593"/>
          </a:solidFill>
          <a:ln>
            <a:noFill/>
          </a:ln>
        </p:spPr>
        <p:txBody>
          <a:bodyPr spcFirstLastPara="1" wrap="square" lIns="91425" tIns="45700" rIns="91425" bIns="45700" anchor="t" anchorCtr="0">
            <a:normAutofit/>
          </a:bodyPr>
          <a:lstStyle/>
          <a:p>
            <a:pPr>
              <a:spcBef>
                <a:spcPts val="640"/>
              </a:spcBef>
              <a:buClr>
                <a:schemeClr val="dk1"/>
              </a:buClr>
              <a:buSzPts val="3200"/>
            </a:pPr>
            <a:r>
              <a:rPr lang="en-US" sz="3600" dirty="0"/>
              <a:t>Common with depressive disorders, as well as anxiety disorders and alcohol/substance misuse </a:t>
            </a:r>
            <a:endParaRPr sz="3600" dirty="0"/>
          </a:p>
          <a:p>
            <a:pPr>
              <a:spcBef>
                <a:spcPts val="640"/>
              </a:spcBef>
              <a:buClr>
                <a:schemeClr val="dk1"/>
              </a:buClr>
              <a:buSzPts val="3200"/>
            </a:pPr>
            <a:r>
              <a:rPr lang="en-US" sz="3600" dirty="0"/>
              <a:t>May respond to supportive psychotherapy, CBT, group therapy and medication </a:t>
            </a:r>
            <a:endParaRPr sz="3600" dirty="0"/>
          </a:p>
          <a:p>
            <a:pPr>
              <a:spcBef>
                <a:spcPts val="640"/>
              </a:spcBef>
              <a:buClr>
                <a:schemeClr val="dk1"/>
              </a:buClr>
              <a:buSzPts val="3200"/>
            </a:pPr>
            <a:r>
              <a:rPr lang="en-US" sz="3600" dirty="0"/>
              <a:t>Prognosis: may persist for years</a:t>
            </a:r>
            <a:endParaRPr sz="3600" dirty="0"/>
          </a:p>
        </p:txBody>
      </p:sp>
    </p:spTree>
    <p:extLst>
      <p:ext uri="{BB962C8B-B14F-4D97-AF65-F5344CB8AC3E}">
        <p14:creationId xmlns:p14="http://schemas.microsoft.com/office/powerpoint/2010/main" val="416049199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31"/>
          <p:cNvSpPr txBox="1">
            <a:spLocks noGrp="1"/>
          </p:cNvSpPr>
          <p:nvPr>
            <p:ph idx="1"/>
          </p:nvPr>
        </p:nvSpPr>
        <p:spPr>
          <a:xfrm>
            <a:off x="0" y="0"/>
            <a:ext cx="9144000" cy="6858000"/>
          </a:xfrm>
          <a:prstGeom prst="rect">
            <a:avLst/>
          </a:prstGeom>
          <a:solidFill>
            <a:srgbClr val="D99593"/>
          </a:solidFill>
          <a:ln>
            <a:noFill/>
          </a:ln>
        </p:spPr>
        <p:txBody>
          <a:bodyPr spcFirstLastPara="1" wrap="square" lIns="91425" tIns="45700" rIns="91425" bIns="45700" anchor="t" anchorCtr="0">
            <a:normAutofit/>
          </a:bodyPr>
          <a:lstStyle/>
          <a:p>
            <a:pPr marL="0" lvl="0" indent="0" algn="ctr" rtl="0">
              <a:lnSpc>
                <a:spcPct val="150000"/>
              </a:lnSpc>
              <a:spcBef>
                <a:spcPts val="0"/>
              </a:spcBef>
              <a:spcAft>
                <a:spcPts val="0"/>
              </a:spcAft>
              <a:buClr>
                <a:schemeClr val="dk1"/>
              </a:buClr>
              <a:buSzPts val="3200"/>
              <a:buNone/>
            </a:pPr>
            <a:r>
              <a:rPr lang="en-US" sz="3600" b="1" dirty="0">
                <a:solidFill>
                  <a:srgbClr val="FFFF00"/>
                </a:solidFill>
              </a:rPr>
              <a:t>Obsessive-compulsive disorder (OCD) </a:t>
            </a:r>
          </a:p>
          <a:p>
            <a:pPr marL="342900" lvl="0" indent="-342900" algn="l" rtl="0">
              <a:lnSpc>
                <a:spcPct val="150000"/>
              </a:lnSpc>
              <a:spcBef>
                <a:spcPts val="0"/>
              </a:spcBef>
              <a:spcAft>
                <a:spcPts val="0"/>
              </a:spcAft>
              <a:buClr>
                <a:schemeClr val="dk1"/>
              </a:buClr>
              <a:buSzPts val="3200"/>
              <a:buChar char="•"/>
            </a:pPr>
            <a:r>
              <a:rPr lang="en-US" sz="3200" dirty="0"/>
              <a:t>disorder in which people have recurring, unwanted thoughts, ideas or sensations (obsessions) that make them feel driven to do something repetitively (compulsions). </a:t>
            </a:r>
          </a:p>
          <a:p>
            <a:pPr marL="342900" lvl="0" indent="-342900" algn="l" rtl="0">
              <a:lnSpc>
                <a:spcPct val="150000"/>
              </a:lnSpc>
              <a:spcBef>
                <a:spcPts val="0"/>
              </a:spcBef>
              <a:spcAft>
                <a:spcPts val="0"/>
              </a:spcAft>
              <a:buClr>
                <a:schemeClr val="dk1"/>
              </a:buClr>
              <a:buSzPts val="3200"/>
              <a:buChar char="•"/>
            </a:pPr>
            <a:r>
              <a:rPr lang="en-US" sz="3200" dirty="0"/>
              <a:t>repetitive behaviors, such as hand washing, checking on things or cleaning, can significantly interfere with a person’s daily activities and social interactions.</a:t>
            </a:r>
            <a:endParaRPr sz="3200" dirty="0"/>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Damask</Template>
  <TotalTime>74</TotalTime>
  <Words>1298</Words>
  <Application>Microsoft Office PowerPoint</Application>
  <PresentationFormat>On-screen Show (4:3)</PresentationFormat>
  <Paragraphs>141</Paragraphs>
  <Slides>23</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Bookman Old Style</vt:lpstr>
      <vt:lpstr>Calibri</vt:lpstr>
      <vt:lpstr>Rockwell</vt:lpstr>
      <vt:lpstr>Damask</vt:lpstr>
      <vt:lpstr>MINOR PSYCHIATRIC DISORDERS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MINOR PSYCHIATRIC DISORDERS</dc:title>
  <cp:lastModifiedBy>Jaimon Varghese</cp:lastModifiedBy>
  <cp:revision>3</cp:revision>
  <dcterms:modified xsi:type="dcterms:W3CDTF">2023-07-04T15:29:20Z</dcterms:modified>
</cp:coreProperties>
</file>