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2"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3"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8876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661491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155117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47807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51670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965718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096221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600739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435911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453213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82001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26121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5506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20896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81614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05850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828190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83102558"/>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0" y="0"/>
            <a:ext cx="9144000" cy="6857999"/>
          </a:xfrm>
          <a:prstGeom prst="rect">
            <a:avLst/>
          </a:prstGeom>
          <a:noFill/>
          <a:ln>
            <a:noFill/>
          </a:ln>
        </p:spPr>
        <p:txBody>
          <a:bodyPr spcFirstLastPara="1" wrap="square" lIns="91425" tIns="45700" rIns="91425" bIns="45700" anchor="ctr" anchorCtr="0">
            <a:normAutofit/>
          </a:bodyPr>
          <a:lstStyle/>
          <a:p>
            <a:pPr marL="0" lvl="0" indent="0" algn="ctr" rtl="0">
              <a:lnSpc>
                <a:spcPct val="150000"/>
              </a:lnSpc>
              <a:spcBef>
                <a:spcPts val="0"/>
              </a:spcBef>
              <a:spcAft>
                <a:spcPts val="0"/>
              </a:spcAft>
              <a:buClr>
                <a:schemeClr val="dk1"/>
              </a:buClr>
              <a:buSzPts val="8800"/>
              <a:buFont typeface="Calibri"/>
              <a:buNone/>
            </a:pPr>
            <a:r>
              <a:rPr lang="en-US" sz="8800" dirty="0">
                <a:solidFill>
                  <a:srgbClr val="FFFF00"/>
                </a:solidFill>
              </a:rPr>
              <a:t>SOMATOFORM DISORDERS</a:t>
            </a:r>
            <a:endParaRPr sz="880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4"/>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a:bodyPr>
          <a:lstStyle/>
          <a:p>
            <a:pPr>
              <a:lnSpc>
                <a:spcPct val="150000"/>
              </a:lnSpc>
              <a:spcBef>
                <a:spcPts val="0"/>
              </a:spcBef>
              <a:buClr>
                <a:schemeClr val="dk1"/>
              </a:buClr>
              <a:buSzPts val="3200"/>
              <a:buFont typeface="Wingdings" panose="05000000000000000000" pitchFamily="2" charset="2"/>
              <a:buChar char="q"/>
            </a:pPr>
            <a:r>
              <a:rPr lang="en-US" sz="3200" dirty="0"/>
              <a:t>	“Soma” means “body” and </a:t>
            </a:r>
            <a:r>
              <a:rPr lang="en-US" sz="3900" b="1" dirty="0">
                <a:solidFill>
                  <a:srgbClr val="FFFF00"/>
                </a:solidFill>
              </a:rPr>
              <a:t>Somatoform Disorders</a:t>
            </a:r>
            <a:r>
              <a:rPr lang="en-US" sz="3200" dirty="0"/>
              <a:t> involves patterns in which individuals complains of bodily symptoms that suggest the presence of medical problems, but for which no organic basis can be found that satisfactorily explains the symptoms. </a:t>
            </a:r>
            <a:endParaRPr sz="3200" dirty="0"/>
          </a:p>
          <a:p>
            <a:pPr>
              <a:lnSpc>
                <a:spcPct val="150000"/>
              </a:lnSpc>
              <a:spcBef>
                <a:spcPts val="640"/>
              </a:spcBef>
              <a:buClr>
                <a:schemeClr val="dk1"/>
              </a:buClr>
              <a:buSzPts val="3200"/>
              <a:buFont typeface="Wingdings" panose="05000000000000000000" pitchFamily="2" charset="2"/>
              <a:buChar char="q"/>
            </a:pPr>
            <a:r>
              <a:rPr lang="en-US" sz="3200" dirty="0"/>
              <a:t>	Such individuals are typically preoccupied with their state of health and with various presumed disorders or diseases of bodily organs.</a:t>
            </a:r>
            <a:endParaRPr sz="3200" dirty="0"/>
          </a:p>
          <a:p>
            <a:pPr marL="660400" indent="-457200">
              <a:spcBef>
                <a:spcPts val="640"/>
              </a:spcBef>
              <a:buClr>
                <a:schemeClr val="dk1"/>
              </a:buClr>
              <a:buSzPts val="3200"/>
              <a:buFont typeface="Wingdings" panose="05000000000000000000" pitchFamily="2" charset="2"/>
              <a:buChar char="q"/>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ctr" rtl="0">
              <a:spcBef>
                <a:spcPts val="0"/>
              </a:spcBef>
              <a:spcAft>
                <a:spcPts val="0"/>
              </a:spcAft>
              <a:buClr>
                <a:schemeClr val="dk1"/>
              </a:buClr>
              <a:buSzPct val="100000"/>
              <a:buNone/>
            </a:pPr>
            <a:r>
              <a:rPr lang="en-US" sz="2800" dirty="0"/>
              <a:t>	 </a:t>
            </a:r>
            <a:r>
              <a:rPr lang="en-US" sz="3900" b="1" dirty="0">
                <a:solidFill>
                  <a:srgbClr val="FFFF00"/>
                </a:solidFill>
              </a:rPr>
              <a:t>Somatization Disorder</a:t>
            </a:r>
            <a:endParaRPr sz="3900" b="1" dirty="0">
              <a:solidFill>
                <a:srgbClr val="FFFF00"/>
              </a:solidFill>
            </a:endParaRPr>
          </a:p>
          <a:p>
            <a:pPr marL="342900" lvl="0" indent="-342900" algn="l" rtl="0">
              <a:lnSpc>
                <a:spcPct val="150000"/>
              </a:lnSpc>
              <a:spcBef>
                <a:spcPts val="592"/>
              </a:spcBef>
              <a:spcAft>
                <a:spcPts val="0"/>
              </a:spcAft>
              <a:buClr>
                <a:schemeClr val="dk1"/>
              </a:buClr>
              <a:buSzPct val="100000"/>
              <a:buNone/>
            </a:pPr>
            <a:r>
              <a:rPr lang="en-US" sz="2800" dirty="0"/>
              <a:t>	A history of many physical complaints beginning before age 30 years that occur over a period of several years and result in treatment being sought. Each of the following criteria have been met; </a:t>
            </a:r>
            <a:endParaRPr sz="2800" dirty="0"/>
          </a:p>
          <a:p>
            <a:pPr marL="342900" lvl="0" indent="-342900" algn="l" rtl="0">
              <a:lnSpc>
                <a:spcPct val="150000"/>
              </a:lnSpc>
              <a:spcBef>
                <a:spcPts val="592"/>
              </a:spcBef>
              <a:spcAft>
                <a:spcPts val="0"/>
              </a:spcAft>
              <a:buClr>
                <a:schemeClr val="dk1"/>
              </a:buClr>
              <a:buSzPct val="100000"/>
              <a:buNone/>
            </a:pPr>
            <a:r>
              <a:rPr lang="en-US" sz="2800" dirty="0"/>
              <a:t>	• Four pain symptoms, </a:t>
            </a:r>
            <a:endParaRPr sz="2800" dirty="0"/>
          </a:p>
          <a:p>
            <a:pPr marL="342900" lvl="0" indent="-342900" algn="l" rtl="0">
              <a:lnSpc>
                <a:spcPct val="150000"/>
              </a:lnSpc>
              <a:spcBef>
                <a:spcPts val="592"/>
              </a:spcBef>
              <a:spcAft>
                <a:spcPts val="0"/>
              </a:spcAft>
              <a:buClr>
                <a:schemeClr val="dk1"/>
              </a:buClr>
              <a:buSzPct val="100000"/>
              <a:buNone/>
            </a:pPr>
            <a:r>
              <a:rPr lang="en-US" sz="2800" dirty="0"/>
              <a:t>	• Two gastrointestinal symptoms, </a:t>
            </a:r>
            <a:endParaRPr sz="2800" dirty="0"/>
          </a:p>
          <a:p>
            <a:pPr marL="342900" lvl="0" indent="-342900" algn="l" rtl="0">
              <a:lnSpc>
                <a:spcPct val="150000"/>
              </a:lnSpc>
              <a:spcBef>
                <a:spcPts val="592"/>
              </a:spcBef>
              <a:spcAft>
                <a:spcPts val="0"/>
              </a:spcAft>
              <a:buClr>
                <a:schemeClr val="dk1"/>
              </a:buClr>
              <a:buSzPct val="100000"/>
              <a:buNone/>
            </a:pPr>
            <a:r>
              <a:rPr lang="en-US" sz="2800" dirty="0"/>
              <a:t>	• One sexual symptom &amp; </a:t>
            </a:r>
            <a:endParaRPr sz="2800" dirty="0"/>
          </a:p>
          <a:p>
            <a:pPr marL="342900" lvl="0" indent="-342900" algn="l" rtl="0">
              <a:lnSpc>
                <a:spcPct val="150000"/>
              </a:lnSpc>
              <a:spcBef>
                <a:spcPts val="592"/>
              </a:spcBef>
              <a:spcAft>
                <a:spcPts val="0"/>
              </a:spcAft>
              <a:buClr>
                <a:schemeClr val="dk1"/>
              </a:buClr>
              <a:buSzPct val="100000"/>
              <a:buNone/>
            </a:pPr>
            <a:r>
              <a:rPr lang="en-US" sz="2800" dirty="0"/>
              <a:t>	• One pseudo-neurological symptom (Common symptoms like, headache, nausea, deafness, blurred vision, double vision, chest pain, stomach ache)</a:t>
            </a:r>
            <a:endParaRPr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lnSpc>
                <a:spcPct val="150000"/>
              </a:lnSpc>
              <a:spcBef>
                <a:spcPts val="0"/>
              </a:spcBef>
              <a:spcAft>
                <a:spcPts val="0"/>
              </a:spcAft>
              <a:buClr>
                <a:schemeClr val="dk1"/>
              </a:buClr>
              <a:buSzPct val="100000"/>
              <a:buChar char="•"/>
            </a:pPr>
            <a:r>
              <a:rPr lang="en-US" sz="3200" dirty="0"/>
              <a:t>It is chronic but fluctuating disorder, a year rarely passes without individual’s seeking some medical attention just like “doctor shopping” going from one physician to the next. </a:t>
            </a:r>
          </a:p>
          <a:p>
            <a:pPr marL="342900" lvl="0" indent="-342900" algn="l" rtl="0">
              <a:lnSpc>
                <a:spcPct val="150000"/>
              </a:lnSpc>
              <a:spcBef>
                <a:spcPts val="0"/>
              </a:spcBef>
              <a:spcAft>
                <a:spcPts val="0"/>
              </a:spcAft>
              <a:buClr>
                <a:schemeClr val="dk1"/>
              </a:buClr>
              <a:buSzPct val="100000"/>
              <a:buChar char="•"/>
            </a:pPr>
            <a:r>
              <a:rPr lang="en-US" sz="3200" dirty="0"/>
              <a:t>Diagnostic criteria are met before age 25, but initial symptoms are often present by adolescence; </a:t>
            </a:r>
            <a:endParaRPr sz="3200" dirty="0"/>
          </a:p>
          <a:p>
            <a:pPr marL="342900" lvl="0" indent="-342900" algn="l" rtl="0">
              <a:lnSpc>
                <a:spcPct val="150000"/>
              </a:lnSpc>
              <a:spcBef>
                <a:spcPts val="592"/>
              </a:spcBef>
              <a:spcAft>
                <a:spcPts val="0"/>
              </a:spcAft>
              <a:buClr>
                <a:schemeClr val="dk1"/>
              </a:buClr>
              <a:buSzPct val="100000"/>
              <a:buNone/>
            </a:pPr>
            <a:r>
              <a:rPr lang="en-US" sz="3200" dirty="0"/>
              <a:t>		-Menstrual difficulties may be earliest symptoms in women</a:t>
            </a:r>
            <a:endParaRPr sz="3200" dirty="0"/>
          </a:p>
          <a:p>
            <a:pPr marL="342900" lvl="0" indent="-342900" algn="l" rtl="0">
              <a:lnSpc>
                <a:spcPct val="150000"/>
              </a:lnSpc>
              <a:spcBef>
                <a:spcPts val="592"/>
              </a:spcBef>
              <a:spcAft>
                <a:spcPts val="0"/>
              </a:spcAft>
              <a:buClr>
                <a:schemeClr val="dk1"/>
              </a:buClr>
              <a:buSzPct val="100000"/>
              <a:buNone/>
            </a:pPr>
            <a:r>
              <a:rPr lang="en-US" sz="3200" dirty="0"/>
              <a:t>		-Sexual symptoms are often associated with marital discord</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342900" lvl="0" indent="-342900" algn="ctr" rtl="0">
              <a:lnSpc>
                <a:spcPct val="150000"/>
              </a:lnSpc>
              <a:spcBef>
                <a:spcPts val="0"/>
              </a:spcBef>
              <a:spcAft>
                <a:spcPts val="0"/>
              </a:spcAft>
              <a:buClr>
                <a:schemeClr val="dk1"/>
              </a:buClr>
              <a:buSzPts val="3200"/>
              <a:buNone/>
            </a:pPr>
            <a:r>
              <a:rPr lang="en-US" sz="3200" b="1" dirty="0">
                <a:solidFill>
                  <a:srgbClr val="FFC000"/>
                </a:solidFill>
              </a:rPr>
              <a:t>PREVALENCE</a:t>
            </a:r>
            <a:endParaRPr sz="3200" b="1" dirty="0">
              <a:solidFill>
                <a:srgbClr val="FFC000"/>
              </a:solidFill>
            </a:endParaRPr>
          </a:p>
          <a:p>
            <a:pPr marL="342900" lvl="0" indent="-342900" algn="l" rtl="0">
              <a:lnSpc>
                <a:spcPct val="150000"/>
              </a:lnSpc>
              <a:spcBef>
                <a:spcPts val="640"/>
              </a:spcBef>
              <a:spcAft>
                <a:spcPts val="0"/>
              </a:spcAft>
              <a:buClr>
                <a:schemeClr val="dk1"/>
              </a:buClr>
              <a:buSzPts val="3200"/>
              <a:buNone/>
            </a:pPr>
            <a:r>
              <a:rPr lang="en-US" sz="3200" dirty="0"/>
              <a:t>		- 0.2% to 2% among women</a:t>
            </a:r>
            <a:endParaRPr sz="3200" dirty="0"/>
          </a:p>
          <a:p>
            <a:pPr marL="342900" lvl="0" indent="-342900" algn="l" rtl="0">
              <a:lnSpc>
                <a:spcPct val="150000"/>
              </a:lnSpc>
              <a:spcBef>
                <a:spcPts val="640"/>
              </a:spcBef>
              <a:spcAft>
                <a:spcPts val="0"/>
              </a:spcAft>
              <a:buClr>
                <a:schemeClr val="dk1"/>
              </a:buClr>
              <a:buSzPts val="3200"/>
              <a:buNone/>
            </a:pPr>
            <a:r>
              <a:rPr lang="en-US" sz="3200" dirty="0"/>
              <a:t>		- Less than 2% in men</a:t>
            </a:r>
            <a:endParaRPr sz="3200" dirty="0"/>
          </a:p>
          <a:p>
            <a:pPr marL="342900" lvl="0" indent="-342900" algn="l" rtl="0">
              <a:lnSpc>
                <a:spcPct val="150000"/>
              </a:lnSpc>
              <a:spcBef>
                <a:spcPts val="640"/>
              </a:spcBef>
              <a:spcAft>
                <a:spcPts val="0"/>
              </a:spcAft>
              <a:buClr>
                <a:schemeClr val="dk1"/>
              </a:buClr>
              <a:buSzPts val="3200"/>
              <a:buChar char="•"/>
            </a:pPr>
            <a:r>
              <a:rPr lang="en-US" sz="3200" dirty="0"/>
              <a:t>Diagnosis depends on whether the interviewer is a physician or a non physician who may less frequently diagnose Somatoform Disorder</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ctr" rtl="0">
              <a:spcBef>
                <a:spcPts val="0"/>
              </a:spcBef>
              <a:spcAft>
                <a:spcPts val="0"/>
              </a:spcAft>
              <a:buClr>
                <a:schemeClr val="dk1"/>
              </a:buClr>
              <a:buSzPts val="3200"/>
              <a:buNone/>
            </a:pPr>
            <a:r>
              <a:rPr lang="en-US" sz="3200" dirty="0"/>
              <a:t>	</a:t>
            </a:r>
            <a:r>
              <a:rPr lang="en-US" sz="3900" b="1" dirty="0">
                <a:solidFill>
                  <a:srgbClr val="FFFF00"/>
                </a:solidFill>
              </a:rPr>
              <a:t>CONVERSION DISORDER</a:t>
            </a:r>
            <a:endParaRPr sz="3900" dirty="0">
              <a:solidFill>
                <a:srgbClr val="FFFF00"/>
              </a:solidFill>
            </a:endParaRPr>
          </a:p>
          <a:p>
            <a:pPr marL="342900" lvl="0" indent="-342900" algn="l" rtl="0">
              <a:lnSpc>
                <a:spcPct val="150000"/>
              </a:lnSpc>
              <a:spcBef>
                <a:spcPts val="640"/>
              </a:spcBef>
              <a:spcAft>
                <a:spcPts val="0"/>
              </a:spcAft>
              <a:buClr>
                <a:schemeClr val="dk1"/>
              </a:buClr>
              <a:buSzPts val="3200"/>
              <a:buNone/>
            </a:pPr>
            <a:r>
              <a:rPr lang="en-US" sz="3200" dirty="0"/>
              <a:t>	It is originally known as </a:t>
            </a:r>
            <a:r>
              <a:rPr lang="en-US" sz="3200" b="1" dirty="0">
                <a:solidFill>
                  <a:srgbClr val="FFC000"/>
                </a:solidFill>
              </a:rPr>
              <a:t>“Hysteria”, </a:t>
            </a:r>
            <a:r>
              <a:rPr lang="en-US" sz="3200" dirty="0"/>
              <a:t>involves a pattern in which one or more symptoms affecting voluntary, motor or sensory function that mimic neurological or other general medical condition. It is initiated by psychological factors and is not intentionally produced or artificial. The symptoms manifest themselves as sensory symptoms, motor symptoms and visceral (internal organs) symptoms.</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None/>
            </a:pPr>
            <a:r>
              <a:rPr lang="en-US" sz="3200" b="1" dirty="0">
                <a:solidFill>
                  <a:srgbClr val="FFC000"/>
                </a:solidFill>
              </a:rPr>
              <a:t>TYPE OF SYMPTOMS </a:t>
            </a:r>
            <a:endParaRPr sz="3200" b="1" dirty="0">
              <a:solidFill>
                <a:srgbClr val="FFC000"/>
              </a:solidFill>
            </a:endParaRPr>
          </a:p>
          <a:p>
            <a:pPr marL="342900" lvl="0" indent="-342900" algn="l" rtl="0">
              <a:lnSpc>
                <a:spcPct val="150000"/>
              </a:lnSpc>
              <a:spcBef>
                <a:spcPts val="640"/>
              </a:spcBef>
              <a:spcAft>
                <a:spcPts val="0"/>
              </a:spcAft>
              <a:buClr>
                <a:schemeClr val="dk1"/>
              </a:buClr>
              <a:buSzPts val="3200"/>
              <a:buChar char="•"/>
            </a:pPr>
            <a:r>
              <a:rPr lang="en-US" sz="3200" dirty="0"/>
              <a:t>With motor symptoms or deficits(impaired coordination or balance, paralysis, lump in throat) </a:t>
            </a:r>
            <a:endParaRPr sz="3200" dirty="0"/>
          </a:p>
          <a:p>
            <a:pPr marL="342900" lvl="0" indent="-342900" algn="l" rtl="0">
              <a:lnSpc>
                <a:spcPct val="150000"/>
              </a:lnSpc>
              <a:spcBef>
                <a:spcPts val="640"/>
              </a:spcBef>
              <a:spcAft>
                <a:spcPts val="0"/>
              </a:spcAft>
              <a:buClr>
                <a:schemeClr val="dk1"/>
              </a:buClr>
              <a:buSzPts val="3200"/>
              <a:buChar char="•"/>
            </a:pPr>
            <a:r>
              <a:rPr lang="en-US" sz="3200" dirty="0"/>
              <a:t>With sensory symptoms or deficits(loss of touch or pain sensation, double vision, deafness, hallucination) </a:t>
            </a:r>
            <a:endParaRPr sz="3200" dirty="0"/>
          </a:p>
          <a:p>
            <a:pPr marL="342900" lvl="0" indent="-342900" algn="l" rtl="0">
              <a:lnSpc>
                <a:spcPct val="150000"/>
              </a:lnSpc>
              <a:spcBef>
                <a:spcPts val="640"/>
              </a:spcBef>
              <a:spcAft>
                <a:spcPts val="0"/>
              </a:spcAft>
              <a:buClr>
                <a:schemeClr val="dk1"/>
              </a:buClr>
              <a:buSzPts val="3200"/>
              <a:buChar char="•"/>
            </a:pPr>
            <a:r>
              <a:rPr lang="en-US" sz="3200" dirty="0"/>
              <a:t>With seizures or convulsions </a:t>
            </a:r>
            <a:endParaRPr sz="3200" dirty="0"/>
          </a:p>
          <a:p>
            <a:pPr marL="342900" lvl="0" indent="-342900" algn="l" rtl="0">
              <a:lnSpc>
                <a:spcPct val="150000"/>
              </a:lnSpc>
              <a:spcBef>
                <a:spcPts val="640"/>
              </a:spcBef>
              <a:spcAft>
                <a:spcPts val="0"/>
              </a:spcAft>
              <a:buClr>
                <a:schemeClr val="dk1"/>
              </a:buClr>
              <a:buSzPts val="3200"/>
              <a:buChar char="•"/>
            </a:pPr>
            <a:r>
              <a:rPr lang="en-US" sz="3200" dirty="0"/>
              <a:t>With mixed presentation</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ct val="100000"/>
              <a:buNone/>
            </a:pPr>
            <a:endParaRPr sz="2800" dirty="0"/>
          </a:p>
          <a:p>
            <a:pPr marL="342900" lvl="0" indent="-342900" algn="l" rtl="0">
              <a:lnSpc>
                <a:spcPct val="150000"/>
              </a:lnSpc>
              <a:spcBef>
                <a:spcPts val="592"/>
              </a:spcBef>
              <a:spcAft>
                <a:spcPts val="0"/>
              </a:spcAft>
              <a:buClr>
                <a:schemeClr val="dk1"/>
              </a:buClr>
              <a:buSzPct val="100000"/>
              <a:buChar char="•"/>
            </a:pPr>
            <a:r>
              <a:rPr lang="en-US" sz="2800" dirty="0"/>
              <a:t>The onset is usually from late childhood to early adulthood. </a:t>
            </a:r>
            <a:endParaRPr sz="2800" dirty="0"/>
          </a:p>
          <a:p>
            <a:pPr marL="342900" lvl="0" indent="-342900" algn="l" rtl="0">
              <a:lnSpc>
                <a:spcPct val="150000"/>
              </a:lnSpc>
              <a:spcBef>
                <a:spcPts val="592"/>
              </a:spcBef>
              <a:spcAft>
                <a:spcPts val="0"/>
              </a:spcAft>
              <a:buClr>
                <a:schemeClr val="dk1"/>
              </a:buClr>
              <a:buSzPct val="100000"/>
              <a:buChar char="•"/>
            </a:pPr>
            <a:r>
              <a:rPr lang="en-US" sz="2800" dirty="0"/>
              <a:t>In middle or old age, the probability of neurological or other general medical condition is high.</a:t>
            </a:r>
            <a:endParaRPr sz="2800" dirty="0"/>
          </a:p>
          <a:p>
            <a:pPr marL="342900" lvl="0" indent="-342900" algn="l" rtl="0">
              <a:lnSpc>
                <a:spcPct val="150000"/>
              </a:lnSpc>
              <a:spcBef>
                <a:spcPts val="592"/>
              </a:spcBef>
              <a:spcAft>
                <a:spcPts val="0"/>
              </a:spcAft>
              <a:buClr>
                <a:schemeClr val="dk1"/>
              </a:buClr>
              <a:buSzPct val="100000"/>
              <a:buChar char="•"/>
            </a:pPr>
            <a:r>
              <a:rPr lang="en-US" sz="2800" dirty="0"/>
              <a:t>Factors that are associated with prognosis include acute onset, presence of clearly identifiable stress, short interval between onset and treatment &amp; above average intelligence.</a:t>
            </a:r>
            <a:endParaRPr sz="2800" dirty="0"/>
          </a:p>
          <a:p>
            <a:pPr marL="342900" lvl="0" indent="-342900" algn="l" rtl="0">
              <a:lnSpc>
                <a:spcPct val="150000"/>
              </a:lnSpc>
              <a:spcBef>
                <a:spcPts val="592"/>
              </a:spcBef>
              <a:spcAft>
                <a:spcPts val="0"/>
              </a:spcAft>
              <a:buClr>
                <a:schemeClr val="dk1"/>
              </a:buClr>
              <a:buSzPct val="100000"/>
              <a:buChar char="•"/>
            </a:pPr>
            <a:r>
              <a:rPr lang="en-US" sz="2800" dirty="0"/>
              <a:t>Recurrence is common predicting future episodes.</a:t>
            </a:r>
            <a:endParaRPr sz="2800" dirty="0"/>
          </a:p>
          <a:p>
            <a:pPr marL="342900" lvl="0" indent="-154940" algn="l" rtl="0">
              <a:spcBef>
                <a:spcPts val="592"/>
              </a:spcBef>
              <a:spcAft>
                <a:spcPts val="0"/>
              </a:spcAft>
              <a:buClr>
                <a:schemeClr val="dk1"/>
              </a:buClr>
              <a:buSzPct val="100000"/>
              <a:buNone/>
            </a:pPr>
            <a:endParaRPr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ct val="100000"/>
              <a:buNone/>
            </a:pPr>
            <a:r>
              <a:rPr lang="en-US" sz="3200" dirty="0"/>
              <a:t>	</a:t>
            </a:r>
            <a:r>
              <a:rPr lang="en-US" sz="3200" b="1" dirty="0">
                <a:solidFill>
                  <a:srgbClr val="FFC000"/>
                </a:solidFill>
              </a:rPr>
              <a:t>PREVALENCE</a:t>
            </a:r>
            <a:endParaRPr sz="3200" dirty="0">
              <a:solidFill>
                <a:srgbClr val="FFC000"/>
              </a:solidFill>
            </a:endParaRPr>
          </a:p>
          <a:p>
            <a:pPr marL="342900" lvl="0" indent="-342900" algn="l" rtl="0">
              <a:lnSpc>
                <a:spcPct val="150000"/>
              </a:lnSpc>
              <a:spcBef>
                <a:spcPts val="592"/>
              </a:spcBef>
              <a:spcAft>
                <a:spcPts val="0"/>
              </a:spcAft>
              <a:buClr>
                <a:schemeClr val="dk1"/>
              </a:buClr>
              <a:buSzPct val="100000"/>
              <a:buNone/>
            </a:pPr>
            <a:r>
              <a:rPr lang="en-US" sz="3200" dirty="0"/>
              <a:t>	Reported rates of Conversion Disorder have varied widely, ranging from 11/100,000 to 500/100,000 in general population samples. Other results shows that conversion is identified as, </a:t>
            </a:r>
            <a:endParaRPr sz="3200" dirty="0"/>
          </a:p>
          <a:p>
            <a:pPr marL="342900" lvl="0" indent="-342900" algn="l" rtl="0">
              <a:lnSpc>
                <a:spcPct val="150000"/>
              </a:lnSpc>
              <a:spcBef>
                <a:spcPts val="592"/>
              </a:spcBef>
              <a:spcAft>
                <a:spcPts val="0"/>
              </a:spcAft>
              <a:buClr>
                <a:schemeClr val="dk1"/>
              </a:buClr>
              <a:buSzPct val="100000"/>
              <a:buNone/>
            </a:pPr>
            <a:r>
              <a:rPr lang="en-US" sz="3200" dirty="0"/>
              <a:t>		- 3% of outpatients </a:t>
            </a:r>
            <a:endParaRPr sz="3200" dirty="0"/>
          </a:p>
          <a:p>
            <a:pPr marL="342900" lvl="0" indent="-342900" algn="l" rtl="0">
              <a:lnSpc>
                <a:spcPct val="150000"/>
              </a:lnSpc>
              <a:spcBef>
                <a:spcPts val="592"/>
              </a:spcBef>
              <a:spcAft>
                <a:spcPts val="0"/>
              </a:spcAft>
              <a:buClr>
                <a:schemeClr val="dk1"/>
              </a:buClr>
              <a:buSzPct val="100000"/>
              <a:buNone/>
            </a:pPr>
            <a:r>
              <a:rPr lang="en-US" sz="3200" dirty="0"/>
              <a:t>		- 1% to 14% of inpatients</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ctr" rtl="0">
              <a:spcBef>
                <a:spcPts val="0"/>
              </a:spcBef>
              <a:spcAft>
                <a:spcPts val="0"/>
              </a:spcAft>
              <a:buClr>
                <a:schemeClr val="dk1"/>
              </a:buClr>
              <a:buSzPts val="3200"/>
              <a:buNone/>
            </a:pPr>
            <a:r>
              <a:rPr lang="en-US" sz="3600" dirty="0"/>
              <a:t>	</a:t>
            </a:r>
            <a:r>
              <a:rPr lang="en-US" sz="3900" b="1" dirty="0">
                <a:solidFill>
                  <a:srgbClr val="FFFF00"/>
                </a:solidFill>
              </a:rPr>
              <a:t>PAIN DISORDER </a:t>
            </a:r>
            <a:endParaRPr sz="3900" dirty="0">
              <a:solidFill>
                <a:srgbClr val="FFFF00"/>
              </a:solidFill>
            </a:endParaRPr>
          </a:p>
          <a:p>
            <a:pPr marL="342900" lvl="0" indent="-342900" algn="l" rtl="0">
              <a:lnSpc>
                <a:spcPct val="150000"/>
              </a:lnSpc>
              <a:spcBef>
                <a:spcPts val="640"/>
              </a:spcBef>
              <a:spcAft>
                <a:spcPts val="0"/>
              </a:spcAft>
              <a:buClr>
                <a:schemeClr val="dk1"/>
              </a:buClr>
              <a:buSzPts val="3200"/>
              <a:buNone/>
            </a:pPr>
            <a:r>
              <a:rPr lang="en-US" sz="3600" dirty="0"/>
              <a:t>	Pain disorder is characterized by pain in one or more anatomical sites which are clinically significant. </a:t>
            </a:r>
          </a:p>
          <a:p>
            <a:pPr>
              <a:lnSpc>
                <a:spcPct val="150000"/>
              </a:lnSpc>
              <a:spcBef>
                <a:spcPts val="640"/>
              </a:spcBef>
              <a:buClr>
                <a:schemeClr val="dk1"/>
              </a:buClr>
              <a:buSzPts val="3200"/>
            </a:pPr>
            <a:r>
              <a:rPr lang="en-US" sz="3600" dirty="0"/>
              <a:t>clear physical reasons for pain, but psychological factors play a major role in maintaining it. </a:t>
            </a:r>
          </a:p>
          <a:p>
            <a:pPr>
              <a:lnSpc>
                <a:spcPct val="150000"/>
              </a:lnSpc>
              <a:spcBef>
                <a:spcPts val="640"/>
              </a:spcBef>
              <a:buClr>
                <a:schemeClr val="dk1"/>
              </a:buClr>
              <a:buSzPts val="3200"/>
            </a:pPr>
            <a:r>
              <a:rPr lang="en-US" sz="3600" dirty="0"/>
              <a:t>The pain has organic basis, is real and it hurts. It is not intentionally produced.</a:t>
            </a:r>
            <a:endParaRPr sz="3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50000"/>
              </a:lnSpc>
              <a:spcBef>
                <a:spcPts val="0"/>
              </a:spcBef>
              <a:spcAft>
                <a:spcPts val="0"/>
              </a:spcAft>
              <a:buClr>
                <a:schemeClr val="dk1"/>
              </a:buClr>
              <a:buSzPts val="3200"/>
              <a:buNone/>
            </a:pPr>
            <a:r>
              <a:rPr lang="en-US" sz="3200" b="1" dirty="0">
                <a:solidFill>
                  <a:srgbClr val="00B0F0"/>
                </a:solidFill>
              </a:rPr>
              <a:t>Course of the disorder depends upon its onset; </a:t>
            </a:r>
          </a:p>
          <a:p>
            <a:pPr marL="342900" lvl="0" indent="-342900" algn="l" rtl="0">
              <a:lnSpc>
                <a:spcPct val="150000"/>
              </a:lnSpc>
              <a:spcBef>
                <a:spcPts val="0"/>
              </a:spcBef>
              <a:spcAft>
                <a:spcPts val="0"/>
              </a:spcAft>
              <a:buClr>
                <a:schemeClr val="dk1"/>
              </a:buClr>
              <a:buSzPts val="3200"/>
              <a:buNone/>
            </a:pPr>
            <a:r>
              <a:rPr lang="en-US" sz="3200" dirty="0"/>
              <a:t>• acute onset resolves in short time and </a:t>
            </a:r>
            <a:endParaRPr sz="3200" dirty="0"/>
          </a:p>
          <a:p>
            <a:pPr marL="342900" lvl="0" indent="-342900" algn="l" rtl="0">
              <a:lnSpc>
                <a:spcPct val="150000"/>
              </a:lnSpc>
              <a:spcBef>
                <a:spcPts val="640"/>
              </a:spcBef>
              <a:spcAft>
                <a:spcPts val="0"/>
              </a:spcAft>
              <a:buClr>
                <a:schemeClr val="dk1"/>
              </a:buClr>
              <a:buSzPts val="3200"/>
              <a:buNone/>
            </a:pPr>
            <a:r>
              <a:rPr lang="en-US" sz="3200" dirty="0"/>
              <a:t>• chronic phase may take years to resolve.</a:t>
            </a:r>
          </a:p>
          <a:p>
            <a:pPr marL="342900" lvl="0" indent="-342900" algn="l" rtl="0">
              <a:lnSpc>
                <a:spcPct val="150000"/>
              </a:lnSpc>
              <a:spcBef>
                <a:spcPts val="640"/>
              </a:spcBef>
              <a:spcAft>
                <a:spcPts val="0"/>
              </a:spcAft>
              <a:buClr>
                <a:schemeClr val="dk1"/>
              </a:buClr>
              <a:buSzPts val="3200"/>
              <a:buNone/>
            </a:pPr>
            <a:r>
              <a:rPr lang="en-US" sz="3200" b="1" dirty="0">
                <a:solidFill>
                  <a:srgbClr val="00B0F0"/>
                </a:solidFill>
              </a:rPr>
              <a:t>Important factors that influence recovery are, </a:t>
            </a:r>
            <a:endParaRPr sz="3200" b="1" dirty="0">
              <a:solidFill>
                <a:srgbClr val="00B0F0"/>
              </a:solidFill>
            </a:endParaRPr>
          </a:p>
          <a:p>
            <a:pPr marL="342900" lvl="0" indent="-342900" algn="l" rtl="0">
              <a:lnSpc>
                <a:spcPct val="150000"/>
              </a:lnSpc>
              <a:spcBef>
                <a:spcPts val="640"/>
              </a:spcBef>
              <a:spcAft>
                <a:spcPts val="0"/>
              </a:spcAft>
              <a:buClr>
                <a:schemeClr val="dk1"/>
              </a:buClr>
              <a:buSzPts val="3200"/>
              <a:buChar char="•"/>
            </a:pPr>
            <a:r>
              <a:rPr lang="en-US" sz="3200" dirty="0"/>
              <a:t>Individual’s acknowledgement of pain</a:t>
            </a:r>
            <a:endParaRPr sz="3200" dirty="0"/>
          </a:p>
          <a:p>
            <a:pPr marL="342900" lvl="0" indent="-342900" algn="l" rtl="0">
              <a:lnSpc>
                <a:spcPct val="150000"/>
              </a:lnSpc>
              <a:spcBef>
                <a:spcPts val="640"/>
              </a:spcBef>
              <a:spcAft>
                <a:spcPts val="0"/>
              </a:spcAft>
              <a:buClr>
                <a:schemeClr val="dk1"/>
              </a:buClr>
              <a:buSzPts val="3200"/>
              <a:buChar char="•"/>
            </a:pPr>
            <a:r>
              <a:rPr lang="en-US" sz="3200" dirty="0"/>
              <a:t>Participation in regularly scheduled activities</a:t>
            </a:r>
            <a:endParaRPr sz="3200" dirty="0"/>
          </a:p>
          <a:p>
            <a:pPr marL="342900" lvl="0" indent="-342900" algn="l" rtl="0">
              <a:lnSpc>
                <a:spcPct val="150000"/>
              </a:lnSpc>
              <a:spcBef>
                <a:spcPts val="640"/>
              </a:spcBef>
              <a:spcAft>
                <a:spcPts val="0"/>
              </a:spcAft>
              <a:buClr>
                <a:schemeClr val="dk1"/>
              </a:buClr>
              <a:buSzPts val="3200"/>
              <a:buChar char="•"/>
            </a:pPr>
            <a:r>
              <a:rPr lang="en-US" sz="3200" dirty="0"/>
              <a:t>Not allowing pain to become the determining factor in one’s life</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a:bodyPr>
          <a:lstStyle/>
          <a:p>
            <a:pPr marL="342900" lvl="0" indent="-342900" algn="ctr" rtl="0">
              <a:spcBef>
                <a:spcPts val="0"/>
              </a:spcBef>
              <a:spcAft>
                <a:spcPts val="0"/>
              </a:spcAft>
              <a:buClr>
                <a:schemeClr val="dk1"/>
              </a:buClr>
              <a:buSzPts val="3200"/>
              <a:buNone/>
            </a:pPr>
            <a:r>
              <a:rPr lang="en-US" sz="4300" b="1" dirty="0">
                <a:solidFill>
                  <a:srgbClr val="FFFF00"/>
                </a:solidFill>
              </a:rPr>
              <a:t>HYPOCHONDRIASIS</a:t>
            </a:r>
            <a:endParaRPr sz="4300" b="1" dirty="0">
              <a:solidFill>
                <a:srgbClr val="FFFF00"/>
              </a:solidFill>
            </a:endParaRPr>
          </a:p>
          <a:p>
            <a:pPr marL="342900" lvl="0" indent="-342900" algn="l" rtl="0">
              <a:lnSpc>
                <a:spcPct val="150000"/>
              </a:lnSpc>
              <a:spcBef>
                <a:spcPts val="640"/>
              </a:spcBef>
              <a:spcAft>
                <a:spcPts val="0"/>
              </a:spcAft>
              <a:buClr>
                <a:schemeClr val="dk1"/>
              </a:buClr>
              <a:buSzPts val="3200"/>
              <a:buNone/>
            </a:pPr>
            <a:r>
              <a:rPr lang="en-US" sz="3200" dirty="0"/>
              <a:t>	Preoccupation with fears of having a serious disease based on person’s misinterpretation of bodily symptoms. The preoccupation persists despite medical evaluation. The duration of the disturbance is at least 6 months. </a:t>
            </a:r>
            <a:endParaRPr sz="3200" dirty="0"/>
          </a:p>
          <a:p>
            <a:pPr marL="342900" lvl="0" indent="-342900" algn="l" rtl="0">
              <a:lnSpc>
                <a:spcPct val="150000"/>
              </a:lnSpc>
              <a:spcBef>
                <a:spcPts val="640"/>
              </a:spcBef>
              <a:spcAft>
                <a:spcPts val="0"/>
              </a:spcAft>
              <a:buClr>
                <a:schemeClr val="dk1"/>
              </a:buClr>
              <a:buSzPts val="3200"/>
              <a:buNone/>
            </a:pPr>
            <a:r>
              <a:rPr lang="en-US" sz="3200" dirty="0"/>
              <a:t>	Some people may have both, disease conviction( mistaken belief of having a disease) and illness phobia (fear of developing disease)</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ts val="3200"/>
              <a:buNone/>
            </a:pPr>
            <a:r>
              <a:rPr lang="en-US" sz="3600" dirty="0"/>
              <a:t>	Hypochondriasis can begin at any age but most common is early adulthood. The course is usually chronic. </a:t>
            </a:r>
            <a:endParaRPr sz="3600" dirty="0"/>
          </a:p>
          <a:p>
            <a:pPr marL="342900" lvl="0" indent="-342900" algn="l" rtl="0">
              <a:lnSpc>
                <a:spcPct val="150000"/>
              </a:lnSpc>
              <a:spcBef>
                <a:spcPts val="640"/>
              </a:spcBef>
              <a:spcAft>
                <a:spcPts val="0"/>
              </a:spcAft>
              <a:buClr>
                <a:schemeClr val="dk1"/>
              </a:buClr>
              <a:buSzPts val="3200"/>
              <a:buNone/>
            </a:pPr>
            <a:r>
              <a:rPr lang="en-US" sz="3600" dirty="0"/>
              <a:t>	</a:t>
            </a:r>
            <a:r>
              <a:rPr lang="en-US" sz="3600" b="1" dirty="0">
                <a:solidFill>
                  <a:srgbClr val="00B0F0"/>
                </a:solidFill>
              </a:rPr>
              <a:t>Prevalence </a:t>
            </a:r>
            <a:endParaRPr sz="3600" b="1" dirty="0">
              <a:solidFill>
                <a:srgbClr val="00B0F0"/>
              </a:solidFill>
            </a:endParaRPr>
          </a:p>
          <a:p>
            <a:pPr marL="342900" lvl="0" indent="-342900" algn="l" rtl="0">
              <a:lnSpc>
                <a:spcPct val="150000"/>
              </a:lnSpc>
              <a:spcBef>
                <a:spcPts val="640"/>
              </a:spcBef>
              <a:spcAft>
                <a:spcPts val="0"/>
              </a:spcAft>
              <a:buClr>
                <a:schemeClr val="dk1"/>
              </a:buClr>
              <a:buSzPts val="3200"/>
              <a:buNone/>
            </a:pPr>
            <a:r>
              <a:rPr lang="en-US" sz="3600" dirty="0"/>
              <a:t>	The prevalence of Hypochondriasis in the general population is 1% to 5%.</a:t>
            </a:r>
            <a:endParaRPr sz="3600" dirty="0"/>
          </a:p>
          <a:p>
            <a:pPr marL="342900" lvl="0" indent="-139700" algn="l" rtl="0">
              <a:lnSpc>
                <a:spcPct val="150000"/>
              </a:lnSpc>
              <a:spcBef>
                <a:spcPts val="640"/>
              </a:spcBef>
              <a:spcAft>
                <a:spcPts val="0"/>
              </a:spcAft>
              <a:buClr>
                <a:schemeClr val="dk1"/>
              </a:buClr>
              <a:buSzPts val="3200"/>
              <a:buNone/>
            </a:pPr>
            <a:endParaRPr sz="3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50000"/>
              </a:lnSpc>
              <a:spcBef>
                <a:spcPts val="0"/>
              </a:spcBef>
              <a:spcAft>
                <a:spcPts val="0"/>
              </a:spcAft>
              <a:buClr>
                <a:schemeClr val="dk1"/>
              </a:buClr>
              <a:buSzPct val="100000"/>
              <a:buNone/>
            </a:pPr>
            <a:r>
              <a:rPr lang="en-US" sz="4400" b="1" dirty="0">
                <a:solidFill>
                  <a:srgbClr val="FFFF00"/>
                </a:solidFill>
              </a:rPr>
              <a:t>Somatoform Disorders - theories</a:t>
            </a:r>
            <a:endParaRPr lang="en-US" sz="4400" dirty="0"/>
          </a:p>
          <a:p>
            <a:pPr marL="0" lvl="0" indent="0" algn="ctr" rtl="0">
              <a:lnSpc>
                <a:spcPct val="150000"/>
              </a:lnSpc>
              <a:spcBef>
                <a:spcPts val="0"/>
              </a:spcBef>
              <a:spcAft>
                <a:spcPts val="0"/>
              </a:spcAft>
              <a:buClr>
                <a:schemeClr val="dk1"/>
              </a:buClr>
              <a:buSzPct val="100000"/>
              <a:buNone/>
            </a:pPr>
            <a:r>
              <a:rPr lang="en-US" sz="2800" b="1" dirty="0">
                <a:solidFill>
                  <a:srgbClr val="00B0F0"/>
                </a:solidFill>
              </a:rPr>
              <a:t>PSYCHODYNAMIC PERSPECTIVE-</a:t>
            </a:r>
          </a:p>
          <a:p>
            <a:pPr marL="342900" lvl="0" indent="-342900" algn="l" rtl="0">
              <a:lnSpc>
                <a:spcPct val="150000"/>
              </a:lnSpc>
              <a:spcBef>
                <a:spcPts val="0"/>
              </a:spcBef>
              <a:spcAft>
                <a:spcPts val="0"/>
              </a:spcAft>
              <a:buClr>
                <a:schemeClr val="dk1"/>
              </a:buClr>
              <a:buSzPct val="100000"/>
              <a:buChar char="•"/>
            </a:pPr>
            <a:r>
              <a:rPr lang="en-US" sz="2800" dirty="0"/>
              <a:t>Defense against anxiety “Conservation of energy” states that strong emotions either sexual or of hostility that are repressed, forced out of consciousness; eventually will overflow and transform itself into somatic symptoms. </a:t>
            </a:r>
          </a:p>
          <a:p>
            <a:pPr marL="342900" lvl="0" indent="-342900" algn="l" rtl="0">
              <a:lnSpc>
                <a:spcPct val="150000"/>
              </a:lnSpc>
              <a:spcBef>
                <a:spcPts val="0"/>
              </a:spcBef>
              <a:spcAft>
                <a:spcPts val="0"/>
              </a:spcAft>
              <a:buClr>
                <a:schemeClr val="dk1"/>
              </a:buClr>
              <a:buSzPct val="100000"/>
              <a:buChar char="•"/>
            </a:pPr>
            <a:r>
              <a:rPr lang="en-US" sz="2800" dirty="0"/>
              <a:t>The individual often experiences la belle indifference that he doesn’t seem at all disturbed by his disability. </a:t>
            </a:r>
          </a:p>
          <a:p>
            <a:pPr marL="342900" lvl="0" indent="-342900" algn="l" rtl="0">
              <a:lnSpc>
                <a:spcPct val="150000"/>
              </a:lnSpc>
              <a:spcBef>
                <a:spcPts val="0"/>
              </a:spcBef>
              <a:spcAft>
                <a:spcPts val="0"/>
              </a:spcAft>
              <a:buClr>
                <a:schemeClr val="dk1"/>
              </a:buClr>
              <a:buSzPct val="100000"/>
              <a:buChar char="•"/>
            </a:pPr>
            <a:r>
              <a:rPr lang="en-US" sz="2800" dirty="0"/>
              <a:t>The primary gain is relief from anxiety and relief from responsibilities is the secondary</a:t>
            </a:r>
            <a:endParaRPr sz="2800" dirty="0"/>
          </a:p>
          <a:p>
            <a:pPr marL="342900" lvl="0" indent="-154940" algn="l" rtl="0">
              <a:spcBef>
                <a:spcPts val="592"/>
              </a:spcBef>
              <a:spcAft>
                <a:spcPts val="0"/>
              </a:spcAft>
              <a:buClr>
                <a:schemeClr val="dk1"/>
              </a:buClr>
              <a:buSzPct val="100000"/>
              <a:buNone/>
            </a:pPr>
            <a:endParaRPr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chemeClr val="dk1"/>
              </a:buClr>
              <a:buSzPts val="3200"/>
              <a:buNone/>
            </a:pPr>
            <a:r>
              <a:rPr lang="en-US" sz="3200" b="1" dirty="0">
                <a:solidFill>
                  <a:srgbClr val="00B0F0"/>
                </a:solidFill>
              </a:rPr>
              <a:t>COGNITIVE PERSPECTIVE</a:t>
            </a:r>
          </a:p>
          <a:p>
            <a:pPr marL="342900" lvl="0" indent="-342900" algn="l" rtl="0">
              <a:lnSpc>
                <a:spcPct val="150000"/>
              </a:lnSpc>
              <a:spcBef>
                <a:spcPts val="0"/>
              </a:spcBef>
              <a:spcAft>
                <a:spcPts val="0"/>
              </a:spcAft>
              <a:buClr>
                <a:schemeClr val="dk1"/>
              </a:buClr>
              <a:buSzPts val="3200"/>
              <a:buChar char="•"/>
            </a:pPr>
            <a:r>
              <a:rPr lang="en-US" sz="3200" dirty="0"/>
              <a:t>Misinterpreting bodily sensations</a:t>
            </a:r>
          </a:p>
          <a:p>
            <a:pPr marL="342900" lvl="0" indent="-342900" algn="l" rtl="0">
              <a:lnSpc>
                <a:spcPct val="150000"/>
              </a:lnSpc>
              <a:spcBef>
                <a:spcPts val="0"/>
              </a:spcBef>
              <a:spcAft>
                <a:spcPts val="0"/>
              </a:spcAft>
              <a:buClr>
                <a:schemeClr val="dk1"/>
              </a:buClr>
              <a:buSzPts val="3200"/>
              <a:buChar char="•"/>
            </a:pPr>
            <a:r>
              <a:rPr lang="en-US" sz="3200" dirty="0"/>
              <a:t>somatoform disorders are basically disorders of perception and thinking, by misinterpreting and exaggerating normal bodily sensations. </a:t>
            </a:r>
          </a:p>
          <a:p>
            <a:pPr marL="342900" lvl="0" indent="-342900" algn="l" rtl="0">
              <a:lnSpc>
                <a:spcPct val="150000"/>
              </a:lnSpc>
              <a:spcBef>
                <a:spcPts val="0"/>
              </a:spcBef>
              <a:spcAft>
                <a:spcPts val="0"/>
              </a:spcAft>
              <a:buClr>
                <a:schemeClr val="dk1"/>
              </a:buClr>
              <a:buSzPts val="3200"/>
              <a:buChar char="•"/>
            </a:pPr>
            <a:r>
              <a:rPr lang="en-US" sz="3200" dirty="0"/>
              <a:t>Somatization and hypochondriasis involve over attention of body symptoms, whereas conversion is based on withdrawal of attention. </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150000"/>
              </a:lnSpc>
              <a:spcBef>
                <a:spcPts val="0"/>
              </a:spcBef>
              <a:spcAft>
                <a:spcPts val="0"/>
              </a:spcAft>
              <a:buClr>
                <a:schemeClr val="dk1"/>
              </a:buClr>
              <a:buSzPct val="100000"/>
              <a:buNone/>
            </a:pPr>
            <a:r>
              <a:rPr lang="en-US" sz="2800" b="1" dirty="0">
                <a:solidFill>
                  <a:srgbClr val="00B0F0"/>
                </a:solidFill>
              </a:rPr>
              <a:t>BEHAVIORAL PERSPECTIVE</a:t>
            </a:r>
          </a:p>
          <a:p>
            <a:pPr marL="342900" lvl="0" indent="-342900" algn="l" rtl="0">
              <a:lnSpc>
                <a:spcPct val="150000"/>
              </a:lnSpc>
              <a:spcBef>
                <a:spcPts val="0"/>
              </a:spcBef>
              <a:spcAft>
                <a:spcPts val="0"/>
              </a:spcAft>
              <a:buClr>
                <a:schemeClr val="dk1"/>
              </a:buClr>
              <a:buSzPct val="100000"/>
              <a:buChar char="•"/>
            </a:pPr>
            <a:r>
              <a:rPr lang="en-US" sz="2800" dirty="0"/>
              <a:t>Learning to adopt sick role </a:t>
            </a:r>
          </a:p>
          <a:p>
            <a:pPr marL="342900" lvl="0" indent="-342900" algn="l" rtl="0">
              <a:lnSpc>
                <a:spcPct val="150000"/>
              </a:lnSpc>
              <a:spcBef>
                <a:spcPts val="0"/>
              </a:spcBef>
              <a:spcAft>
                <a:spcPts val="0"/>
              </a:spcAft>
              <a:buClr>
                <a:schemeClr val="dk1"/>
              </a:buClr>
              <a:buSzPct val="100000"/>
              <a:buChar char="•"/>
            </a:pPr>
            <a:r>
              <a:rPr lang="en-US" sz="2800" dirty="0"/>
              <a:t>adopt sick role either directly, by being ill, or indirectly, by having the sick role modelled, or by reinforcement at the time of illness. </a:t>
            </a:r>
          </a:p>
          <a:p>
            <a:pPr marL="342900" lvl="0" indent="-342900" algn="l" rtl="0">
              <a:lnSpc>
                <a:spcPct val="150000"/>
              </a:lnSpc>
              <a:spcBef>
                <a:spcPts val="0"/>
              </a:spcBef>
              <a:spcAft>
                <a:spcPts val="0"/>
              </a:spcAft>
              <a:buClr>
                <a:schemeClr val="dk1"/>
              </a:buClr>
              <a:buSzPct val="100000"/>
              <a:buChar char="•"/>
            </a:pPr>
            <a:r>
              <a:rPr lang="en-US" sz="2800" dirty="0"/>
              <a:t>operant conditioning predisposes a person to adopt the sick role in adult life that involves sacrifices like loss of power or pleasurable activities</a:t>
            </a:r>
          </a:p>
          <a:p>
            <a:pPr marL="342900" lvl="0" indent="-342900" algn="l" rtl="0">
              <a:lnSpc>
                <a:spcPct val="150000"/>
              </a:lnSpc>
              <a:spcBef>
                <a:spcPts val="0"/>
              </a:spcBef>
              <a:spcAft>
                <a:spcPts val="0"/>
              </a:spcAft>
              <a:buClr>
                <a:schemeClr val="dk1"/>
              </a:buClr>
              <a:buSzPct val="100000"/>
              <a:buChar char="•"/>
            </a:pPr>
            <a:r>
              <a:rPr lang="en-US" sz="2800" dirty="0"/>
              <a:t>tolerated because their learning histories have made the rewards of the sick role more reinforcing than the rewards of illness free life.</a:t>
            </a:r>
            <a:endParaRPr sz="2800" dirty="0"/>
          </a:p>
          <a:p>
            <a:pPr marL="342900" lvl="0" indent="-154940" algn="l" rtl="0">
              <a:spcBef>
                <a:spcPts val="592"/>
              </a:spcBef>
              <a:spcAft>
                <a:spcPts val="0"/>
              </a:spcAft>
              <a:buClr>
                <a:schemeClr val="dk1"/>
              </a:buClr>
              <a:buSzPct val="100000"/>
              <a:buNone/>
            </a:pPr>
            <a:endParaRPr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150000"/>
              </a:lnSpc>
              <a:spcBef>
                <a:spcPts val="0"/>
              </a:spcBef>
              <a:spcAft>
                <a:spcPts val="0"/>
              </a:spcAft>
              <a:buClr>
                <a:schemeClr val="dk1"/>
              </a:buClr>
              <a:buSzPts val="3200"/>
              <a:buNone/>
            </a:pPr>
            <a:r>
              <a:rPr lang="en-US" sz="3500" b="1" dirty="0">
                <a:solidFill>
                  <a:srgbClr val="00B0F0"/>
                </a:solidFill>
              </a:rPr>
              <a:t>SOCIOCULTURAL PERSPECTIVE </a:t>
            </a:r>
          </a:p>
          <a:p>
            <a:pPr marL="342900" lvl="0" indent="-342900" algn="l" rtl="0">
              <a:lnSpc>
                <a:spcPct val="150000"/>
              </a:lnSpc>
              <a:spcBef>
                <a:spcPts val="0"/>
              </a:spcBef>
              <a:spcAft>
                <a:spcPts val="0"/>
              </a:spcAft>
              <a:buClr>
                <a:schemeClr val="dk1"/>
              </a:buClr>
              <a:buSzPts val="3200"/>
              <a:buChar char="•"/>
            </a:pPr>
            <a:r>
              <a:rPr lang="en-US" sz="3200" dirty="0"/>
              <a:t>Reinforcement of the sick role </a:t>
            </a:r>
          </a:p>
          <a:p>
            <a:pPr marL="342900" lvl="0" indent="-342900" algn="l" rtl="0">
              <a:lnSpc>
                <a:spcPct val="150000"/>
              </a:lnSpc>
              <a:spcBef>
                <a:spcPts val="0"/>
              </a:spcBef>
              <a:spcAft>
                <a:spcPts val="0"/>
              </a:spcAft>
              <a:buClr>
                <a:schemeClr val="dk1"/>
              </a:buClr>
              <a:buSzPts val="3200"/>
              <a:buChar char="•"/>
            </a:pPr>
            <a:r>
              <a:rPr lang="en-US" sz="3200" dirty="0"/>
              <a:t>focus on larger cultural forces. </a:t>
            </a:r>
          </a:p>
          <a:p>
            <a:pPr marL="342900" lvl="0" indent="-342900" algn="l" rtl="0">
              <a:lnSpc>
                <a:spcPct val="150000"/>
              </a:lnSpc>
              <a:spcBef>
                <a:spcPts val="0"/>
              </a:spcBef>
              <a:spcAft>
                <a:spcPts val="0"/>
              </a:spcAft>
              <a:buClr>
                <a:schemeClr val="dk1"/>
              </a:buClr>
              <a:buSzPts val="3200"/>
              <a:buChar char="•"/>
            </a:pPr>
            <a:r>
              <a:rPr lang="en-US" sz="3200" dirty="0"/>
              <a:t>The likelihood of a person using the sick role as coping style depends on his or her culture’s modeling of and reaction to unexplained somatic symptoms. </a:t>
            </a:r>
          </a:p>
          <a:p>
            <a:pPr marL="342900" lvl="0" indent="-342900" algn="l" rtl="0">
              <a:lnSpc>
                <a:spcPct val="150000"/>
              </a:lnSpc>
              <a:spcBef>
                <a:spcPts val="0"/>
              </a:spcBef>
              <a:spcAft>
                <a:spcPts val="0"/>
              </a:spcAft>
              <a:buClr>
                <a:schemeClr val="dk1"/>
              </a:buClr>
              <a:buSzPts val="3200"/>
              <a:buChar char="•"/>
            </a:pPr>
            <a:r>
              <a:rPr lang="en-US" sz="3200" dirty="0"/>
              <a:t>When the frank expression of emotional disturbance is considered unacceptable, the </a:t>
            </a:r>
            <a:r>
              <a:rPr lang="en-US" sz="3200" dirty="0" err="1"/>
              <a:t>somatizing</a:t>
            </a:r>
            <a:r>
              <a:rPr lang="en-US" sz="3200" dirty="0"/>
              <a:t> patterns is considered to be relatively more acceptable.</a:t>
            </a:r>
            <a:endParaRPr sz="3200" dirty="0"/>
          </a:p>
          <a:p>
            <a:pPr marL="342900" lvl="0" indent="-139700" algn="l" rtl="0">
              <a:spcBef>
                <a:spcPts val="640"/>
              </a:spcBef>
              <a:spcAft>
                <a:spcPts val="0"/>
              </a:spcAft>
              <a:buClr>
                <a:schemeClr val="dk1"/>
              </a:buClr>
              <a:buSzPts val="3200"/>
              <a:buNone/>
            </a:pP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0"/>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50000"/>
              </a:lnSpc>
              <a:spcBef>
                <a:spcPts val="0"/>
              </a:spcBef>
              <a:spcAft>
                <a:spcPts val="0"/>
              </a:spcAft>
              <a:buClr>
                <a:schemeClr val="dk1"/>
              </a:buClr>
              <a:buSzPts val="3200"/>
              <a:buNone/>
            </a:pPr>
            <a:r>
              <a:rPr lang="en-US" sz="3200" b="1" dirty="0">
                <a:solidFill>
                  <a:srgbClr val="00B0F0"/>
                </a:solidFill>
              </a:rPr>
              <a:t>NEUROSCIENCE PERSPECTIVE</a:t>
            </a:r>
          </a:p>
          <a:p>
            <a:pPr marL="342900" lvl="0" indent="-342900" algn="l" rtl="0">
              <a:lnSpc>
                <a:spcPct val="150000"/>
              </a:lnSpc>
              <a:spcBef>
                <a:spcPts val="0"/>
              </a:spcBef>
              <a:spcAft>
                <a:spcPts val="0"/>
              </a:spcAft>
              <a:buClr>
                <a:schemeClr val="dk1"/>
              </a:buClr>
              <a:buSzPts val="3200"/>
              <a:buChar char="•"/>
            </a:pPr>
            <a:r>
              <a:rPr lang="en-US" sz="3200" dirty="0"/>
              <a:t>Genetics and Brain dysfunction </a:t>
            </a:r>
          </a:p>
          <a:p>
            <a:pPr marL="342900" lvl="0" indent="-342900" algn="l" rtl="0">
              <a:lnSpc>
                <a:spcPct val="150000"/>
              </a:lnSpc>
              <a:spcBef>
                <a:spcPts val="0"/>
              </a:spcBef>
              <a:spcAft>
                <a:spcPts val="0"/>
              </a:spcAft>
              <a:buClr>
                <a:schemeClr val="dk1"/>
              </a:buClr>
              <a:buSzPts val="3200"/>
              <a:buChar char="•"/>
            </a:pPr>
            <a:r>
              <a:rPr lang="en-US" sz="3200" dirty="0"/>
              <a:t>among the first degree relatives of patients with somatization disorder, women shows increased frequency of Somatization disorders. </a:t>
            </a:r>
          </a:p>
          <a:p>
            <a:pPr marL="342900" lvl="0" indent="-342900" algn="l" rtl="0">
              <a:lnSpc>
                <a:spcPct val="150000"/>
              </a:lnSpc>
              <a:spcBef>
                <a:spcPts val="0"/>
              </a:spcBef>
              <a:spcAft>
                <a:spcPts val="0"/>
              </a:spcAft>
              <a:buClr>
                <a:schemeClr val="dk1"/>
              </a:buClr>
              <a:buSzPts val="3200"/>
              <a:buChar char="•"/>
            </a:pPr>
            <a:r>
              <a:rPr lang="en-US" sz="3200" dirty="0"/>
              <a:t>Individual with Somatization disorder(esp. conversion) receive normal sensory input from their “disabled” organs but the processing of sensory signals in the cerebral cortex is dysfunctional. </a:t>
            </a:r>
            <a:endParaRPr sz="32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1"/>
          <p:cNvSpPr txBox="1">
            <a:spLocks noGrp="1"/>
          </p:cNvSpPr>
          <p:nvPr>
            <p:ph idx="1"/>
          </p:nvPr>
        </p:nvSpPr>
        <p:spPr>
          <a:xfrm>
            <a:off x="0" y="0"/>
            <a:ext cx="9144000" cy="6858000"/>
          </a:xfrm>
          <a:prstGeom prst="rect">
            <a:avLst/>
          </a:prstGeom>
          <a:noFill/>
          <a:ln>
            <a:noFill/>
          </a:ln>
        </p:spPr>
        <p:txBody>
          <a:bodyPr spcFirstLastPara="1" wrap="square" lIns="91425" tIns="45700" rIns="91425" bIns="45700" anchor="t" anchorCtr="0">
            <a:normAutofit lnSpcReduction="10000"/>
          </a:bodyPr>
          <a:lstStyle/>
          <a:p>
            <a:pPr marL="342900" lvl="0" indent="-342900" algn="ctr" rtl="0">
              <a:spcBef>
                <a:spcPts val="0"/>
              </a:spcBef>
              <a:spcAft>
                <a:spcPts val="0"/>
              </a:spcAft>
              <a:buClr>
                <a:schemeClr val="dk1"/>
              </a:buClr>
              <a:buSzPts val="3200"/>
              <a:buNone/>
            </a:pPr>
            <a:r>
              <a:rPr lang="en-US" sz="3600" b="1" dirty="0">
                <a:solidFill>
                  <a:srgbClr val="FFFF00"/>
                </a:solidFill>
              </a:rPr>
              <a:t>Treatment of Somatoform Disorders</a:t>
            </a:r>
            <a:endParaRPr sz="3600" dirty="0"/>
          </a:p>
          <a:p>
            <a:pPr marL="2171700" lvl="4" indent="-342900">
              <a:spcBef>
                <a:spcPts val="640"/>
              </a:spcBef>
              <a:buClr>
                <a:schemeClr val="dk1"/>
              </a:buClr>
              <a:buSzPts val="3200"/>
            </a:pPr>
            <a:r>
              <a:rPr lang="en-US" sz="3100" dirty="0"/>
              <a:t>Behavioural Therapy </a:t>
            </a:r>
            <a:endParaRPr sz="3100" dirty="0"/>
          </a:p>
          <a:p>
            <a:pPr marL="2171700" lvl="4" indent="-342900">
              <a:spcBef>
                <a:spcPts val="640"/>
              </a:spcBef>
              <a:buClr>
                <a:schemeClr val="dk1"/>
              </a:buClr>
              <a:buSzPts val="3200"/>
            </a:pPr>
            <a:r>
              <a:rPr lang="en-US" sz="3100" dirty="0"/>
              <a:t>Physical Therapy </a:t>
            </a:r>
            <a:endParaRPr sz="3100" dirty="0"/>
          </a:p>
          <a:p>
            <a:pPr marL="2171700" lvl="4" indent="-342900">
              <a:spcBef>
                <a:spcPts val="640"/>
              </a:spcBef>
              <a:buClr>
                <a:schemeClr val="dk1"/>
              </a:buClr>
              <a:buSzPts val="3200"/>
            </a:pPr>
            <a:r>
              <a:rPr lang="en-US" sz="3100" dirty="0"/>
              <a:t>Cognitive-Behavioral Therapy </a:t>
            </a:r>
            <a:endParaRPr sz="3100" dirty="0"/>
          </a:p>
          <a:p>
            <a:pPr marL="2171700" lvl="4" indent="-342900">
              <a:spcBef>
                <a:spcPts val="640"/>
              </a:spcBef>
              <a:buClr>
                <a:schemeClr val="dk1"/>
              </a:buClr>
              <a:buSzPts val="3200"/>
            </a:pPr>
            <a:r>
              <a:rPr lang="en-US" sz="3100" dirty="0"/>
              <a:t>Rational Emotive Therapy </a:t>
            </a:r>
            <a:endParaRPr sz="3100" dirty="0"/>
          </a:p>
          <a:p>
            <a:pPr marL="2171700" lvl="4" indent="-342900">
              <a:spcBef>
                <a:spcPts val="640"/>
              </a:spcBef>
              <a:buClr>
                <a:schemeClr val="dk1"/>
              </a:buClr>
              <a:buSzPts val="3200"/>
            </a:pPr>
            <a:r>
              <a:rPr lang="en-US" sz="3100" dirty="0"/>
              <a:t>Psychodynamic Therapy </a:t>
            </a:r>
            <a:endParaRPr sz="3100" dirty="0"/>
          </a:p>
          <a:p>
            <a:pPr marL="2171700" lvl="4" indent="-342900">
              <a:spcBef>
                <a:spcPts val="640"/>
              </a:spcBef>
              <a:buClr>
                <a:schemeClr val="dk1"/>
              </a:buClr>
              <a:buSzPts val="3200"/>
            </a:pPr>
            <a:r>
              <a:rPr lang="en-US" sz="3100" dirty="0"/>
              <a:t>Family Therapy </a:t>
            </a:r>
            <a:endParaRPr sz="3100" dirty="0"/>
          </a:p>
          <a:p>
            <a:pPr marL="2171700" lvl="4" indent="-342900">
              <a:spcBef>
                <a:spcPts val="640"/>
              </a:spcBef>
              <a:buClr>
                <a:schemeClr val="dk1"/>
              </a:buClr>
              <a:buSzPts val="3200"/>
            </a:pPr>
            <a:r>
              <a:rPr lang="en-US" sz="3100" dirty="0"/>
              <a:t>Group Therapy </a:t>
            </a:r>
            <a:endParaRPr sz="3100" dirty="0"/>
          </a:p>
          <a:p>
            <a:pPr marL="2171700" lvl="4" indent="-342900">
              <a:spcBef>
                <a:spcPts val="640"/>
              </a:spcBef>
              <a:buClr>
                <a:schemeClr val="dk1"/>
              </a:buClr>
              <a:buSzPts val="3200"/>
            </a:pPr>
            <a:r>
              <a:rPr lang="en-US" sz="3100" dirty="0"/>
              <a:t>Psycho-education </a:t>
            </a:r>
            <a:endParaRPr sz="3100" dirty="0"/>
          </a:p>
          <a:p>
            <a:pPr marL="2171700" lvl="4" indent="-342900">
              <a:spcBef>
                <a:spcPts val="640"/>
              </a:spcBef>
              <a:buClr>
                <a:schemeClr val="dk1"/>
              </a:buClr>
              <a:buSzPts val="3200"/>
            </a:pPr>
            <a:r>
              <a:rPr lang="en-US" sz="3100" dirty="0"/>
              <a:t>Stress reduction exercises </a:t>
            </a:r>
            <a:endParaRPr sz="3100" dirty="0"/>
          </a:p>
          <a:p>
            <a:pPr marL="2171700" lvl="4" indent="-342900">
              <a:spcBef>
                <a:spcPts val="640"/>
              </a:spcBef>
              <a:buClr>
                <a:schemeClr val="dk1"/>
              </a:buClr>
              <a:buSzPts val="3200"/>
            </a:pPr>
            <a:r>
              <a:rPr lang="en-US" sz="3100" dirty="0"/>
              <a:t>Distraction Techniques</a:t>
            </a:r>
            <a:endParaRPr sz="3100" dirty="0"/>
          </a:p>
          <a:p>
            <a:pPr marL="342900" lvl="0" indent="-139700" algn="l" rtl="0">
              <a:spcBef>
                <a:spcPts val="640"/>
              </a:spcBef>
              <a:spcAft>
                <a:spcPts val="0"/>
              </a:spcAft>
              <a:buClr>
                <a:schemeClr val="dk1"/>
              </a:buClr>
              <a:buSzPts val="32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Damask</Template>
  <TotalTime>66</TotalTime>
  <Words>1040</Words>
  <Application>Microsoft Office PowerPoint</Application>
  <PresentationFormat>On-screen Show (4:3)</PresentationFormat>
  <Paragraphs>84</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Bookman Old Style</vt:lpstr>
      <vt:lpstr>Calibri</vt:lpstr>
      <vt:lpstr>Rockwell</vt:lpstr>
      <vt:lpstr>Wingdings</vt:lpstr>
      <vt:lpstr>Damask</vt:lpstr>
      <vt:lpstr>SOMATOFORM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SOMATOFORM DISORDERS</dc:title>
  <cp:lastModifiedBy>Jaimon Varghese</cp:lastModifiedBy>
  <cp:revision>6</cp:revision>
  <dcterms:modified xsi:type="dcterms:W3CDTF">2023-07-04T15:26:33Z</dcterms:modified>
</cp:coreProperties>
</file>