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9" r:id="rId1"/>
  </p:sldMasterIdLst>
  <p:notesMasterIdLst>
    <p:notesMasterId r:id="rId18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9" r:id="rId13"/>
    <p:sldId id="271" r:id="rId14"/>
    <p:sldId id="272" r:id="rId15"/>
    <p:sldId id="274" r:id="rId16"/>
    <p:sldId id="275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1" d="100"/>
          <a:sy n="51" d="100"/>
        </p:scale>
        <p:origin x="773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084C18-CCC1-4C27-90D5-B18B6207DE30}" type="datetimeFigureOut">
              <a:rPr lang="en-IN" smtClean="0"/>
              <a:t>04-06-2022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DBD028-1AB9-4313-9650-F230B503DCA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494790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23C52-B3A9-48F9-9385-0CAA7106BCFD}" type="datetimeFigureOut">
              <a:rPr lang="en-IN" smtClean="0"/>
              <a:t>04-06-2022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7C37F-7562-4170-A2AF-340F8D8D35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1441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23C52-B3A9-48F9-9385-0CAA7106BCFD}" type="datetimeFigureOut">
              <a:rPr lang="en-IN" smtClean="0"/>
              <a:t>04-06-2022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7C37F-7562-4170-A2AF-340F8D8D35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3741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23C52-B3A9-48F9-9385-0CAA7106BCFD}" type="datetimeFigureOut">
              <a:rPr lang="en-IN" smtClean="0"/>
              <a:t>04-06-2022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7C37F-7562-4170-A2AF-340F8D8D35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5352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23C52-B3A9-48F9-9385-0CAA7106BCFD}" type="datetimeFigureOut">
              <a:rPr lang="en-IN" smtClean="0"/>
              <a:t>04-06-2022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7C37F-7562-4170-A2AF-340F8D8D35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65201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23C52-B3A9-48F9-9385-0CAA7106BCFD}" type="datetimeFigureOut">
              <a:rPr lang="en-IN" smtClean="0"/>
              <a:t>04-06-2022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7C37F-7562-4170-A2AF-340F8D8D35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4777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23C52-B3A9-48F9-9385-0CAA7106BCFD}" type="datetimeFigureOut">
              <a:rPr lang="en-IN" smtClean="0"/>
              <a:t>04-06-2022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7C37F-7562-4170-A2AF-340F8D8D35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36223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23C52-B3A9-48F9-9385-0CAA7106BCFD}" type="datetimeFigureOut">
              <a:rPr lang="en-IN" smtClean="0"/>
              <a:t>04-06-2022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7C37F-7562-4170-A2AF-340F8D8D35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3666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23C52-B3A9-48F9-9385-0CAA7106BCFD}" type="datetimeFigureOut">
              <a:rPr lang="en-IN" smtClean="0"/>
              <a:t>04-06-2022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7C37F-7562-4170-A2AF-340F8D8D35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4148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23C52-B3A9-48F9-9385-0CAA7106BCFD}" type="datetimeFigureOut">
              <a:rPr lang="en-IN" smtClean="0"/>
              <a:t>04-06-2022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7C37F-7562-4170-A2AF-340F8D8D35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3370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23C52-B3A9-48F9-9385-0CAA7106BCFD}" type="datetimeFigureOut">
              <a:rPr lang="en-IN" smtClean="0"/>
              <a:t>04-06-2022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7C37F-7562-4170-A2AF-340F8D8D35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67658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23C52-B3A9-48F9-9385-0CAA7106BCFD}" type="datetimeFigureOut">
              <a:rPr lang="en-IN" smtClean="0"/>
              <a:t>04-06-2022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7C37F-7562-4170-A2AF-340F8D8D35DC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02915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23C52-B3A9-48F9-9385-0CAA7106BCFD}" type="datetimeFigureOut">
              <a:rPr lang="en-IN" smtClean="0"/>
              <a:t>04-06-2022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7C37F-7562-4170-A2AF-340F8D8D35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10856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23C52-B3A9-48F9-9385-0CAA7106BCFD}" type="datetimeFigureOut">
              <a:rPr lang="en-IN" smtClean="0"/>
              <a:t>04-06-2022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7C37F-7562-4170-A2AF-340F8D8D35DC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33576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23C52-B3A9-48F9-9385-0CAA7106BCFD}" type="datetimeFigureOut">
              <a:rPr lang="en-IN" smtClean="0"/>
              <a:t>04-06-2022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7C37F-7562-4170-A2AF-340F8D8D35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011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l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23C52-B3A9-48F9-9385-0CAA7106BCFD}" type="datetimeFigureOut">
              <a:rPr lang="en-IN" smtClean="0"/>
              <a:t>04-06-2022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7C37F-7562-4170-A2AF-340F8D8D35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3209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l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23C52-B3A9-48F9-9385-0CAA7106BCFD}" type="datetimeFigureOut">
              <a:rPr lang="en-IN" smtClean="0"/>
              <a:t>04-06-2022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7C37F-7562-4170-A2AF-340F8D8D35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14988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D23C52-B3A9-48F9-9385-0CAA7106BCFD}" type="datetimeFigureOut">
              <a:rPr lang="en-IN" smtClean="0"/>
              <a:t>04-06-2022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8B7C37F-7562-4170-A2AF-340F8D8D35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61278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  <p:sldLayoutId id="2147483781" r:id="rId12"/>
    <p:sldLayoutId id="2147483782" r:id="rId13"/>
    <p:sldLayoutId id="2147483783" r:id="rId14"/>
    <p:sldLayoutId id="2147483784" r:id="rId15"/>
    <p:sldLayoutId id="2147483785" r:id="rId16"/>
  </p:sldLayoutIdLst>
  <mc:AlternateContent xmlns:mc="http://schemas.openxmlformats.org/markup-compatibility/2006" xmlns:p14="http://schemas.microsoft.com/office/powerpoint/2010/main">
    <mc:Choice Requires="p14">
      <p:transition spd="slow" p14:dur="1250">
        <p14:flip dir="l"/>
      </p:transition>
    </mc:Choice>
    <mc:Fallback xmlns=""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ctrTitle"/>
          </p:nvPr>
        </p:nvSpPr>
        <p:spPr>
          <a:xfrm>
            <a:off x="944380" y="0"/>
            <a:ext cx="972362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8800"/>
            </a:pPr>
            <a:r>
              <a:rPr lang="en-US" sz="8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DISSOCIATIVE DISORDERS</a:t>
            </a:r>
            <a:endParaRPr sz="8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l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4"/>
          <p:cNvSpPr txBox="1">
            <a:spLocks noGrp="1"/>
          </p:cNvSpPr>
          <p:nvPr>
            <p:ph idx="1"/>
          </p:nvPr>
        </p:nvSpPr>
        <p:spPr>
          <a:xfrm>
            <a:off x="404734" y="0"/>
            <a:ext cx="10263266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 lnSpcReduction="10000"/>
          </a:bodyPr>
          <a:lstStyle/>
          <a:p>
            <a:pPr marL="342900" indent="-342900" algn="ctr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100000"/>
              <a:buNone/>
            </a:pPr>
            <a:r>
              <a:rPr lang="en-US" sz="3600" b="1" dirty="0">
                <a:solidFill>
                  <a:srgbClr val="00B0F0"/>
                </a:solidFill>
              </a:rPr>
              <a:t>INTRODUCTION</a:t>
            </a:r>
            <a:endParaRPr sz="2800" b="1" dirty="0">
              <a:solidFill>
                <a:srgbClr val="00B0F0"/>
              </a:solidFill>
            </a:endParaRPr>
          </a:p>
          <a:p>
            <a:pPr>
              <a:lnSpc>
                <a:spcPct val="150000"/>
              </a:lnSpc>
              <a:spcBef>
                <a:spcPts val="544"/>
              </a:spcBef>
              <a:buClr>
                <a:schemeClr val="dk1"/>
              </a:buClr>
              <a:buSzPct val="100000"/>
            </a:pPr>
            <a:r>
              <a:rPr lang="en-US" sz="2800" dirty="0"/>
              <a:t> </a:t>
            </a:r>
            <a:r>
              <a:rPr lang="en-US" sz="2800" dirty="0">
                <a:solidFill>
                  <a:srgbClr val="7030A0"/>
                </a:solidFill>
              </a:rPr>
              <a:t>'Dissociation' means a period when we feel disconnected from the environment and/or from ourselves. </a:t>
            </a:r>
            <a:endParaRPr sz="2800" dirty="0">
              <a:solidFill>
                <a:srgbClr val="7030A0"/>
              </a:solidFill>
            </a:endParaRPr>
          </a:p>
          <a:p>
            <a:pPr>
              <a:lnSpc>
                <a:spcPct val="150000"/>
              </a:lnSpc>
              <a:spcBef>
                <a:spcPts val="544"/>
              </a:spcBef>
              <a:buClr>
                <a:schemeClr val="dk1"/>
              </a:buClr>
              <a:buSzPct val="100000"/>
            </a:pPr>
            <a:r>
              <a:rPr lang="en-US" sz="2800" dirty="0">
                <a:solidFill>
                  <a:srgbClr val="7030A0"/>
                </a:solidFill>
              </a:rPr>
              <a:t>	We all have these moments of disconnection from time to time – daydreaming while driving, or switching off and missing part of a conversation. </a:t>
            </a:r>
          </a:p>
          <a:p>
            <a:pPr>
              <a:lnSpc>
                <a:spcPct val="150000"/>
              </a:lnSpc>
              <a:spcBef>
                <a:spcPts val="544"/>
              </a:spcBef>
              <a:buClr>
                <a:schemeClr val="dk1"/>
              </a:buClr>
              <a:buSzPct val="100000"/>
            </a:pPr>
            <a:r>
              <a:rPr lang="en-US" sz="2800" dirty="0">
                <a:solidFill>
                  <a:srgbClr val="7030A0"/>
                </a:solidFill>
              </a:rPr>
              <a:t>These moments of 'not being with it' normally pass quickly.</a:t>
            </a:r>
            <a:endParaRPr sz="2800" dirty="0">
              <a:solidFill>
                <a:srgbClr val="7030A0"/>
              </a:solidFill>
            </a:endParaRPr>
          </a:p>
          <a:p>
            <a:pPr>
              <a:lnSpc>
                <a:spcPct val="150000"/>
              </a:lnSpc>
              <a:spcBef>
                <a:spcPts val="544"/>
              </a:spcBef>
              <a:buClr>
                <a:schemeClr val="dk1"/>
              </a:buClr>
              <a:buSzPct val="100000"/>
            </a:pPr>
            <a:r>
              <a:rPr lang="en-US" sz="2800" dirty="0">
                <a:solidFill>
                  <a:srgbClr val="7030A0"/>
                </a:solidFill>
              </a:rPr>
              <a:t>	Someone with a dissociative disorder has persistent, repeated episodes of dissociation that are extreme enough to severely affect everyday life.</a:t>
            </a:r>
            <a:endParaRPr sz="2800" dirty="0">
              <a:solidFill>
                <a:srgbClr val="7030A0"/>
              </a:solidFill>
            </a:endParaRPr>
          </a:p>
          <a:p>
            <a:pPr marL="342900" indent="-170180">
              <a:spcBef>
                <a:spcPts val="544"/>
              </a:spcBef>
              <a:buClr>
                <a:schemeClr val="dk1"/>
              </a:buClr>
              <a:buSzPct val="100000"/>
              <a:buNone/>
            </a:pPr>
            <a:endParaRPr sz="2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l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5"/>
          <p:cNvSpPr txBox="1">
            <a:spLocks noGrp="1"/>
          </p:cNvSpPr>
          <p:nvPr>
            <p:ph idx="1"/>
          </p:nvPr>
        </p:nvSpPr>
        <p:spPr>
          <a:xfrm>
            <a:off x="614597" y="0"/>
            <a:ext cx="10053403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 fontScale="92500" lnSpcReduction="20000"/>
          </a:bodyPr>
          <a:lstStyle/>
          <a:p>
            <a:pPr marL="342900" indent="-342900" algn="ctr">
              <a:spcBef>
                <a:spcPts val="0"/>
              </a:spcBef>
              <a:buClr>
                <a:schemeClr val="dk1"/>
              </a:buClr>
              <a:buSzPct val="100000"/>
              <a:buNone/>
            </a:pPr>
            <a:r>
              <a:rPr lang="en-US" sz="4000" b="1" dirty="0">
                <a:solidFill>
                  <a:srgbClr val="00B0F0"/>
                </a:solidFill>
              </a:rPr>
              <a:t>DEFINITION</a:t>
            </a:r>
            <a:endParaRPr b="1" dirty="0">
              <a:solidFill>
                <a:srgbClr val="00B0F0"/>
              </a:solidFill>
            </a:endParaRPr>
          </a:p>
          <a:p>
            <a:pPr>
              <a:lnSpc>
                <a:spcPct val="150000"/>
              </a:lnSpc>
              <a:spcBef>
                <a:spcPts val="544"/>
              </a:spcBef>
              <a:buClr>
                <a:schemeClr val="dk1"/>
              </a:buClr>
              <a:buSzPct val="100000"/>
            </a:pPr>
            <a:r>
              <a:rPr lang="en-US" sz="2800" dirty="0">
                <a:solidFill>
                  <a:srgbClr val="7030A0"/>
                </a:solidFill>
              </a:rPr>
              <a:t>Dissociation is a mental process where a person disconnects from their thoughts, feelings, memories or sense of identity. </a:t>
            </a:r>
          </a:p>
          <a:p>
            <a:pPr>
              <a:lnSpc>
                <a:spcPct val="150000"/>
              </a:lnSpc>
              <a:spcBef>
                <a:spcPts val="544"/>
              </a:spcBef>
              <a:buClr>
                <a:schemeClr val="dk1"/>
              </a:buClr>
              <a:buSzPct val="100000"/>
            </a:pPr>
            <a:r>
              <a:rPr lang="en-US" sz="2800" dirty="0">
                <a:solidFill>
                  <a:srgbClr val="7030A0"/>
                </a:solidFill>
              </a:rPr>
              <a:t>Dissociative disorders include dissociative amnesia, dissociative fugue (black out), depersonalization disorder and dissociative identity disorder</a:t>
            </a:r>
            <a:endParaRPr sz="2800" dirty="0">
              <a:solidFill>
                <a:srgbClr val="7030A0"/>
              </a:solidFill>
            </a:endParaRPr>
          </a:p>
          <a:p>
            <a:pPr>
              <a:lnSpc>
                <a:spcPct val="150000"/>
              </a:lnSpc>
              <a:spcBef>
                <a:spcPts val="544"/>
              </a:spcBef>
              <a:buClr>
                <a:schemeClr val="dk1"/>
              </a:buClr>
              <a:buSzPct val="100000"/>
            </a:pPr>
            <a:r>
              <a:rPr lang="en-US" sz="2800" dirty="0">
                <a:solidFill>
                  <a:srgbClr val="7030A0"/>
                </a:solidFill>
              </a:rPr>
              <a:t>People who experience a traumatic event will often have some degree of dissociation during the event itself or in the following hours, days or weeks. </a:t>
            </a:r>
          </a:p>
          <a:p>
            <a:pPr>
              <a:lnSpc>
                <a:spcPct val="150000"/>
              </a:lnSpc>
              <a:spcBef>
                <a:spcPts val="544"/>
              </a:spcBef>
              <a:buClr>
                <a:schemeClr val="dk1"/>
              </a:buClr>
              <a:buSzPct val="100000"/>
            </a:pPr>
            <a:r>
              <a:rPr lang="en-US" sz="2800" dirty="0">
                <a:solidFill>
                  <a:srgbClr val="7030A0"/>
                </a:solidFill>
              </a:rPr>
              <a:t>the event seems ‘unreal’ or the person feels detached from what’s going on around them as if watching the events on television</a:t>
            </a:r>
            <a:endParaRPr sz="28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l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6"/>
          <p:cNvSpPr txBox="1">
            <a:spLocks noGrp="1"/>
          </p:cNvSpPr>
          <p:nvPr>
            <p:ph idx="1"/>
          </p:nvPr>
        </p:nvSpPr>
        <p:spPr>
          <a:xfrm>
            <a:off x="584617" y="0"/>
            <a:ext cx="1008338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 marL="342900" indent="-342900" algn="ctr">
              <a:lnSpc>
                <a:spcPct val="160000"/>
              </a:lnSpc>
              <a:spcBef>
                <a:spcPts val="0"/>
              </a:spcBef>
              <a:buClr>
                <a:schemeClr val="dk1"/>
              </a:buClr>
              <a:buSzPct val="100000"/>
              <a:buNone/>
            </a:pPr>
            <a:r>
              <a:rPr lang="en-US" sz="3200" b="1" dirty="0">
                <a:solidFill>
                  <a:srgbClr val="00B0F0"/>
                </a:solidFill>
              </a:rPr>
              <a:t>	Symptoms and signs of dissociative disorders</a:t>
            </a:r>
            <a:endParaRPr sz="3200" b="1" dirty="0">
              <a:solidFill>
                <a:srgbClr val="00B0F0"/>
              </a:solidFill>
            </a:endParaRPr>
          </a:p>
          <a:p>
            <a:pPr marL="342900" indent="-342900">
              <a:lnSpc>
                <a:spcPct val="160000"/>
              </a:lnSpc>
              <a:spcBef>
                <a:spcPts val="496"/>
              </a:spcBef>
              <a:buClr>
                <a:schemeClr val="dk1"/>
              </a:buClr>
              <a:buSzPct val="100000"/>
              <a:buFont typeface="Noto Sans Symbols"/>
              <a:buChar char="♦"/>
            </a:pPr>
            <a:r>
              <a:rPr lang="en-US" sz="2800" dirty="0">
                <a:solidFill>
                  <a:srgbClr val="7030A0"/>
                </a:solidFill>
              </a:rPr>
              <a:t>Feeling disconnected from self 	</a:t>
            </a:r>
            <a:endParaRPr sz="2800" dirty="0">
              <a:solidFill>
                <a:srgbClr val="7030A0"/>
              </a:solidFill>
            </a:endParaRPr>
          </a:p>
          <a:p>
            <a:pPr marL="342900" indent="-342900">
              <a:lnSpc>
                <a:spcPct val="160000"/>
              </a:lnSpc>
              <a:spcBef>
                <a:spcPts val="496"/>
              </a:spcBef>
              <a:buClr>
                <a:schemeClr val="dk1"/>
              </a:buClr>
              <a:buSzPct val="100000"/>
              <a:buFont typeface="Noto Sans Symbols"/>
              <a:buChar char="♦"/>
            </a:pPr>
            <a:r>
              <a:rPr lang="en-US" sz="2800" dirty="0">
                <a:solidFill>
                  <a:srgbClr val="7030A0"/>
                </a:solidFill>
              </a:rPr>
              <a:t>Problems with handling intense emotions</a:t>
            </a:r>
            <a:endParaRPr sz="2800" dirty="0">
              <a:solidFill>
                <a:srgbClr val="7030A0"/>
              </a:solidFill>
            </a:endParaRPr>
          </a:p>
          <a:p>
            <a:pPr marL="342900" indent="-342900">
              <a:lnSpc>
                <a:spcPct val="160000"/>
              </a:lnSpc>
              <a:spcBef>
                <a:spcPts val="496"/>
              </a:spcBef>
              <a:buClr>
                <a:schemeClr val="dk1"/>
              </a:buClr>
              <a:buSzPct val="100000"/>
              <a:buFont typeface="Noto Sans Symbols"/>
              <a:buChar char="♦"/>
            </a:pPr>
            <a:r>
              <a:rPr lang="en-US" sz="2800" dirty="0">
                <a:solidFill>
                  <a:srgbClr val="7030A0"/>
                </a:solidFill>
              </a:rPr>
              <a:t>Sudden and unexpected shifts in mood – for example, feeling very sad for no reason</a:t>
            </a:r>
            <a:endParaRPr sz="2800" dirty="0">
              <a:solidFill>
                <a:srgbClr val="7030A0"/>
              </a:solidFill>
            </a:endParaRPr>
          </a:p>
          <a:p>
            <a:pPr marL="342900" indent="-342900">
              <a:lnSpc>
                <a:spcPct val="160000"/>
              </a:lnSpc>
              <a:spcBef>
                <a:spcPts val="496"/>
              </a:spcBef>
              <a:buClr>
                <a:schemeClr val="dk1"/>
              </a:buClr>
              <a:buSzPct val="100000"/>
              <a:buFont typeface="Noto Sans Symbols"/>
              <a:buChar char="♦"/>
            </a:pPr>
            <a:r>
              <a:rPr lang="en-US" sz="2800" dirty="0">
                <a:solidFill>
                  <a:srgbClr val="7030A0"/>
                </a:solidFill>
              </a:rPr>
              <a:t>Depression or anxiety problems, or both</a:t>
            </a:r>
            <a:endParaRPr sz="2800" dirty="0">
              <a:solidFill>
                <a:srgbClr val="7030A0"/>
              </a:solidFill>
            </a:endParaRPr>
          </a:p>
          <a:p>
            <a:pPr marL="342900" indent="-342900">
              <a:lnSpc>
                <a:spcPct val="160000"/>
              </a:lnSpc>
              <a:spcBef>
                <a:spcPts val="496"/>
              </a:spcBef>
              <a:buClr>
                <a:schemeClr val="dk1"/>
              </a:buClr>
              <a:buSzPct val="100000"/>
              <a:buNone/>
            </a:pPr>
            <a:r>
              <a:rPr lang="en-US" sz="2800" dirty="0">
                <a:solidFill>
                  <a:srgbClr val="7030A0"/>
                </a:solidFill>
              </a:rPr>
              <a:t>♦ Feeling as though the world is distorted or not real (called ‘de-realization’)</a:t>
            </a:r>
            <a:endParaRPr sz="28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l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7"/>
          <p:cNvSpPr txBox="1">
            <a:spLocks noGrp="1"/>
          </p:cNvSpPr>
          <p:nvPr>
            <p:ph idx="1"/>
          </p:nvPr>
        </p:nvSpPr>
        <p:spPr>
          <a:xfrm>
            <a:off x="944380" y="0"/>
            <a:ext cx="972362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 fontScale="92500" lnSpcReduction="10000"/>
          </a:bodyPr>
          <a:lstStyle/>
          <a:p>
            <a:pPr marL="342900" indent="-34290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100000"/>
              <a:buNone/>
            </a:pPr>
            <a:r>
              <a:rPr lang="en-US" sz="3200" dirty="0">
                <a:solidFill>
                  <a:srgbClr val="7030A0"/>
                </a:solidFill>
              </a:rPr>
              <a:t>♦ Memory problems that aren’t linked to physical injury or medical conditions</a:t>
            </a:r>
            <a:endParaRPr sz="3200" dirty="0">
              <a:solidFill>
                <a:srgbClr val="7030A0"/>
              </a:solidFill>
            </a:endParaRPr>
          </a:p>
          <a:p>
            <a:pPr marL="342900" indent="-342900">
              <a:lnSpc>
                <a:spcPct val="150000"/>
              </a:lnSpc>
              <a:spcBef>
                <a:spcPts val="592"/>
              </a:spcBef>
              <a:buClr>
                <a:schemeClr val="dk1"/>
              </a:buClr>
              <a:buSzPct val="100000"/>
              <a:buNone/>
            </a:pPr>
            <a:r>
              <a:rPr lang="en-US" sz="3200" dirty="0">
                <a:solidFill>
                  <a:srgbClr val="7030A0"/>
                </a:solidFill>
              </a:rPr>
              <a:t>♦ Other cognitive (thought-related) problems such as concentration problems </a:t>
            </a:r>
            <a:endParaRPr sz="3200" dirty="0">
              <a:solidFill>
                <a:srgbClr val="7030A0"/>
              </a:solidFill>
            </a:endParaRPr>
          </a:p>
          <a:p>
            <a:pPr marL="342900" indent="-342900">
              <a:lnSpc>
                <a:spcPct val="150000"/>
              </a:lnSpc>
              <a:spcBef>
                <a:spcPts val="592"/>
              </a:spcBef>
              <a:buClr>
                <a:schemeClr val="dk1"/>
              </a:buClr>
              <a:buSzPct val="100000"/>
              <a:buNone/>
            </a:pPr>
            <a:r>
              <a:rPr lang="en-US" sz="3200" dirty="0">
                <a:solidFill>
                  <a:srgbClr val="7030A0"/>
                </a:solidFill>
              </a:rPr>
              <a:t>♦ Significant memory lapses such as forgetting important personal information </a:t>
            </a:r>
            <a:endParaRPr sz="3200" dirty="0">
              <a:solidFill>
                <a:srgbClr val="7030A0"/>
              </a:solidFill>
            </a:endParaRPr>
          </a:p>
          <a:p>
            <a:pPr marL="342900" indent="-342900">
              <a:lnSpc>
                <a:spcPct val="150000"/>
              </a:lnSpc>
              <a:spcBef>
                <a:spcPts val="592"/>
              </a:spcBef>
              <a:buClr>
                <a:schemeClr val="dk1"/>
              </a:buClr>
              <a:buSzPct val="100000"/>
              <a:buFont typeface="Noto Sans Symbols"/>
              <a:buChar char="♦"/>
            </a:pPr>
            <a:r>
              <a:rPr lang="en-US" sz="3200" dirty="0">
                <a:solidFill>
                  <a:srgbClr val="7030A0"/>
                </a:solidFill>
              </a:rPr>
              <a:t>Feeling compelled to behave in a certain way</a:t>
            </a:r>
            <a:endParaRPr sz="3200" dirty="0">
              <a:solidFill>
                <a:srgbClr val="7030A0"/>
              </a:solidFill>
            </a:endParaRPr>
          </a:p>
          <a:p>
            <a:pPr marL="342900" indent="-342900">
              <a:lnSpc>
                <a:spcPct val="150000"/>
              </a:lnSpc>
              <a:spcBef>
                <a:spcPts val="592"/>
              </a:spcBef>
              <a:buClr>
                <a:schemeClr val="dk1"/>
              </a:buClr>
              <a:buSzPct val="100000"/>
              <a:buFont typeface="Noto Sans Symbols"/>
              <a:buChar char="♦"/>
            </a:pPr>
            <a:r>
              <a:rPr lang="en-US" sz="3200" dirty="0">
                <a:solidFill>
                  <a:srgbClr val="7030A0"/>
                </a:solidFill>
              </a:rPr>
              <a:t>Identity confusion – for example, behaving in a way that the person would normally find offensive or abhorrent.</a:t>
            </a:r>
            <a:endParaRPr sz="3200" dirty="0">
              <a:solidFill>
                <a:srgbClr val="7030A0"/>
              </a:solidFill>
            </a:endParaRPr>
          </a:p>
          <a:p>
            <a:pPr marL="342900" indent="-154940">
              <a:spcBef>
                <a:spcPts val="592"/>
              </a:spcBef>
              <a:buClr>
                <a:schemeClr val="dk1"/>
              </a:buClr>
              <a:buSzPct val="100000"/>
              <a:buNone/>
            </a:pPr>
            <a:endParaRPr sz="32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l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8"/>
          <p:cNvSpPr txBox="1">
            <a:spLocks noGrp="1"/>
          </p:cNvSpPr>
          <p:nvPr>
            <p:ph idx="1"/>
          </p:nvPr>
        </p:nvSpPr>
        <p:spPr>
          <a:xfrm>
            <a:off x="2188564" y="0"/>
            <a:ext cx="8479436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 marL="342900" indent="-342900">
              <a:lnSpc>
                <a:spcPct val="250000"/>
              </a:lnSpc>
              <a:spcBef>
                <a:spcPts val="0"/>
              </a:spcBef>
              <a:buClr>
                <a:schemeClr val="dk1"/>
              </a:buClr>
              <a:buSzPct val="100000"/>
              <a:buNone/>
            </a:pPr>
            <a:r>
              <a:rPr lang="en-US" sz="3200" dirty="0">
                <a:solidFill>
                  <a:srgbClr val="7030A0"/>
                </a:solidFill>
              </a:rPr>
              <a:t>	</a:t>
            </a:r>
            <a:r>
              <a:rPr lang="en-US" sz="4000" b="1" dirty="0">
                <a:solidFill>
                  <a:srgbClr val="00B0F0"/>
                </a:solidFill>
              </a:rPr>
              <a:t>Types of dissociative disorder</a:t>
            </a:r>
            <a:endParaRPr sz="4000" b="1" dirty="0">
              <a:solidFill>
                <a:srgbClr val="00B0F0"/>
              </a:solidFill>
            </a:endParaRPr>
          </a:p>
          <a:p>
            <a:pPr marL="342900" indent="-342900">
              <a:lnSpc>
                <a:spcPct val="250000"/>
              </a:lnSpc>
              <a:spcBef>
                <a:spcPts val="592"/>
              </a:spcBef>
              <a:buClr>
                <a:schemeClr val="dk1"/>
              </a:buClr>
              <a:buSzPct val="100000"/>
              <a:buNone/>
            </a:pPr>
            <a:r>
              <a:rPr lang="en-US" sz="3200" dirty="0">
                <a:solidFill>
                  <a:srgbClr val="7030A0"/>
                </a:solidFill>
              </a:rPr>
              <a:t>♦ Dissociative amnesia</a:t>
            </a:r>
            <a:endParaRPr sz="3200" dirty="0">
              <a:solidFill>
                <a:srgbClr val="7030A0"/>
              </a:solidFill>
            </a:endParaRPr>
          </a:p>
          <a:p>
            <a:pPr marL="342900" indent="-342900">
              <a:lnSpc>
                <a:spcPct val="250000"/>
              </a:lnSpc>
              <a:spcBef>
                <a:spcPts val="592"/>
              </a:spcBef>
              <a:buClr>
                <a:schemeClr val="dk1"/>
              </a:buClr>
              <a:buSzPct val="100000"/>
              <a:buNone/>
            </a:pPr>
            <a:r>
              <a:rPr lang="en-US" sz="3200" dirty="0">
                <a:solidFill>
                  <a:srgbClr val="7030A0"/>
                </a:solidFill>
              </a:rPr>
              <a:t>♦ Dissociative fugue</a:t>
            </a:r>
            <a:endParaRPr sz="3200" dirty="0">
              <a:solidFill>
                <a:srgbClr val="7030A0"/>
              </a:solidFill>
            </a:endParaRPr>
          </a:p>
          <a:p>
            <a:pPr marL="342900" indent="-342900">
              <a:lnSpc>
                <a:spcPct val="250000"/>
              </a:lnSpc>
              <a:spcBef>
                <a:spcPts val="592"/>
              </a:spcBef>
              <a:buClr>
                <a:schemeClr val="dk1"/>
              </a:buClr>
              <a:buSzPct val="100000"/>
              <a:buFont typeface="Noto Sans Symbols"/>
              <a:buChar char="♦"/>
            </a:pPr>
            <a:r>
              <a:rPr lang="en-US" sz="3200" dirty="0">
                <a:solidFill>
                  <a:srgbClr val="7030A0"/>
                </a:solidFill>
              </a:rPr>
              <a:t>Depersonalization disorder</a:t>
            </a:r>
            <a:endParaRPr sz="3200" dirty="0">
              <a:solidFill>
                <a:srgbClr val="7030A0"/>
              </a:solidFill>
            </a:endParaRPr>
          </a:p>
          <a:p>
            <a:pPr marL="342900" indent="-342900">
              <a:lnSpc>
                <a:spcPct val="250000"/>
              </a:lnSpc>
              <a:spcBef>
                <a:spcPts val="592"/>
              </a:spcBef>
              <a:buClr>
                <a:schemeClr val="dk1"/>
              </a:buClr>
              <a:buSzPct val="100000"/>
              <a:buFont typeface="Noto Sans Symbols"/>
              <a:buChar char="♦"/>
            </a:pPr>
            <a:r>
              <a:rPr lang="en-US" sz="3200" dirty="0">
                <a:solidFill>
                  <a:srgbClr val="7030A0"/>
                </a:solidFill>
              </a:rPr>
              <a:t>Dissociative identity disorder. </a:t>
            </a:r>
            <a:endParaRPr sz="3200" dirty="0">
              <a:solidFill>
                <a:srgbClr val="7030A0"/>
              </a:solidFill>
            </a:endParaRPr>
          </a:p>
          <a:p>
            <a:pPr marL="342900" indent="-154940">
              <a:spcBef>
                <a:spcPts val="592"/>
              </a:spcBef>
              <a:buClr>
                <a:schemeClr val="dk1"/>
              </a:buClr>
              <a:buSzPct val="100000"/>
              <a:buNone/>
            </a:pPr>
            <a:endParaRPr sz="32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l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9"/>
          <p:cNvSpPr txBox="1">
            <a:spLocks noGrp="1"/>
          </p:cNvSpPr>
          <p:nvPr>
            <p:ph idx="1"/>
          </p:nvPr>
        </p:nvSpPr>
        <p:spPr>
          <a:xfrm>
            <a:off x="809469" y="0"/>
            <a:ext cx="985853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 marL="342900" indent="-342900" algn="ctr">
              <a:spcBef>
                <a:spcPts val="0"/>
              </a:spcBef>
              <a:buClr>
                <a:schemeClr val="dk1"/>
              </a:buClr>
              <a:buSzPts val="3200"/>
              <a:buNone/>
            </a:pPr>
            <a:r>
              <a:rPr lang="en-US" sz="3200" dirty="0">
                <a:solidFill>
                  <a:srgbClr val="7030A0"/>
                </a:solidFill>
              </a:rPr>
              <a:t>	</a:t>
            </a:r>
            <a:r>
              <a:rPr lang="en-US" sz="3200" b="1" dirty="0">
                <a:solidFill>
                  <a:srgbClr val="00B0F0"/>
                </a:solidFill>
              </a:rPr>
              <a:t>DISSOCIATIVE AMNESIA</a:t>
            </a:r>
            <a:endParaRPr sz="3200" b="1" dirty="0">
              <a:solidFill>
                <a:srgbClr val="00B0F0"/>
              </a:solidFill>
            </a:endParaRPr>
          </a:p>
          <a:p>
            <a:pPr>
              <a:lnSpc>
                <a:spcPct val="150000"/>
              </a:lnSpc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3200" dirty="0">
                <a:solidFill>
                  <a:srgbClr val="7030A0"/>
                </a:solidFill>
              </a:rPr>
              <a:t>	Dissociative amnesia is when a person can’t remember the details of a traumatic or stressful event, although they do realize they are experiencing memory loss. </a:t>
            </a:r>
          </a:p>
          <a:p>
            <a:pPr>
              <a:lnSpc>
                <a:spcPct val="150000"/>
              </a:lnSpc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3200" dirty="0">
                <a:solidFill>
                  <a:srgbClr val="7030A0"/>
                </a:solidFill>
              </a:rPr>
              <a:t>also known as psychogenic amnesia. </a:t>
            </a:r>
          </a:p>
          <a:p>
            <a:pPr>
              <a:lnSpc>
                <a:spcPct val="150000"/>
              </a:lnSpc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3200" dirty="0">
                <a:solidFill>
                  <a:srgbClr val="7030A0"/>
                </a:solidFill>
              </a:rPr>
              <a:t>last from a few days to one or more years. </a:t>
            </a:r>
          </a:p>
          <a:p>
            <a:pPr>
              <a:lnSpc>
                <a:spcPct val="150000"/>
              </a:lnSpc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3200" dirty="0">
                <a:solidFill>
                  <a:srgbClr val="7030A0"/>
                </a:solidFill>
              </a:rPr>
              <a:t>Dissociative amnesia may be linked to other disorders such as an anxiety disorder.</a:t>
            </a:r>
            <a:endParaRPr sz="32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l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0"/>
          <p:cNvSpPr txBox="1">
            <a:spLocks noGrp="1"/>
          </p:cNvSpPr>
          <p:nvPr>
            <p:ph idx="1"/>
          </p:nvPr>
        </p:nvSpPr>
        <p:spPr>
          <a:xfrm>
            <a:off x="629587" y="0"/>
            <a:ext cx="10038413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 marL="342900" indent="-342900">
              <a:spcBef>
                <a:spcPts val="0"/>
              </a:spcBef>
              <a:buClr>
                <a:schemeClr val="dk1"/>
              </a:buClr>
              <a:buSzPts val="3200"/>
              <a:buNone/>
            </a:pPr>
            <a:r>
              <a:rPr lang="en-US" sz="3200" dirty="0">
                <a:solidFill>
                  <a:srgbClr val="7030A0"/>
                </a:solidFill>
              </a:rPr>
              <a:t>	</a:t>
            </a:r>
            <a:r>
              <a:rPr lang="en-US" sz="3600" b="1" dirty="0">
                <a:solidFill>
                  <a:srgbClr val="00B0F0"/>
                </a:solidFill>
              </a:rPr>
              <a:t>Four categories of dissociative amnesia:</a:t>
            </a:r>
            <a:endParaRPr sz="3600" b="1" dirty="0">
              <a:solidFill>
                <a:srgbClr val="00B0F0"/>
              </a:solidFill>
            </a:endParaRPr>
          </a:p>
          <a:p>
            <a:pPr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3200" b="1" dirty="0">
                <a:solidFill>
                  <a:srgbClr val="0070C0"/>
                </a:solidFill>
              </a:rPr>
              <a:t>Localized amnesia </a:t>
            </a:r>
            <a:r>
              <a:rPr lang="en-US" sz="3200" dirty="0">
                <a:solidFill>
                  <a:srgbClr val="7030A0"/>
                </a:solidFill>
              </a:rPr>
              <a:t>– for a time, the person has no memory of the traumatic event at all. For example, following an assault, a person with localized amnesia may not recall any details for a few days. </a:t>
            </a:r>
            <a:endParaRPr sz="3200" dirty="0">
              <a:solidFill>
                <a:srgbClr val="7030A0"/>
              </a:solidFill>
            </a:endParaRPr>
          </a:p>
          <a:p>
            <a:pPr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3200" b="1" dirty="0">
                <a:solidFill>
                  <a:srgbClr val="0070C0"/>
                </a:solidFill>
              </a:rPr>
              <a:t>Selective amnesia – </a:t>
            </a:r>
            <a:r>
              <a:rPr lang="en-US" sz="3200" dirty="0">
                <a:solidFill>
                  <a:srgbClr val="7030A0"/>
                </a:solidFill>
              </a:rPr>
              <a:t>the person has patchy or incomplete memories of the traumatic event.</a:t>
            </a:r>
            <a:endParaRPr sz="3200" dirty="0">
              <a:solidFill>
                <a:srgbClr val="7030A0"/>
              </a:solidFill>
            </a:endParaRPr>
          </a:p>
          <a:p>
            <a:pPr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3200" b="1" dirty="0">
                <a:solidFill>
                  <a:srgbClr val="0070C0"/>
                </a:solidFill>
              </a:rPr>
              <a:t>Generalized amnesia – </a:t>
            </a:r>
            <a:r>
              <a:rPr lang="en-US" sz="3200" dirty="0">
                <a:solidFill>
                  <a:srgbClr val="7030A0"/>
                </a:solidFill>
              </a:rPr>
              <a:t>the person has trouble remembering the details of their entire life.</a:t>
            </a:r>
            <a:endParaRPr sz="3200" dirty="0">
              <a:solidFill>
                <a:srgbClr val="7030A0"/>
              </a:solidFill>
            </a:endParaRPr>
          </a:p>
          <a:p>
            <a:pPr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3200" b="1" dirty="0">
                <a:solidFill>
                  <a:srgbClr val="0070C0"/>
                </a:solidFill>
              </a:rPr>
              <a:t>Systematized amnesia – </a:t>
            </a:r>
            <a:r>
              <a:rPr lang="en-US" sz="3200" dirty="0">
                <a:solidFill>
                  <a:srgbClr val="7030A0"/>
                </a:solidFill>
              </a:rPr>
              <a:t>the person may have a very particular and specific memory loss; for example, they may have no recollection of one relative.</a:t>
            </a:r>
            <a:endParaRPr sz="32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l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1"/>
          <p:cNvSpPr txBox="1">
            <a:spLocks noGrp="1"/>
          </p:cNvSpPr>
          <p:nvPr>
            <p:ph idx="1"/>
          </p:nvPr>
        </p:nvSpPr>
        <p:spPr>
          <a:xfrm>
            <a:off x="764498" y="0"/>
            <a:ext cx="990350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 fontScale="92500"/>
          </a:bodyPr>
          <a:lstStyle/>
          <a:p>
            <a:pPr marL="342900" indent="-342900" algn="ctr">
              <a:spcBef>
                <a:spcPts val="600"/>
              </a:spcBef>
              <a:buClr>
                <a:schemeClr val="dk1"/>
              </a:buClr>
              <a:buSzPts val="3200"/>
              <a:buNone/>
            </a:pPr>
            <a:r>
              <a:rPr lang="en-US" sz="3600" b="1" dirty="0">
                <a:solidFill>
                  <a:srgbClr val="00B0F0"/>
                </a:solidFill>
              </a:rPr>
              <a:t>DISSOCIATIVE FUGUE</a:t>
            </a:r>
            <a:endParaRPr sz="3600" b="1" dirty="0">
              <a:solidFill>
                <a:srgbClr val="00B0F0"/>
              </a:solidFill>
            </a:endParaRPr>
          </a:p>
          <a:p>
            <a:pPr>
              <a:spcBef>
                <a:spcPts val="600"/>
              </a:spcBef>
              <a:buClr>
                <a:schemeClr val="dk1"/>
              </a:buClr>
              <a:buSzPts val="3200"/>
            </a:pPr>
            <a:r>
              <a:rPr lang="en-US" sz="3600" dirty="0">
                <a:solidFill>
                  <a:srgbClr val="7030A0"/>
                </a:solidFill>
              </a:rPr>
              <a:t>	also known as psychogenic fugue, where the person suddenly, without any warning, can’t remember who they are and their past life. </a:t>
            </a:r>
          </a:p>
          <a:p>
            <a:pPr>
              <a:spcBef>
                <a:spcPts val="600"/>
              </a:spcBef>
              <a:buClr>
                <a:schemeClr val="dk1"/>
              </a:buClr>
              <a:buSzPts val="3200"/>
            </a:pPr>
            <a:r>
              <a:rPr lang="en-US" sz="3600" dirty="0">
                <a:solidFill>
                  <a:srgbClr val="7030A0"/>
                </a:solidFill>
              </a:rPr>
              <a:t>They don’t realize they are experiencing memory loss and may invent a new identity. </a:t>
            </a:r>
          </a:p>
          <a:p>
            <a:pPr>
              <a:spcBef>
                <a:spcPts val="600"/>
              </a:spcBef>
              <a:buClr>
                <a:schemeClr val="dk1"/>
              </a:buClr>
              <a:buSzPts val="3200"/>
            </a:pPr>
            <a:r>
              <a:rPr lang="en-US" sz="3600" dirty="0">
                <a:solidFill>
                  <a:srgbClr val="7030A0"/>
                </a:solidFill>
              </a:rPr>
              <a:t>Might travel from home – sometimes over thousands of kilometers – while in the fugue, which may last between hours and months. </a:t>
            </a:r>
          </a:p>
          <a:p>
            <a:pPr>
              <a:spcBef>
                <a:spcPts val="600"/>
              </a:spcBef>
              <a:buClr>
                <a:schemeClr val="dk1"/>
              </a:buClr>
              <a:buSzPts val="3200"/>
            </a:pPr>
            <a:r>
              <a:rPr lang="en-US" sz="3600" dirty="0">
                <a:solidFill>
                  <a:srgbClr val="7030A0"/>
                </a:solidFill>
              </a:rPr>
              <a:t>coming out of their dissociative fugue, they are usually confused with no recollection of the ‘new life’ they have made for themselves.</a:t>
            </a:r>
            <a:endParaRPr sz="3600" dirty="0">
              <a:solidFill>
                <a:srgbClr val="7030A0"/>
              </a:solidFill>
            </a:endParaRPr>
          </a:p>
          <a:p>
            <a:pPr marL="342900" indent="-139700">
              <a:spcBef>
                <a:spcPts val="600"/>
              </a:spcBef>
              <a:buClr>
                <a:schemeClr val="dk1"/>
              </a:buClr>
              <a:buSzPts val="3200"/>
              <a:buNone/>
            </a:pPr>
            <a:endParaRPr sz="36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l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2"/>
          <p:cNvSpPr txBox="1">
            <a:spLocks noGrp="1"/>
          </p:cNvSpPr>
          <p:nvPr>
            <p:ph idx="1"/>
          </p:nvPr>
        </p:nvSpPr>
        <p:spPr>
          <a:xfrm>
            <a:off x="719528" y="0"/>
            <a:ext cx="99484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 lnSpcReduction="10000"/>
          </a:bodyPr>
          <a:lstStyle/>
          <a:p>
            <a:pPr marL="342900" indent="-342900" algn="ctr">
              <a:spcBef>
                <a:spcPts val="0"/>
              </a:spcBef>
              <a:buClr>
                <a:schemeClr val="dk1"/>
              </a:buClr>
              <a:buSzPts val="3200"/>
              <a:buNone/>
            </a:pPr>
            <a:r>
              <a:rPr lang="en-US" sz="3600" dirty="0">
                <a:solidFill>
                  <a:srgbClr val="7030A0"/>
                </a:solidFill>
              </a:rPr>
              <a:t>	</a:t>
            </a:r>
            <a:r>
              <a:rPr lang="en-US" sz="3600" b="1" dirty="0">
                <a:solidFill>
                  <a:srgbClr val="00B0F0"/>
                </a:solidFill>
              </a:rPr>
              <a:t>DEPERSONALIZATION DISORDER</a:t>
            </a:r>
            <a:endParaRPr sz="3600" b="1" dirty="0">
              <a:solidFill>
                <a:srgbClr val="00B0F0"/>
              </a:solidFill>
            </a:endParaRPr>
          </a:p>
          <a:p>
            <a:pPr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3600" dirty="0">
                <a:solidFill>
                  <a:srgbClr val="7030A0"/>
                </a:solidFill>
              </a:rPr>
              <a:t>	characterized by feeling detached from one’s life, thoughts and feelings. </a:t>
            </a:r>
          </a:p>
          <a:p>
            <a:pPr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3600" dirty="0">
                <a:solidFill>
                  <a:srgbClr val="7030A0"/>
                </a:solidFill>
              </a:rPr>
              <a:t>feel distant and emotionally unconnected to themselves, as if they are watching a character in a boring movie.</a:t>
            </a:r>
          </a:p>
          <a:p>
            <a:pPr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3600" dirty="0">
                <a:solidFill>
                  <a:srgbClr val="7030A0"/>
                </a:solidFill>
              </a:rPr>
              <a:t>problems with concentration and memory. </a:t>
            </a:r>
          </a:p>
          <a:p>
            <a:pPr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3600" dirty="0">
                <a:solidFill>
                  <a:srgbClr val="7030A0"/>
                </a:solidFill>
              </a:rPr>
              <a:t>feeling ‘spacey’ or out of control. </a:t>
            </a:r>
          </a:p>
          <a:p>
            <a:pPr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3600" dirty="0">
                <a:solidFill>
                  <a:srgbClr val="7030A0"/>
                </a:solidFill>
              </a:rPr>
              <a:t>Time may slow down. </a:t>
            </a:r>
          </a:p>
          <a:p>
            <a:pPr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3600" dirty="0">
                <a:solidFill>
                  <a:srgbClr val="7030A0"/>
                </a:solidFill>
              </a:rPr>
              <a:t>perceive their body to be a different shape or size than usual; in severe cases, they cannot recognize themselves in a mirror.</a:t>
            </a:r>
            <a:endParaRPr sz="36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l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3"/>
          <p:cNvSpPr txBox="1">
            <a:spLocks noGrp="1"/>
          </p:cNvSpPr>
          <p:nvPr>
            <p:ph idx="1"/>
          </p:nvPr>
        </p:nvSpPr>
        <p:spPr>
          <a:xfrm>
            <a:off x="479685" y="0"/>
            <a:ext cx="1018831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 fontScale="92500"/>
          </a:bodyPr>
          <a:lstStyle/>
          <a:p>
            <a:pPr marL="342900" indent="-342900" algn="ctr">
              <a:spcBef>
                <a:spcPts val="0"/>
              </a:spcBef>
              <a:buClr>
                <a:schemeClr val="dk1"/>
              </a:buClr>
              <a:buSzPts val="3200"/>
              <a:buNone/>
            </a:pPr>
            <a:r>
              <a:rPr lang="en-US" sz="3600" b="1" dirty="0">
                <a:solidFill>
                  <a:srgbClr val="00B0F0"/>
                </a:solidFill>
              </a:rPr>
              <a:t>DISSOCIATIVE IDENTITY DISORDER (DID)</a:t>
            </a:r>
            <a:endParaRPr sz="3600" b="1" dirty="0">
              <a:solidFill>
                <a:srgbClr val="00B0F0"/>
              </a:solidFill>
            </a:endParaRPr>
          </a:p>
          <a:p>
            <a:pPr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3600" dirty="0">
                <a:solidFill>
                  <a:srgbClr val="7030A0"/>
                </a:solidFill>
              </a:rPr>
              <a:t>Previously called multiple personality disorder, this is the most severe kind of dissociative disorder</a:t>
            </a:r>
          </a:p>
          <a:p>
            <a:pPr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3600" dirty="0">
                <a:solidFill>
                  <a:srgbClr val="7030A0"/>
                </a:solidFill>
              </a:rPr>
              <a:t>involves the coexistence of two or more personality states within the same person. </a:t>
            </a:r>
          </a:p>
          <a:p>
            <a:pPr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3600" dirty="0">
                <a:solidFill>
                  <a:srgbClr val="7030A0"/>
                </a:solidFill>
              </a:rPr>
              <a:t>usually not aware of these personality states and experiences them as memory lapses. </a:t>
            </a:r>
          </a:p>
          <a:p>
            <a:pPr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3600" dirty="0">
                <a:solidFill>
                  <a:srgbClr val="7030A0"/>
                </a:solidFill>
              </a:rPr>
              <a:t>may have different body language, voice tone, outlook on life and memories. </a:t>
            </a:r>
          </a:p>
          <a:p>
            <a:pPr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3600" dirty="0">
                <a:solidFill>
                  <a:srgbClr val="7030A0"/>
                </a:solidFill>
              </a:rPr>
              <a:t>may switch to another personality state when under stress. </a:t>
            </a:r>
          </a:p>
          <a:p>
            <a:pPr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3600" dirty="0">
                <a:solidFill>
                  <a:srgbClr val="7030A0"/>
                </a:solidFill>
              </a:rPr>
              <a:t>almost always have dissociative amnesia too</a:t>
            </a:r>
          </a:p>
          <a:p>
            <a:pPr>
              <a:spcBef>
                <a:spcPts val="640"/>
              </a:spcBef>
              <a:buClr>
                <a:schemeClr val="dk1"/>
              </a:buClr>
              <a:buSzPts val="3200"/>
            </a:pPr>
            <a:endParaRPr sz="36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l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5"/>
          <p:cNvSpPr txBox="1">
            <a:spLocks noGrp="1"/>
          </p:cNvSpPr>
          <p:nvPr>
            <p:ph idx="1"/>
          </p:nvPr>
        </p:nvSpPr>
        <p:spPr>
          <a:xfrm>
            <a:off x="674557" y="0"/>
            <a:ext cx="9993443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 fontScale="85000" lnSpcReduction="10000"/>
          </a:bodyPr>
          <a:lstStyle/>
          <a:p>
            <a:pPr marL="342900" indent="-342900" algn="ctr">
              <a:spcBef>
                <a:spcPts val="0"/>
              </a:spcBef>
              <a:buClr>
                <a:schemeClr val="dk1"/>
              </a:buClr>
              <a:buSzPts val="3200"/>
              <a:buNone/>
            </a:pPr>
            <a:r>
              <a:rPr lang="en-US" sz="3200" dirty="0">
                <a:solidFill>
                  <a:srgbClr val="7030A0"/>
                </a:solidFill>
              </a:rPr>
              <a:t>	</a:t>
            </a:r>
            <a:r>
              <a:rPr lang="en-US" sz="4000" b="1" dirty="0">
                <a:solidFill>
                  <a:srgbClr val="00B0F0"/>
                </a:solidFill>
              </a:rPr>
              <a:t>CAUSES</a:t>
            </a:r>
            <a:r>
              <a:rPr lang="en-US" sz="3200" b="1" dirty="0">
                <a:solidFill>
                  <a:srgbClr val="7030A0"/>
                </a:solidFill>
              </a:rPr>
              <a:t> </a:t>
            </a:r>
            <a:endParaRPr sz="3200" dirty="0">
              <a:solidFill>
                <a:srgbClr val="7030A0"/>
              </a:solidFill>
            </a:endParaRPr>
          </a:p>
          <a:p>
            <a:pPr marL="342900" indent="-342900">
              <a:lnSpc>
                <a:spcPct val="150000"/>
              </a:lnSpc>
              <a:spcBef>
                <a:spcPts val="640"/>
              </a:spcBef>
              <a:buClr>
                <a:schemeClr val="dk1"/>
              </a:buClr>
              <a:buSzPts val="3200"/>
              <a:buNone/>
            </a:pPr>
            <a:r>
              <a:rPr lang="en-US" sz="3200" dirty="0">
                <a:solidFill>
                  <a:srgbClr val="7030A0"/>
                </a:solidFill>
              </a:rPr>
              <a:t>	♦ chronic trauma in childhood, such as, repeated physical or sexual abuse, emotional abuse or neglect. </a:t>
            </a:r>
            <a:endParaRPr sz="3200" dirty="0">
              <a:solidFill>
                <a:srgbClr val="7030A0"/>
              </a:solidFill>
            </a:endParaRPr>
          </a:p>
          <a:p>
            <a:pPr marL="342900" indent="-342900">
              <a:lnSpc>
                <a:spcPct val="150000"/>
              </a:lnSpc>
              <a:spcBef>
                <a:spcPts val="640"/>
              </a:spcBef>
              <a:buClr>
                <a:schemeClr val="dk1"/>
              </a:buClr>
              <a:buSzPts val="3200"/>
              <a:buNone/>
            </a:pPr>
            <a:r>
              <a:rPr lang="en-US" sz="3200" dirty="0">
                <a:solidFill>
                  <a:srgbClr val="7030A0"/>
                </a:solidFill>
              </a:rPr>
              <a:t>	♦ Unpredictable or frightening family environments may also cause the child to ‘disconnect’ from reality during times of stress.</a:t>
            </a:r>
          </a:p>
          <a:p>
            <a:pPr marL="342900" indent="-342900">
              <a:lnSpc>
                <a:spcPct val="150000"/>
              </a:lnSpc>
              <a:spcBef>
                <a:spcPts val="640"/>
              </a:spcBef>
              <a:buClr>
                <a:schemeClr val="dk1"/>
              </a:buClr>
              <a:buSzPts val="3200"/>
              <a:buNone/>
            </a:pPr>
            <a:r>
              <a:rPr lang="en-US" sz="3200" dirty="0">
                <a:solidFill>
                  <a:srgbClr val="7030A0"/>
                </a:solidFill>
              </a:rPr>
              <a:t>	♦ severity of the dissociative disorder in adulthood is directly related to the severity of the childhood trauma. </a:t>
            </a:r>
          </a:p>
          <a:p>
            <a:pPr marL="342900" indent="-342900">
              <a:lnSpc>
                <a:spcPct val="150000"/>
              </a:lnSpc>
              <a:spcBef>
                <a:spcPts val="640"/>
              </a:spcBef>
              <a:buClr>
                <a:schemeClr val="dk1"/>
              </a:buClr>
              <a:buSzPts val="3200"/>
              <a:buNone/>
            </a:pPr>
            <a:r>
              <a:rPr lang="en-US" sz="3200" dirty="0">
                <a:solidFill>
                  <a:srgbClr val="7030A0"/>
                </a:solidFill>
              </a:rPr>
              <a:t>	♦ Traumatic events that occur during adulthood (war, torture or going through a natural disaster) may also cause dissociative disorders</a:t>
            </a:r>
            <a:endParaRPr sz="3200" dirty="0">
              <a:solidFill>
                <a:srgbClr val="7030A0"/>
              </a:solidFill>
            </a:endParaRPr>
          </a:p>
          <a:p>
            <a:pPr marL="342900" indent="-139700">
              <a:spcBef>
                <a:spcPts val="640"/>
              </a:spcBef>
              <a:buClr>
                <a:schemeClr val="dk1"/>
              </a:buClr>
              <a:buSzPts val="3200"/>
              <a:buNone/>
            </a:pPr>
            <a:endParaRPr sz="32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l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7"/>
          <p:cNvSpPr txBox="1">
            <a:spLocks noGrp="1"/>
          </p:cNvSpPr>
          <p:nvPr>
            <p:ph idx="1"/>
          </p:nvPr>
        </p:nvSpPr>
        <p:spPr>
          <a:xfrm>
            <a:off x="854439" y="0"/>
            <a:ext cx="981356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 marL="342900" indent="-342900">
              <a:spcBef>
                <a:spcPts val="0"/>
              </a:spcBef>
              <a:buClr>
                <a:schemeClr val="dk1"/>
              </a:buClr>
              <a:buSzPts val="3200"/>
              <a:buNone/>
            </a:pPr>
            <a:r>
              <a:rPr lang="en-US" sz="3600" dirty="0">
                <a:solidFill>
                  <a:srgbClr val="7030A0"/>
                </a:solidFill>
              </a:rPr>
              <a:t>	</a:t>
            </a:r>
            <a:r>
              <a:rPr lang="en-US" sz="4400" b="1" dirty="0">
                <a:solidFill>
                  <a:srgbClr val="00B0F0"/>
                </a:solidFill>
              </a:rPr>
              <a:t>Outcome of dissociative disorders 	</a:t>
            </a:r>
            <a:endParaRPr sz="4400" b="1" dirty="0">
              <a:solidFill>
                <a:srgbClr val="00B0F0"/>
              </a:solidFill>
            </a:endParaRPr>
          </a:p>
          <a:p>
            <a:pPr marL="342900" indent="-342900">
              <a:spcBef>
                <a:spcPts val="640"/>
              </a:spcBef>
              <a:buClr>
                <a:schemeClr val="dk1"/>
              </a:buClr>
              <a:buSzPts val="3200"/>
              <a:buFont typeface="Noto Sans Symbols"/>
              <a:buChar char="♦"/>
            </a:pPr>
            <a:r>
              <a:rPr lang="en-US" sz="3600" dirty="0">
                <a:solidFill>
                  <a:srgbClr val="7030A0"/>
                </a:solidFill>
              </a:rPr>
              <a:t>Broken relationships and job loss</a:t>
            </a:r>
            <a:endParaRPr sz="3600" dirty="0">
              <a:solidFill>
                <a:srgbClr val="7030A0"/>
              </a:solidFill>
            </a:endParaRPr>
          </a:p>
          <a:p>
            <a:pPr marL="342900" indent="-342900">
              <a:spcBef>
                <a:spcPts val="640"/>
              </a:spcBef>
              <a:buClr>
                <a:schemeClr val="dk1"/>
              </a:buClr>
              <a:buSzPts val="3200"/>
              <a:buNone/>
            </a:pPr>
            <a:r>
              <a:rPr lang="en-US" sz="3600" dirty="0">
                <a:solidFill>
                  <a:srgbClr val="7030A0"/>
                </a:solidFill>
              </a:rPr>
              <a:t>♦Sleep problems such as insomnia</a:t>
            </a:r>
            <a:endParaRPr sz="3600" dirty="0">
              <a:solidFill>
                <a:srgbClr val="7030A0"/>
              </a:solidFill>
            </a:endParaRPr>
          </a:p>
          <a:p>
            <a:pPr marL="342900" indent="-342900">
              <a:spcBef>
                <a:spcPts val="640"/>
              </a:spcBef>
              <a:buClr>
                <a:schemeClr val="dk1"/>
              </a:buClr>
              <a:buSzPts val="3200"/>
              <a:buFont typeface="Noto Sans Symbols"/>
              <a:buChar char="♦"/>
            </a:pPr>
            <a:r>
              <a:rPr lang="en-US" sz="3600" dirty="0">
                <a:solidFill>
                  <a:srgbClr val="7030A0"/>
                </a:solidFill>
              </a:rPr>
              <a:t>Sexual problems</a:t>
            </a:r>
            <a:endParaRPr sz="3600" dirty="0">
              <a:solidFill>
                <a:srgbClr val="7030A0"/>
              </a:solidFill>
            </a:endParaRPr>
          </a:p>
          <a:p>
            <a:pPr marL="342900" indent="-342900">
              <a:spcBef>
                <a:spcPts val="640"/>
              </a:spcBef>
              <a:buClr>
                <a:schemeClr val="dk1"/>
              </a:buClr>
              <a:buSzPts val="3200"/>
              <a:buFont typeface="Noto Sans Symbols"/>
              <a:buChar char="♦"/>
            </a:pPr>
            <a:r>
              <a:rPr lang="en-US" sz="3600" dirty="0">
                <a:solidFill>
                  <a:srgbClr val="7030A0"/>
                </a:solidFill>
              </a:rPr>
              <a:t>Severe depression</a:t>
            </a:r>
            <a:endParaRPr sz="3600" dirty="0">
              <a:solidFill>
                <a:srgbClr val="7030A0"/>
              </a:solidFill>
            </a:endParaRPr>
          </a:p>
          <a:p>
            <a:pPr marL="342900" indent="-342900">
              <a:spcBef>
                <a:spcPts val="640"/>
              </a:spcBef>
              <a:buClr>
                <a:schemeClr val="dk1"/>
              </a:buClr>
              <a:buSzPts val="3200"/>
              <a:buFont typeface="Noto Sans Symbols"/>
              <a:buChar char="♦"/>
            </a:pPr>
            <a:r>
              <a:rPr lang="en-US" sz="3600" dirty="0">
                <a:solidFill>
                  <a:srgbClr val="7030A0"/>
                </a:solidFill>
              </a:rPr>
              <a:t>Anxiety disorders</a:t>
            </a:r>
            <a:endParaRPr sz="3600" dirty="0">
              <a:solidFill>
                <a:srgbClr val="7030A0"/>
              </a:solidFill>
            </a:endParaRPr>
          </a:p>
          <a:p>
            <a:pPr marL="342900" indent="-342900">
              <a:spcBef>
                <a:spcPts val="640"/>
              </a:spcBef>
              <a:buClr>
                <a:schemeClr val="dk1"/>
              </a:buClr>
              <a:buSzPts val="3200"/>
              <a:buFont typeface="Noto Sans Symbols"/>
              <a:buChar char="♦"/>
            </a:pPr>
            <a:r>
              <a:rPr lang="en-US" sz="3600" dirty="0">
                <a:solidFill>
                  <a:srgbClr val="7030A0"/>
                </a:solidFill>
              </a:rPr>
              <a:t>Eating disorders such as anorexia or bulimia</a:t>
            </a:r>
            <a:endParaRPr sz="3600" dirty="0">
              <a:solidFill>
                <a:srgbClr val="7030A0"/>
              </a:solidFill>
            </a:endParaRPr>
          </a:p>
          <a:p>
            <a:pPr marL="342900" indent="-342900">
              <a:spcBef>
                <a:spcPts val="640"/>
              </a:spcBef>
              <a:buClr>
                <a:schemeClr val="dk1"/>
              </a:buClr>
              <a:buSzPts val="3200"/>
              <a:buNone/>
            </a:pPr>
            <a:r>
              <a:rPr lang="en-US" sz="3600" dirty="0">
                <a:solidFill>
                  <a:srgbClr val="7030A0"/>
                </a:solidFill>
              </a:rPr>
              <a:t>♦Problematic drug use including alcoholism</a:t>
            </a:r>
            <a:endParaRPr sz="3600" dirty="0">
              <a:solidFill>
                <a:srgbClr val="7030A0"/>
              </a:solidFill>
            </a:endParaRPr>
          </a:p>
          <a:p>
            <a:pPr marL="342900" indent="-342900">
              <a:spcBef>
                <a:spcPts val="640"/>
              </a:spcBef>
              <a:buClr>
                <a:schemeClr val="dk1"/>
              </a:buClr>
              <a:buSzPts val="3200"/>
              <a:buNone/>
            </a:pPr>
            <a:r>
              <a:rPr lang="en-US" sz="3600" dirty="0">
                <a:solidFill>
                  <a:srgbClr val="7030A0"/>
                </a:solidFill>
              </a:rPr>
              <a:t>♦Self-harm, including suicide. </a:t>
            </a:r>
            <a:endParaRPr sz="36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l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8"/>
          <p:cNvSpPr txBox="1">
            <a:spLocks noGrp="1"/>
          </p:cNvSpPr>
          <p:nvPr>
            <p:ph idx="1"/>
          </p:nvPr>
        </p:nvSpPr>
        <p:spPr>
          <a:xfrm>
            <a:off x="344775" y="0"/>
            <a:ext cx="10323226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 lnSpcReduction="10000"/>
          </a:bodyPr>
          <a:lstStyle/>
          <a:p>
            <a:pPr marL="342900" indent="-342900" algn="ctr">
              <a:spcBef>
                <a:spcPts val="0"/>
              </a:spcBef>
              <a:buClr>
                <a:schemeClr val="dk1"/>
              </a:buClr>
              <a:buSzPts val="3200"/>
              <a:buNone/>
            </a:pPr>
            <a:r>
              <a:rPr lang="en-US" sz="2400" b="1" dirty="0">
                <a:solidFill>
                  <a:srgbClr val="00B0F0"/>
                </a:solidFill>
              </a:rPr>
              <a:t>DIAGNOSIS</a:t>
            </a:r>
            <a:endParaRPr sz="2400" dirty="0">
              <a:solidFill>
                <a:srgbClr val="00B0F0"/>
              </a:solidFill>
            </a:endParaRPr>
          </a:p>
          <a:p>
            <a:pPr marL="342900" indent="-342900">
              <a:lnSpc>
                <a:spcPct val="150000"/>
              </a:lnSpc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2400" dirty="0">
                <a:solidFill>
                  <a:srgbClr val="7030A0"/>
                </a:solidFill>
              </a:rPr>
              <a:t>Dissociative disorders always require professional diagnosis and care. </a:t>
            </a:r>
            <a:endParaRPr sz="2400" dirty="0">
              <a:solidFill>
                <a:srgbClr val="7030A0"/>
              </a:solidFill>
            </a:endParaRPr>
          </a:p>
          <a:p>
            <a:pPr>
              <a:lnSpc>
                <a:spcPct val="150000"/>
              </a:lnSpc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2400" dirty="0">
                <a:solidFill>
                  <a:srgbClr val="7030A0"/>
                </a:solidFill>
              </a:rPr>
              <a:t>Diagnosis can be tricky because their symptoms are common to a number of other conditions, like, physical causes (such as head trauma or brain tumors) can cause amnesia and other cognitive problems.</a:t>
            </a:r>
          </a:p>
          <a:p>
            <a:pPr marL="342900" indent="-342900">
              <a:lnSpc>
                <a:spcPct val="150000"/>
              </a:lnSpc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2400" dirty="0">
                <a:solidFill>
                  <a:srgbClr val="7030A0"/>
                </a:solidFill>
              </a:rPr>
              <a:t>Mental illnesses such as obsessive-compulsive disorder, panic disorder and post-traumatic stress disorder may cause similar symptoms of a dissociative disorder.</a:t>
            </a:r>
          </a:p>
          <a:p>
            <a:pPr marL="342900" indent="-342900">
              <a:lnSpc>
                <a:spcPct val="150000"/>
              </a:lnSpc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2400" dirty="0">
                <a:solidFill>
                  <a:srgbClr val="7030A0"/>
                </a:solidFill>
              </a:rPr>
              <a:t>The effects of certain substances, including some recreational drugs and prescription medications, can mimic symptoms.</a:t>
            </a:r>
          </a:p>
          <a:p>
            <a:pPr marL="342900" indent="-342900">
              <a:lnSpc>
                <a:spcPct val="150000"/>
              </a:lnSpc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2400" dirty="0">
                <a:solidFill>
                  <a:srgbClr val="7030A0"/>
                </a:solidFill>
              </a:rPr>
              <a:t>a dissociative disorder may coexist with another mental health problem such as depression.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l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0"/>
          <p:cNvSpPr txBox="1">
            <a:spLocks noGrp="1"/>
          </p:cNvSpPr>
          <p:nvPr>
            <p:ph idx="1"/>
          </p:nvPr>
        </p:nvSpPr>
        <p:spPr>
          <a:xfrm>
            <a:off x="479685" y="0"/>
            <a:ext cx="1018831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 marL="342900" indent="-342900" algn="ctr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100000"/>
              <a:buNone/>
            </a:pPr>
            <a:r>
              <a:rPr lang="en-US" sz="4300" b="1" dirty="0">
                <a:solidFill>
                  <a:srgbClr val="00B0F0"/>
                </a:solidFill>
              </a:rPr>
              <a:t>TREATMENT</a:t>
            </a:r>
            <a:r>
              <a:rPr lang="en-US" sz="2800" dirty="0">
                <a:solidFill>
                  <a:srgbClr val="7030A0"/>
                </a:solidFill>
              </a:rPr>
              <a:t>	</a:t>
            </a:r>
          </a:p>
          <a:p>
            <a:pPr marL="342900" indent="-342900">
              <a:lnSpc>
                <a:spcPct val="150000"/>
              </a:lnSpc>
              <a:spcBef>
                <a:spcPts val="544"/>
              </a:spcBef>
              <a:buClr>
                <a:schemeClr val="dk1"/>
              </a:buClr>
              <a:buSzPct val="100000"/>
              <a:buFont typeface="Noto Sans Symbols"/>
              <a:buChar char="♦"/>
            </a:pPr>
            <a:r>
              <a:rPr lang="en-US" sz="2800" b="1" dirty="0">
                <a:solidFill>
                  <a:srgbClr val="0070C0"/>
                </a:solidFill>
              </a:rPr>
              <a:t>A safe environment </a:t>
            </a:r>
            <a:r>
              <a:rPr lang="en-US" sz="2800" dirty="0">
                <a:solidFill>
                  <a:srgbClr val="7030A0"/>
                </a:solidFill>
              </a:rPr>
              <a:t>– doctors will try to get the person to feel safe and relaxed, which is enough to trigger memory recall in some people with dissociative disorders.</a:t>
            </a:r>
          </a:p>
          <a:p>
            <a:pPr marL="342900" indent="-342900">
              <a:lnSpc>
                <a:spcPct val="150000"/>
              </a:lnSpc>
              <a:spcBef>
                <a:spcPts val="544"/>
              </a:spcBef>
              <a:buClr>
                <a:schemeClr val="dk1"/>
              </a:buClr>
              <a:buSzPct val="100000"/>
              <a:buFont typeface="Noto Sans Symbols"/>
              <a:buChar char="♦"/>
            </a:pPr>
            <a:r>
              <a:rPr lang="en-US" sz="2800" b="1" dirty="0">
                <a:solidFill>
                  <a:srgbClr val="0070C0"/>
                </a:solidFill>
              </a:rPr>
              <a:t>Psychiatric drugs </a:t>
            </a:r>
            <a:r>
              <a:rPr lang="en-US" sz="2800" dirty="0">
                <a:solidFill>
                  <a:srgbClr val="7030A0"/>
                </a:solidFill>
              </a:rPr>
              <a:t>– such as barbiturates.</a:t>
            </a:r>
            <a:endParaRPr sz="2800" dirty="0">
              <a:solidFill>
                <a:srgbClr val="7030A0"/>
              </a:solidFill>
            </a:endParaRPr>
          </a:p>
          <a:p>
            <a:pPr marL="342900" indent="-342900">
              <a:lnSpc>
                <a:spcPct val="150000"/>
              </a:lnSpc>
              <a:spcBef>
                <a:spcPts val="544"/>
              </a:spcBef>
              <a:buClr>
                <a:schemeClr val="dk1"/>
              </a:buClr>
              <a:buSzPct val="100000"/>
              <a:buFont typeface="Noto Sans Symbols"/>
              <a:buChar char="♦"/>
            </a:pPr>
            <a:r>
              <a:rPr lang="en-US" sz="2800" b="1" dirty="0">
                <a:solidFill>
                  <a:srgbClr val="0070C0"/>
                </a:solidFill>
              </a:rPr>
              <a:t>Hypnosis</a:t>
            </a:r>
            <a:r>
              <a:rPr lang="en-US" sz="2800" dirty="0">
                <a:solidFill>
                  <a:srgbClr val="7030A0"/>
                </a:solidFill>
              </a:rPr>
              <a:t> – may help to recover repressed memories, although this form of treatment for dissociative disorders is considered controversial.</a:t>
            </a:r>
            <a:endParaRPr sz="28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l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1"/>
          <p:cNvSpPr txBox="1">
            <a:spLocks noGrp="1"/>
          </p:cNvSpPr>
          <p:nvPr>
            <p:ph idx="1"/>
          </p:nvPr>
        </p:nvSpPr>
        <p:spPr>
          <a:xfrm>
            <a:off x="404734" y="0"/>
            <a:ext cx="10263266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 fontScale="92500" lnSpcReduction="10000"/>
          </a:bodyPr>
          <a:lstStyle/>
          <a:p>
            <a:pPr marL="342900" indent="-34290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100000"/>
              <a:buNone/>
            </a:pPr>
            <a:r>
              <a:rPr lang="en-US" sz="3200" dirty="0">
                <a:solidFill>
                  <a:srgbClr val="7030A0"/>
                </a:solidFill>
              </a:rPr>
              <a:t>	♦ </a:t>
            </a:r>
            <a:r>
              <a:rPr lang="en-US" sz="3200" b="1" dirty="0">
                <a:solidFill>
                  <a:srgbClr val="0070C0"/>
                </a:solidFill>
              </a:rPr>
              <a:t>Psychotherapy</a:t>
            </a:r>
            <a:r>
              <a:rPr lang="en-US" sz="3200" dirty="0">
                <a:solidFill>
                  <a:srgbClr val="7030A0"/>
                </a:solidFill>
              </a:rPr>
              <a:t> – also known as ‘talk therapy’ or counselling, which is usually needed for the long term. Examples include cognitive therapy and psychoanalysis.</a:t>
            </a:r>
            <a:endParaRPr sz="3200" dirty="0">
              <a:solidFill>
                <a:srgbClr val="7030A0"/>
              </a:solidFill>
            </a:endParaRPr>
          </a:p>
          <a:p>
            <a:pPr marL="342900" indent="-342900">
              <a:lnSpc>
                <a:spcPct val="150000"/>
              </a:lnSpc>
              <a:spcBef>
                <a:spcPts val="592"/>
              </a:spcBef>
              <a:buClr>
                <a:schemeClr val="dk1"/>
              </a:buClr>
              <a:buSzPct val="100000"/>
              <a:buNone/>
            </a:pPr>
            <a:r>
              <a:rPr lang="en-US" sz="3200" dirty="0">
                <a:solidFill>
                  <a:srgbClr val="7030A0"/>
                </a:solidFill>
              </a:rPr>
              <a:t>	♦ </a:t>
            </a:r>
            <a:r>
              <a:rPr lang="en-US" sz="3200" b="1" dirty="0">
                <a:solidFill>
                  <a:srgbClr val="0070C0"/>
                </a:solidFill>
              </a:rPr>
              <a:t>Stress management </a:t>
            </a:r>
            <a:r>
              <a:rPr lang="en-US" sz="3200" dirty="0">
                <a:solidFill>
                  <a:srgbClr val="7030A0"/>
                </a:solidFill>
              </a:rPr>
              <a:t>– since stress can trigger symptoms. </a:t>
            </a:r>
            <a:endParaRPr sz="3200" dirty="0">
              <a:solidFill>
                <a:srgbClr val="7030A0"/>
              </a:solidFill>
            </a:endParaRPr>
          </a:p>
          <a:p>
            <a:pPr marL="342900" indent="-342900">
              <a:lnSpc>
                <a:spcPct val="150000"/>
              </a:lnSpc>
              <a:spcBef>
                <a:spcPts val="592"/>
              </a:spcBef>
              <a:buClr>
                <a:schemeClr val="dk1"/>
              </a:buClr>
              <a:buSzPct val="100000"/>
              <a:buNone/>
            </a:pPr>
            <a:r>
              <a:rPr lang="en-US" sz="3200" dirty="0">
                <a:solidFill>
                  <a:srgbClr val="7030A0"/>
                </a:solidFill>
              </a:rPr>
              <a:t>	♦ </a:t>
            </a:r>
            <a:r>
              <a:rPr lang="en-US" sz="3200" b="1" dirty="0">
                <a:solidFill>
                  <a:srgbClr val="0070C0"/>
                </a:solidFill>
              </a:rPr>
              <a:t>Treatment for other disorders </a:t>
            </a:r>
            <a:r>
              <a:rPr lang="en-US" sz="3200" dirty="0">
                <a:solidFill>
                  <a:srgbClr val="7030A0"/>
                </a:solidFill>
              </a:rPr>
              <a:t>– typically, a person with a dissociative disorder may have other mental health problems such as depression or anxiety and antidepressants or anti-anxiety medications might improve the symptoms of the dissociative disorder.</a:t>
            </a:r>
            <a:endParaRPr sz="32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l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161</TotalTime>
  <Words>1105</Words>
  <Application>Microsoft Office PowerPoint</Application>
  <PresentationFormat>Widescreen</PresentationFormat>
  <Paragraphs>83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Noto Sans Symbols</vt:lpstr>
      <vt:lpstr>Trebuchet MS</vt:lpstr>
      <vt:lpstr>Wingdings 3</vt:lpstr>
      <vt:lpstr>Facet</vt:lpstr>
      <vt:lpstr>DISSOCIATIVE DISORDERS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DISSOCIATIVE DISORDERS</dc:title>
  <dc:creator>Jaimon Varghese</dc:creator>
  <cp:lastModifiedBy>Jaimon Varghese</cp:lastModifiedBy>
  <cp:revision>11</cp:revision>
  <dcterms:created xsi:type="dcterms:W3CDTF">2022-06-04T05:19:43Z</dcterms:created>
  <dcterms:modified xsi:type="dcterms:W3CDTF">2022-06-04T09:24:33Z</dcterms:modified>
</cp:coreProperties>
</file>