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5"/>
  </p:notesMasterIdLst>
  <p:sldIdLst>
    <p:sldId id="257" r:id="rId2"/>
    <p:sldId id="259" r:id="rId3"/>
    <p:sldId id="260" r:id="rId4"/>
    <p:sldId id="273" r:id="rId5"/>
    <p:sldId id="274" r:id="rId6"/>
    <p:sldId id="261" r:id="rId7"/>
    <p:sldId id="262" r:id="rId8"/>
    <p:sldId id="263" r:id="rId9"/>
    <p:sldId id="264" r:id="rId10"/>
    <p:sldId id="265"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06" autoAdjust="0"/>
    <p:restoredTop sz="94660"/>
  </p:normalViewPr>
  <p:slideViewPr>
    <p:cSldViewPr snapToGrid="0">
      <p:cViewPr varScale="1">
        <p:scale>
          <a:sx n="51" d="100"/>
          <a:sy n="51" d="100"/>
        </p:scale>
        <p:origin x="53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E2F037-714D-4D48-96AD-71E4D3AE0969}" type="datetimeFigureOut">
              <a:rPr lang="en-IN" smtClean="0"/>
              <a:t>04-07-2023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2C27E0-5206-44CB-8614-4C0DFD5AD9A2}" type="slidenum">
              <a:rPr lang="en-IN" smtClean="0"/>
              <a:t>‹#›</a:t>
            </a:fld>
            <a:endParaRPr lang="en-IN"/>
          </a:p>
        </p:txBody>
      </p:sp>
    </p:spTree>
    <p:extLst>
      <p:ext uri="{BB962C8B-B14F-4D97-AF65-F5344CB8AC3E}">
        <p14:creationId xmlns:p14="http://schemas.microsoft.com/office/powerpoint/2010/main" val="1682995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21757058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1511896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2422626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9D86BD-2CE8-49AD-BF71-599DB376101D}" type="datetimeFigureOut">
              <a:rPr lang="en-IN" smtClean="0"/>
              <a:t>04-07-2023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22900944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9D86BD-2CE8-49AD-BF71-599DB376101D}" type="datetimeFigureOut">
              <a:rPr lang="en-IN" smtClean="0"/>
              <a:t>04-07-2023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38741637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9D86BD-2CE8-49AD-BF71-599DB376101D}" type="datetimeFigureOut">
              <a:rPr lang="en-IN" smtClean="0"/>
              <a:t>04-07-2023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35765983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9D86BD-2CE8-49AD-BF71-599DB376101D}" type="datetimeFigureOut">
              <a:rPr lang="en-IN" smtClean="0"/>
              <a:t>04-07-2023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14655498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9D86BD-2CE8-49AD-BF71-599DB376101D}" type="datetimeFigureOut">
              <a:rPr lang="en-IN" smtClean="0"/>
              <a:t>04-07-2023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1620156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5E6E3B-0583-4212-98AE-F64C5643D4EC}" type="slidenum">
              <a:rPr lang="en-IN" smtClean="0"/>
              <a:t>‹#›</a:t>
            </a:fld>
            <a:endParaRPr lang="en-IN"/>
          </a:p>
        </p:txBody>
      </p:sp>
      <p:sp>
        <p:nvSpPr>
          <p:cNvPr id="5" name="Date Placeholder 4"/>
          <p:cNvSpPr>
            <a:spLocks noGrp="1"/>
          </p:cNvSpPr>
          <p:nvPr>
            <p:ph type="dt" sz="half" idx="10"/>
          </p:nvPr>
        </p:nvSpPr>
        <p:spPr/>
        <p:txBody>
          <a:bodyPr/>
          <a:lstStyle/>
          <a:p>
            <a:fld id="{819D86BD-2CE8-49AD-BF71-599DB376101D}" type="datetimeFigureOut">
              <a:rPr lang="en-IN" smtClean="0"/>
              <a:t>04-07-2023</a:t>
            </a:fld>
            <a:endParaRPr lang="en-IN"/>
          </a:p>
        </p:txBody>
      </p:sp>
    </p:spTree>
    <p:extLst>
      <p:ext uri="{BB962C8B-B14F-4D97-AF65-F5344CB8AC3E}">
        <p14:creationId xmlns:p14="http://schemas.microsoft.com/office/powerpoint/2010/main" val="9703970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20798629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2213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37387500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744450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21186475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21238088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9D86BD-2CE8-49AD-BF71-599DB376101D}" type="datetimeFigureOut">
              <a:rPr lang="en-IN" smtClean="0"/>
              <a:t>04-07-2023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5E6E3B-0583-4212-98AE-F64C5643D4EC}" type="slidenum">
              <a:rPr lang="en-IN" smtClean="0"/>
              <a:t>‹#›</a:t>
            </a:fld>
            <a:endParaRPr lang="en-IN"/>
          </a:p>
        </p:txBody>
      </p:sp>
    </p:spTree>
    <p:extLst>
      <p:ext uri="{BB962C8B-B14F-4D97-AF65-F5344CB8AC3E}">
        <p14:creationId xmlns:p14="http://schemas.microsoft.com/office/powerpoint/2010/main" val="34331170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19D86BD-2CE8-49AD-BF71-599DB376101D}" type="datetimeFigureOut">
              <a:rPr lang="en-IN" smtClean="0"/>
              <a:t>04-07-2023</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5E6E3B-0583-4212-98AE-F64C5643D4EC}" type="slidenum">
              <a:rPr lang="en-IN" smtClean="0"/>
              <a:t>‹#›</a:t>
            </a:fld>
            <a:endParaRPr lang="en-IN"/>
          </a:p>
        </p:txBody>
      </p:sp>
    </p:spTree>
    <p:extLst>
      <p:ext uri="{BB962C8B-B14F-4D97-AF65-F5344CB8AC3E}">
        <p14:creationId xmlns:p14="http://schemas.microsoft.com/office/powerpoint/2010/main" val="248258387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524000" y="1"/>
            <a:ext cx="9144000" cy="6857999"/>
          </a:xfrm>
          <a:prstGeom prst="rect">
            <a:avLst/>
          </a:prstGeom>
          <a:solidFill>
            <a:schemeClr val="bg1"/>
          </a:solidFill>
          <a:ln>
            <a:noFill/>
          </a:ln>
        </p:spPr>
        <p:txBody>
          <a:bodyPr spcFirstLastPara="1" vert="horz" wrap="square" lIns="91425" tIns="45700" rIns="91425" bIns="45700" rtlCol="0" anchor="ctr" anchorCtr="0">
            <a:normAutofit/>
          </a:bodyPr>
          <a:lstStyle/>
          <a:p>
            <a:pPr>
              <a:spcBef>
                <a:spcPts val="0"/>
              </a:spcBef>
              <a:buClr>
                <a:schemeClr val="dk1"/>
              </a:buClr>
              <a:buSzPts val="6600"/>
            </a:pPr>
            <a:r>
              <a:rPr lang="en-US" sz="6600" dirty="0">
                <a:effectLst>
                  <a:outerShdw blurRad="38100" dist="38100" dir="2700000" algn="tl">
                    <a:srgbClr val="000000">
                      <a:alpha val="43137"/>
                    </a:srgbClr>
                  </a:outerShdw>
                </a:effectLst>
              </a:rPr>
              <a:t>SEXUAL DISORDERS</a:t>
            </a:r>
            <a:br>
              <a:rPr lang="en-US" sz="6600" dirty="0">
                <a:effectLst>
                  <a:outerShdw blurRad="38100" dist="38100" dir="2700000" algn="tl">
                    <a:srgbClr val="000000">
                      <a:alpha val="43137"/>
                    </a:srgbClr>
                  </a:outerShdw>
                </a:effectLst>
              </a:rPr>
            </a:br>
            <a:r>
              <a:rPr lang="en-US" sz="6600" dirty="0">
                <a:effectLst>
                  <a:outerShdw blurRad="38100" dist="38100" dir="2700000" algn="tl">
                    <a:srgbClr val="000000">
                      <a:alpha val="43137"/>
                    </a:srgbClr>
                  </a:outerShdw>
                </a:effectLst>
              </a:rPr>
              <a:t>&amp; </a:t>
            </a:r>
            <a:br>
              <a:rPr lang="en-US" sz="6600" dirty="0">
                <a:effectLst>
                  <a:outerShdw blurRad="38100" dist="38100" dir="2700000" algn="tl">
                    <a:srgbClr val="000000">
                      <a:alpha val="43137"/>
                    </a:srgbClr>
                  </a:outerShdw>
                </a:effectLst>
              </a:rPr>
            </a:br>
            <a:r>
              <a:rPr lang="en-US" sz="6600" dirty="0">
                <a:effectLst>
                  <a:outerShdw blurRad="38100" dist="38100" dir="2700000" algn="tl">
                    <a:srgbClr val="000000">
                      <a:alpha val="43137"/>
                    </a:srgbClr>
                  </a:outerShdw>
                </a:effectLst>
              </a:rPr>
              <a:t>EATING DISORDERS</a:t>
            </a:r>
            <a:endParaRPr sz="66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idx="1"/>
          </p:nvPr>
        </p:nvSpPr>
        <p:spPr>
          <a:xfrm>
            <a:off x="854439" y="0"/>
            <a:ext cx="9813561"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lgn="ctr">
              <a:spcBef>
                <a:spcPts val="0"/>
              </a:spcBef>
              <a:buClr>
                <a:schemeClr val="dk1"/>
              </a:buClr>
              <a:buSzPts val="3200"/>
              <a:buNone/>
            </a:pPr>
            <a:r>
              <a:rPr lang="en-US" sz="3600" b="1" dirty="0">
                <a:solidFill>
                  <a:srgbClr val="00B0F0"/>
                </a:solidFill>
              </a:rPr>
              <a:t>DEFINITION</a:t>
            </a:r>
            <a:r>
              <a:rPr lang="en-US" sz="3600" dirty="0">
                <a:solidFill>
                  <a:srgbClr val="002060"/>
                </a:solidFill>
              </a:rPr>
              <a:t> </a:t>
            </a:r>
            <a:endParaRPr sz="3600" dirty="0">
              <a:solidFill>
                <a:srgbClr val="002060"/>
              </a:solidFill>
            </a:endParaRPr>
          </a:p>
          <a:p>
            <a:pPr>
              <a:lnSpc>
                <a:spcPct val="150000"/>
              </a:lnSpc>
              <a:spcBef>
                <a:spcPts val="640"/>
              </a:spcBef>
              <a:buClr>
                <a:schemeClr val="dk1"/>
              </a:buClr>
              <a:buSzPts val="3200"/>
            </a:pPr>
            <a:r>
              <a:rPr lang="en-US" sz="3600" dirty="0">
                <a:solidFill>
                  <a:srgbClr val="002060"/>
                </a:solidFill>
              </a:rPr>
              <a:t>	Any disorder involving sexual functioning, desire, or performance </a:t>
            </a:r>
            <a:endParaRPr sz="3600" dirty="0">
              <a:solidFill>
                <a:srgbClr val="002060"/>
              </a:solidFill>
            </a:endParaRPr>
          </a:p>
          <a:p>
            <a:pPr>
              <a:lnSpc>
                <a:spcPct val="150000"/>
              </a:lnSpc>
              <a:spcBef>
                <a:spcPts val="640"/>
              </a:spcBef>
              <a:buClr>
                <a:schemeClr val="dk1"/>
              </a:buClr>
              <a:buSzPts val="3200"/>
            </a:pPr>
            <a:r>
              <a:rPr lang="en-US" sz="3600" dirty="0">
                <a:solidFill>
                  <a:srgbClr val="002060"/>
                </a:solidFill>
              </a:rPr>
              <a:t>	Sexual disorder is difficulty experienced by an individual or a couple during any stage of a normal sexual activity, including physical pleasure, desire, preference, arousal or orgasm.</a:t>
            </a:r>
            <a:endParaRPr sz="3600" dirty="0">
              <a:solidFill>
                <a:srgbClr val="002060"/>
              </a:solidFill>
            </a:endParaRPr>
          </a:p>
          <a:p>
            <a:pPr marL="342900" indent="-139700">
              <a:spcBef>
                <a:spcPts val="640"/>
              </a:spcBef>
              <a:buClr>
                <a:schemeClr val="dk1"/>
              </a:buClr>
              <a:buSzPts val="3200"/>
              <a:buNone/>
            </a:pPr>
            <a:endParaRPr sz="36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6"/>
          <p:cNvSpPr txBox="1">
            <a:spLocks noGrp="1"/>
          </p:cNvSpPr>
          <p:nvPr>
            <p:ph idx="1"/>
          </p:nvPr>
        </p:nvSpPr>
        <p:spPr>
          <a:xfrm>
            <a:off x="584616" y="0"/>
            <a:ext cx="10083384"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lgn="ctr">
              <a:spcBef>
                <a:spcPts val="0"/>
              </a:spcBef>
              <a:buClr>
                <a:schemeClr val="dk1"/>
              </a:buClr>
              <a:buSzPts val="3200"/>
              <a:buNone/>
            </a:pPr>
            <a:r>
              <a:rPr lang="en-US" sz="4000" dirty="0">
                <a:solidFill>
                  <a:srgbClr val="002060"/>
                </a:solidFill>
              </a:rPr>
              <a:t>	</a:t>
            </a:r>
            <a:r>
              <a:rPr lang="en-US" sz="4000" b="1" dirty="0">
                <a:solidFill>
                  <a:srgbClr val="00B0F0"/>
                </a:solidFill>
              </a:rPr>
              <a:t>CLASSIFICATION</a:t>
            </a:r>
            <a:r>
              <a:rPr lang="en-US" sz="4000" dirty="0">
                <a:solidFill>
                  <a:srgbClr val="002060"/>
                </a:solidFill>
              </a:rPr>
              <a:t> </a:t>
            </a:r>
            <a:endParaRPr sz="4000" dirty="0">
              <a:solidFill>
                <a:srgbClr val="002060"/>
              </a:solidFill>
            </a:endParaRPr>
          </a:p>
          <a:p>
            <a:pPr marL="742950" indent="-742950">
              <a:lnSpc>
                <a:spcPct val="150000"/>
              </a:lnSpc>
              <a:spcBef>
                <a:spcPts val="640"/>
              </a:spcBef>
              <a:buClr>
                <a:schemeClr val="dk1"/>
              </a:buClr>
              <a:buSzPts val="3200"/>
              <a:buAutoNum type="arabicPeriod"/>
            </a:pPr>
            <a:r>
              <a:rPr lang="en-US" sz="4000" dirty="0">
                <a:solidFill>
                  <a:srgbClr val="002060"/>
                </a:solidFill>
              </a:rPr>
              <a:t>Sexual dysfunctions</a:t>
            </a:r>
          </a:p>
          <a:p>
            <a:pPr marL="742950" indent="-742950">
              <a:lnSpc>
                <a:spcPct val="150000"/>
              </a:lnSpc>
              <a:spcBef>
                <a:spcPts val="640"/>
              </a:spcBef>
              <a:buClr>
                <a:schemeClr val="dk1"/>
              </a:buClr>
              <a:buSzPts val="3200"/>
              <a:buAutoNum type="arabicPeriod"/>
            </a:pPr>
            <a:r>
              <a:rPr lang="en-US" sz="4000" dirty="0">
                <a:solidFill>
                  <a:srgbClr val="002060"/>
                </a:solidFill>
              </a:rPr>
              <a:t>Gender identity disorders </a:t>
            </a:r>
            <a:endParaRPr sz="40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9"/>
          <p:cNvSpPr txBox="1">
            <a:spLocks noGrp="1"/>
          </p:cNvSpPr>
          <p:nvPr>
            <p:ph idx="1"/>
          </p:nvPr>
        </p:nvSpPr>
        <p:spPr>
          <a:xfrm>
            <a:off x="839449" y="0"/>
            <a:ext cx="9828551"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lgn="ctr">
              <a:spcBef>
                <a:spcPts val="0"/>
              </a:spcBef>
              <a:buClr>
                <a:schemeClr val="dk1"/>
              </a:buClr>
              <a:buSzPct val="100000"/>
              <a:buNone/>
            </a:pPr>
            <a:r>
              <a:rPr lang="en-US" sz="3200" b="1" dirty="0">
                <a:solidFill>
                  <a:srgbClr val="00B0F0"/>
                </a:solidFill>
              </a:rPr>
              <a:t>SEXUAL DYSFUNCTIONS</a:t>
            </a:r>
            <a:endParaRPr sz="3200" dirty="0">
              <a:solidFill>
                <a:srgbClr val="00B0F0"/>
              </a:solidFill>
            </a:endParaRPr>
          </a:p>
          <a:p>
            <a:pPr marL="342900" indent="-342900">
              <a:lnSpc>
                <a:spcPct val="150000"/>
              </a:lnSpc>
              <a:spcBef>
                <a:spcPts val="592"/>
              </a:spcBef>
              <a:buClr>
                <a:schemeClr val="dk1"/>
              </a:buClr>
              <a:buSzPct val="100000"/>
              <a:buNone/>
            </a:pPr>
            <a:r>
              <a:rPr lang="en-US" sz="2800" dirty="0">
                <a:solidFill>
                  <a:srgbClr val="002060"/>
                </a:solidFill>
              </a:rPr>
              <a:t>	Sexual dysfunction is a significant disturbance in the sexual response cycle, which is not due to an underlying organic cause. </a:t>
            </a:r>
            <a:endParaRPr sz="2800" dirty="0">
              <a:solidFill>
                <a:srgbClr val="002060"/>
              </a:solidFill>
            </a:endParaRPr>
          </a:p>
          <a:p>
            <a:pPr>
              <a:lnSpc>
                <a:spcPct val="150000"/>
              </a:lnSpc>
              <a:spcBef>
                <a:spcPts val="592"/>
              </a:spcBef>
              <a:buClr>
                <a:schemeClr val="dk1"/>
              </a:buClr>
              <a:buSzPct val="100000"/>
            </a:pPr>
            <a:r>
              <a:rPr lang="en-US" sz="2800" dirty="0">
                <a:solidFill>
                  <a:srgbClr val="002060"/>
                </a:solidFill>
              </a:rPr>
              <a:t>	</a:t>
            </a:r>
            <a:r>
              <a:rPr lang="en-US" sz="2800" b="1" dirty="0">
                <a:solidFill>
                  <a:srgbClr val="0070C0"/>
                </a:solidFill>
              </a:rPr>
              <a:t>Frigidity:</a:t>
            </a:r>
            <a:r>
              <a:rPr lang="en-US" sz="2800" dirty="0">
                <a:solidFill>
                  <a:srgbClr val="002060"/>
                </a:solidFill>
              </a:rPr>
              <a:t> Absence of desire for sexual activity</a:t>
            </a:r>
            <a:endParaRPr sz="2800" dirty="0">
              <a:solidFill>
                <a:srgbClr val="002060"/>
              </a:solidFill>
            </a:endParaRPr>
          </a:p>
          <a:p>
            <a:pPr>
              <a:lnSpc>
                <a:spcPct val="150000"/>
              </a:lnSpc>
              <a:spcBef>
                <a:spcPts val="592"/>
              </a:spcBef>
              <a:buClr>
                <a:schemeClr val="dk1"/>
              </a:buClr>
              <a:buSzPct val="100000"/>
            </a:pPr>
            <a:r>
              <a:rPr lang="en-US" sz="2800" dirty="0">
                <a:solidFill>
                  <a:srgbClr val="002060"/>
                </a:solidFill>
              </a:rPr>
              <a:t>	</a:t>
            </a:r>
            <a:r>
              <a:rPr lang="en-US" sz="2800" b="1" dirty="0">
                <a:solidFill>
                  <a:srgbClr val="0070C0"/>
                </a:solidFill>
              </a:rPr>
              <a:t>Impotence</a:t>
            </a:r>
            <a:r>
              <a:rPr lang="en-US" sz="2800" b="1" dirty="0">
                <a:solidFill>
                  <a:srgbClr val="002060"/>
                </a:solidFill>
              </a:rPr>
              <a:t>: </a:t>
            </a:r>
            <a:r>
              <a:rPr lang="en-US" sz="2800" dirty="0">
                <a:solidFill>
                  <a:srgbClr val="002060"/>
                </a:solidFill>
              </a:rPr>
              <a:t>This disorder is characterized by an inability to have or sustain penile erection till the completion of satisfactory sexual activity.</a:t>
            </a:r>
            <a:endParaRPr sz="2800" dirty="0">
              <a:solidFill>
                <a:srgbClr val="002060"/>
              </a:solidFill>
            </a:endParaRPr>
          </a:p>
          <a:p>
            <a:pPr marL="342900" indent="-342900">
              <a:lnSpc>
                <a:spcPct val="150000"/>
              </a:lnSpc>
              <a:spcBef>
                <a:spcPts val="592"/>
              </a:spcBef>
              <a:buClr>
                <a:schemeClr val="dk1"/>
              </a:buClr>
              <a:buSzPct val="100000"/>
              <a:buNone/>
            </a:pPr>
            <a:r>
              <a:rPr lang="en-US" sz="2800" dirty="0">
                <a:solidFill>
                  <a:srgbClr val="002060"/>
                </a:solidFill>
              </a:rPr>
              <a:t>	</a:t>
            </a:r>
            <a:endParaRPr sz="2800" dirty="0">
              <a:solidFill>
                <a:srgbClr val="002060"/>
              </a:solidFill>
            </a:endParaRPr>
          </a:p>
          <a:p>
            <a:pPr marL="342900" indent="-154940">
              <a:lnSpc>
                <a:spcPct val="150000"/>
              </a:lnSpc>
              <a:spcBef>
                <a:spcPts val="592"/>
              </a:spcBef>
              <a:buClr>
                <a:schemeClr val="dk1"/>
              </a:buClr>
              <a:buSzPct val="100000"/>
              <a:buNone/>
            </a:pPr>
            <a:endParaRPr sz="28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0"/>
          <p:cNvSpPr txBox="1">
            <a:spLocks noGrp="1"/>
          </p:cNvSpPr>
          <p:nvPr>
            <p:ph idx="1"/>
          </p:nvPr>
        </p:nvSpPr>
        <p:spPr>
          <a:xfrm>
            <a:off x="1139252" y="0"/>
            <a:ext cx="9528748" cy="6858000"/>
          </a:xfrm>
          <a:prstGeom prst="rect">
            <a:avLst/>
          </a:prstGeom>
          <a:solidFill>
            <a:schemeClr val="bg1"/>
          </a:solidFill>
          <a:ln>
            <a:noFill/>
          </a:ln>
        </p:spPr>
        <p:txBody>
          <a:bodyPr spcFirstLastPara="1" vert="horz" wrap="square" lIns="91425" tIns="45700" rIns="91425" bIns="45700" rtlCol="0" anchor="t" anchorCtr="0">
            <a:normAutofit fontScale="92500"/>
          </a:bodyPr>
          <a:lstStyle/>
          <a:p>
            <a:pPr marL="342900" indent="-342900">
              <a:lnSpc>
                <a:spcPct val="150000"/>
              </a:lnSpc>
              <a:spcBef>
                <a:spcPts val="0"/>
              </a:spcBef>
              <a:buClr>
                <a:schemeClr val="dk1"/>
              </a:buClr>
              <a:buSzPts val="3200"/>
            </a:pPr>
            <a:r>
              <a:rPr lang="en-US" sz="3600" b="1" dirty="0">
                <a:solidFill>
                  <a:srgbClr val="0070C0"/>
                </a:solidFill>
              </a:rPr>
              <a:t>Premature ejaculation: </a:t>
            </a:r>
            <a:r>
              <a:rPr lang="en-US" sz="3600" dirty="0">
                <a:solidFill>
                  <a:srgbClr val="002060"/>
                </a:solidFill>
              </a:rPr>
              <a:t>Ejaculation before the completion of satisfactory sexual activity for both partners.</a:t>
            </a:r>
            <a:endParaRPr sz="3600" dirty="0">
              <a:solidFill>
                <a:srgbClr val="002060"/>
              </a:solidFill>
            </a:endParaRPr>
          </a:p>
          <a:p>
            <a:pPr marL="342900" indent="-342900">
              <a:lnSpc>
                <a:spcPct val="150000"/>
              </a:lnSpc>
              <a:spcBef>
                <a:spcPts val="640"/>
              </a:spcBef>
              <a:buClr>
                <a:schemeClr val="dk1"/>
              </a:buClr>
              <a:buSzPts val="3200"/>
            </a:pPr>
            <a:r>
              <a:rPr lang="en-US" sz="3600" b="1" dirty="0">
                <a:solidFill>
                  <a:srgbClr val="0070C0"/>
                </a:solidFill>
              </a:rPr>
              <a:t>Non-organic dyspareunia:</a:t>
            </a:r>
            <a:r>
              <a:rPr lang="en-US" sz="3600" dirty="0">
                <a:solidFill>
                  <a:srgbClr val="0070C0"/>
                </a:solidFill>
              </a:rPr>
              <a:t> </a:t>
            </a:r>
            <a:r>
              <a:rPr lang="en-US" sz="3600" dirty="0">
                <a:solidFill>
                  <a:srgbClr val="002060"/>
                </a:solidFill>
              </a:rPr>
              <a:t>Pain in the genital area of either male or female during coitus.</a:t>
            </a:r>
            <a:endParaRPr sz="3600" dirty="0">
              <a:solidFill>
                <a:srgbClr val="002060"/>
              </a:solidFill>
            </a:endParaRPr>
          </a:p>
          <a:p>
            <a:pPr marL="342900" indent="-342900">
              <a:lnSpc>
                <a:spcPct val="150000"/>
              </a:lnSpc>
              <a:spcBef>
                <a:spcPts val="640"/>
              </a:spcBef>
              <a:buClr>
                <a:schemeClr val="dk1"/>
              </a:buClr>
              <a:buSzPts val="3200"/>
            </a:pPr>
            <a:r>
              <a:rPr lang="en-US" sz="3600" b="1" dirty="0">
                <a:solidFill>
                  <a:srgbClr val="0070C0"/>
                </a:solidFill>
              </a:rPr>
              <a:t>Non-organic vaginismus: </a:t>
            </a:r>
            <a:r>
              <a:rPr lang="en-US" sz="3600" dirty="0">
                <a:solidFill>
                  <a:srgbClr val="002060"/>
                </a:solidFill>
              </a:rPr>
              <a:t>An involuntary spasm of lower l/3rd of vagina, interfering with coitus. </a:t>
            </a:r>
            <a:endParaRPr sz="3600" dirty="0">
              <a:solidFill>
                <a:srgbClr val="002060"/>
              </a:solidFill>
            </a:endParaRPr>
          </a:p>
          <a:p>
            <a:pPr marL="342900" indent="-139700">
              <a:spcBef>
                <a:spcPts val="640"/>
              </a:spcBef>
              <a:buClr>
                <a:schemeClr val="dk1"/>
              </a:buClr>
              <a:buSzPts val="3200"/>
              <a:buNone/>
            </a:pPr>
            <a:endParaRPr sz="36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7"/>
          <p:cNvSpPr txBox="1">
            <a:spLocks noGrp="1"/>
          </p:cNvSpPr>
          <p:nvPr>
            <p:ph idx="1"/>
          </p:nvPr>
        </p:nvSpPr>
        <p:spPr>
          <a:xfrm>
            <a:off x="704538" y="0"/>
            <a:ext cx="9963462"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lgn="ctr">
              <a:spcBef>
                <a:spcPts val="0"/>
              </a:spcBef>
              <a:buClr>
                <a:schemeClr val="dk1"/>
              </a:buClr>
              <a:buSzPts val="3200"/>
              <a:buNone/>
            </a:pPr>
            <a:r>
              <a:rPr lang="en-IN" sz="4000" dirty="0">
                <a:solidFill>
                  <a:srgbClr val="002060"/>
                </a:solidFill>
              </a:rPr>
              <a:t>	</a:t>
            </a:r>
            <a:r>
              <a:rPr lang="en-IN" sz="4000" b="1" dirty="0">
                <a:solidFill>
                  <a:srgbClr val="00B0F0"/>
                </a:solidFill>
              </a:rPr>
              <a:t>Gender Identity Disorders </a:t>
            </a:r>
            <a:endParaRPr lang="en-IN" sz="4000" dirty="0">
              <a:solidFill>
                <a:srgbClr val="00B0F0"/>
              </a:solidFill>
            </a:endParaRPr>
          </a:p>
          <a:p>
            <a:pPr marL="342900" indent="-342900">
              <a:lnSpc>
                <a:spcPct val="150000"/>
              </a:lnSpc>
              <a:spcBef>
                <a:spcPts val="640"/>
              </a:spcBef>
              <a:buClr>
                <a:schemeClr val="dk1"/>
              </a:buClr>
              <a:buSzPts val="3200"/>
              <a:buNone/>
            </a:pPr>
            <a:r>
              <a:rPr lang="en-IN" sz="4000" dirty="0">
                <a:solidFill>
                  <a:srgbClr val="002060"/>
                </a:solidFill>
              </a:rPr>
              <a:t>	In these disorders, the sense of one's masculinity or femininity is disturbed. </a:t>
            </a:r>
          </a:p>
          <a:p>
            <a:pPr marL="342900" indent="-342900">
              <a:lnSpc>
                <a:spcPct val="150000"/>
              </a:lnSpc>
              <a:spcBef>
                <a:spcPts val="640"/>
              </a:spcBef>
              <a:buClr>
                <a:schemeClr val="dk1"/>
              </a:buClr>
              <a:buSzPts val="3200"/>
              <a:buNone/>
            </a:pPr>
            <a:r>
              <a:rPr lang="en-IN" sz="4000" dirty="0">
                <a:solidFill>
                  <a:srgbClr val="002060"/>
                </a:solidFill>
              </a:rPr>
              <a:t>	a) Trans-sexualism </a:t>
            </a:r>
          </a:p>
          <a:p>
            <a:pPr marL="342900" indent="-342900">
              <a:lnSpc>
                <a:spcPct val="150000"/>
              </a:lnSpc>
              <a:spcBef>
                <a:spcPts val="640"/>
              </a:spcBef>
              <a:buClr>
                <a:schemeClr val="dk1"/>
              </a:buClr>
              <a:buSzPts val="3200"/>
              <a:buNone/>
            </a:pPr>
            <a:r>
              <a:rPr lang="en-IN" sz="4000" dirty="0">
                <a:solidFill>
                  <a:srgbClr val="002060"/>
                </a:solidFill>
              </a:rPr>
              <a:t>	b) Gender identity disorder of childhood </a:t>
            </a:r>
          </a:p>
          <a:p>
            <a:pPr marL="342900" indent="-342900">
              <a:lnSpc>
                <a:spcPct val="150000"/>
              </a:lnSpc>
              <a:spcBef>
                <a:spcPts val="640"/>
              </a:spcBef>
              <a:buClr>
                <a:schemeClr val="dk1"/>
              </a:buClr>
              <a:buSzPts val="3200"/>
              <a:buNone/>
            </a:pPr>
            <a:r>
              <a:rPr lang="en-IN" sz="4000" dirty="0">
                <a:solidFill>
                  <a:srgbClr val="002060"/>
                </a:solidFill>
              </a:rPr>
              <a:t>	c) Dual-role transvestism </a:t>
            </a:r>
          </a:p>
          <a:p>
            <a:pPr marL="342900" indent="-342900">
              <a:lnSpc>
                <a:spcPct val="150000"/>
              </a:lnSpc>
              <a:spcBef>
                <a:spcPts val="640"/>
              </a:spcBef>
              <a:buClr>
                <a:schemeClr val="dk1"/>
              </a:buClr>
              <a:buSzPts val="3200"/>
              <a:buNone/>
            </a:pPr>
            <a:r>
              <a:rPr lang="en-IN" sz="4000" dirty="0">
                <a:solidFill>
                  <a:srgbClr val="002060"/>
                </a:solidFill>
              </a:rPr>
              <a:t>	d) Inter-sexuality</a:t>
            </a:r>
          </a:p>
          <a:p>
            <a:pPr marL="342900" indent="-139700">
              <a:spcBef>
                <a:spcPts val="640"/>
              </a:spcBef>
              <a:buClr>
                <a:schemeClr val="dk1"/>
              </a:buClr>
              <a:buSzPts val="3200"/>
              <a:buNone/>
            </a:pPr>
            <a:endParaRPr lang="en-IN" sz="40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idx="1"/>
          </p:nvPr>
        </p:nvSpPr>
        <p:spPr>
          <a:xfrm>
            <a:off x="764498" y="0"/>
            <a:ext cx="9903502" cy="6858000"/>
          </a:xfrm>
          <a:prstGeom prst="rect">
            <a:avLst/>
          </a:prstGeom>
          <a:solidFill>
            <a:schemeClr val="bg1"/>
          </a:solidFill>
          <a:ln>
            <a:noFill/>
          </a:ln>
        </p:spPr>
        <p:txBody>
          <a:bodyPr spcFirstLastPara="1" vert="horz" wrap="square" lIns="91425" tIns="45700" rIns="91425" bIns="45700" rtlCol="0" anchor="t" anchorCtr="0">
            <a:normAutofit fontScale="92500"/>
          </a:bodyPr>
          <a:lstStyle/>
          <a:p>
            <a:pPr marL="342900" indent="-342900" algn="ctr">
              <a:spcBef>
                <a:spcPts val="0"/>
              </a:spcBef>
              <a:buClr>
                <a:schemeClr val="dk1"/>
              </a:buClr>
              <a:buSzPts val="3200"/>
              <a:buNone/>
            </a:pPr>
            <a:r>
              <a:rPr lang="en-US" sz="5400" dirty="0">
                <a:solidFill>
                  <a:srgbClr val="00B0F0"/>
                </a:solidFill>
              </a:rPr>
              <a:t>	</a:t>
            </a:r>
            <a:r>
              <a:rPr lang="en-US" sz="5400" b="1" dirty="0">
                <a:solidFill>
                  <a:srgbClr val="00B0F0"/>
                </a:solidFill>
              </a:rPr>
              <a:t>a)Transsexualism</a:t>
            </a:r>
            <a:r>
              <a:rPr lang="en-US" sz="5400" dirty="0">
                <a:solidFill>
                  <a:srgbClr val="00B0F0"/>
                </a:solidFill>
              </a:rPr>
              <a:t> </a:t>
            </a:r>
            <a:endParaRPr sz="5400" dirty="0">
              <a:solidFill>
                <a:srgbClr val="00B0F0"/>
              </a:solidFill>
            </a:endParaRPr>
          </a:p>
          <a:p>
            <a:pPr>
              <a:lnSpc>
                <a:spcPct val="150000"/>
              </a:lnSpc>
              <a:spcBef>
                <a:spcPts val="640"/>
              </a:spcBef>
              <a:buClr>
                <a:schemeClr val="dk1"/>
              </a:buClr>
              <a:buSzPts val="3200"/>
            </a:pPr>
            <a:r>
              <a:rPr lang="en-US" sz="3600" dirty="0">
                <a:solidFill>
                  <a:srgbClr val="002060"/>
                </a:solidFill>
              </a:rPr>
              <a:t>	a persistent and significant sense of discomfort regarding one's anatomic sex and a feeling that it is inappropriate to one's perceived gender.</a:t>
            </a:r>
            <a:endParaRPr sz="3600" dirty="0">
              <a:solidFill>
                <a:srgbClr val="002060"/>
              </a:solidFill>
            </a:endParaRPr>
          </a:p>
          <a:p>
            <a:pPr>
              <a:lnSpc>
                <a:spcPct val="150000"/>
              </a:lnSpc>
              <a:spcBef>
                <a:spcPts val="640"/>
              </a:spcBef>
              <a:buClr>
                <a:schemeClr val="dk1"/>
              </a:buClr>
              <a:buSzPts val="3200"/>
            </a:pPr>
            <a:r>
              <a:rPr lang="en-US" sz="3600" dirty="0">
                <a:solidFill>
                  <a:srgbClr val="002060"/>
                </a:solidFill>
              </a:rPr>
              <a:t>	preoccupied with the wish to get rid of one's genitals and secondary sex characteristics and to adopt the sex characteristics of the other sex</a:t>
            </a:r>
            <a:endParaRPr sz="3600" dirty="0">
              <a:solidFill>
                <a:srgbClr val="002060"/>
              </a:solidFill>
            </a:endParaRPr>
          </a:p>
          <a:p>
            <a:pPr marL="342900" indent="-139700">
              <a:spcBef>
                <a:spcPts val="640"/>
              </a:spcBef>
              <a:buClr>
                <a:schemeClr val="dk1"/>
              </a:buClr>
              <a:buSzPts val="3200"/>
              <a:buNone/>
            </a:pPr>
            <a:endParaRPr sz="36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idx="1"/>
          </p:nvPr>
        </p:nvSpPr>
        <p:spPr>
          <a:xfrm>
            <a:off x="839449" y="0"/>
            <a:ext cx="9828551"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ts val="3200"/>
              <a:buNone/>
            </a:pPr>
            <a:r>
              <a:rPr lang="en-US" sz="4400" b="1" dirty="0">
                <a:solidFill>
                  <a:srgbClr val="0070C0"/>
                </a:solidFill>
              </a:rPr>
              <a:t>Treatment for Transsexualism</a:t>
            </a:r>
            <a:endParaRPr sz="4400" dirty="0">
              <a:solidFill>
                <a:srgbClr val="0070C0"/>
              </a:solidFill>
            </a:endParaRPr>
          </a:p>
          <a:p>
            <a:pPr marL="342900" indent="-342900">
              <a:lnSpc>
                <a:spcPct val="150000"/>
              </a:lnSpc>
              <a:spcBef>
                <a:spcPts val="640"/>
              </a:spcBef>
              <a:buClr>
                <a:schemeClr val="dk1"/>
              </a:buClr>
              <a:buSzPts val="3200"/>
            </a:pPr>
            <a:r>
              <a:rPr lang="en-US" sz="4400" dirty="0">
                <a:solidFill>
                  <a:srgbClr val="002060"/>
                </a:solidFill>
              </a:rPr>
              <a:t>Counseling to help the individual reconcile with the anatomic sex.</a:t>
            </a:r>
            <a:endParaRPr sz="4400" dirty="0">
              <a:solidFill>
                <a:srgbClr val="002060"/>
              </a:solidFill>
            </a:endParaRPr>
          </a:p>
          <a:p>
            <a:pPr marL="342900" indent="-342900">
              <a:lnSpc>
                <a:spcPct val="150000"/>
              </a:lnSpc>
              <a:spcBef>
                <a:spcPts val="640"/>
              </a:spcBef>
              <a:buClr>
                <a:schemeClr val="dk1"/>
              </a:buClr>
              <a:buSzPts val="3200"/>
            </a:pPr>
            <a:r>
              <a:rPr lang="en-US" sz="4400" dirty="0">
                <a:solidFill>
                  <a:srgbClr val="002060"/>
                </a:solidFill>
              </a:rPr>
              <a:t>Sex change to the desired gender [sex reassignment surgery (SRS)] in selected cases.</a:t>
            </a:r>
            <a:endParaRPr sz="44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idx="1"/>
          </p:nvPr>
        </p:nvSpPr>
        <p:spPr>
          <a:xfrm>
            <a:off x="854439" y="0"/>
            <a:ext cx="9813561"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ts val="3200"/>
              <a:buNone/>
            </a:pPr>
            <a:r>
              <a:rPr lang="en-US" sz="3200" dirty="0">
                <a:solidFill>
                  <a:srgbClr val="002060"/>
                </a:solidFill>
              </a:rPr>
              <a:t>	</a:t>
            </a:r>
            <a:r>
              <a:rPr lang="en-US" sz="3200" b="1" dirty="0">
                <a:solidFill>
                  <a:srgbClr val="00B0F0"/>
                </a:solidFill>
              </a:rPr>
              <a:t>b) Gender identity disorder of childhood: </a:t>
            </a:r>
            <a:endParaRPr sz="3200" dirty="0">
              <a:solidFill>
                <a:srgbClr val="00B0F0"/>
              </a:solidFill>
            </a:endParaRPr>
          </a:p>
          <a:p>
            <a:pPr>
              <a:lnSpc>
                <a:spcPct val="150000"/>
              </a:lnSpc>
              <a:spcBef>
                <a:spcPts val="640"/>
              </a:spcBef>
              <a:buClr>
                <a:schemeClr val="dk1"/>
              </a:buClr>
              <a:buSzPts val="3200"/>
            </a:pPr>
            <a:r>
              <a:rPr lang="en-US" sz="3200" dirty="0">
                <a:solidFill>
                  <a:srgbClr val="002060"/>
                </a:solidFill>
              </a:rPr>
              <a:t>	a disorder similar to transsexualism, with a very early age of onset.</a:t>
            </a:r>
            <a:endParaRPr sz="3200" dirty="0">
              <a:solidFill>
                <a:srgbClr val="002060"/>
              </a:solidFill>
            </a:endParaRPr>
          </a:p>
          <a:p>
            <a:pPr marL="342900" indent="-342900">
              <a:lnSpc>
                <a:spcPct val="150000"/>
              </a:lnSpc>
              <a:spcBef>
                <a:spcPts val="640"/>
              </a:spcBef>
              <a:buClr>
                <a:schemeClr val="dk1"/>
              </a:buClr>
              <a:buSzPts val="3200"/>
              <a:buNone/>
            </a:pPr>
            <a:r>
              <a:rPr lang="en-US" sz="3200" dirty="0">
                <a:solidFill>
                  <a:srgbClr val="002060"/>
                </a:solidFill>
              </a:rPr>
              <a:t>	</a:t>
            </a:r>
            <a:r>
              <a:rPr lang="en-US" sz="3200" b="1" dirty="0">
                <a:solidFill>
                  <a:srgbClr val="00B0F0"/>
                </a:solidFill>
              </a:rPr>
              <a:t>c) Dual-role </a:t>
            </a:r>
            <a:r>
              <a:rPr lang="en-IN" sz="3200" b="1" dirty="0">
                <a:solidFill>
                  <a:srgbClr val="00B0F0"/>
                </a:solidFill>
              </a:rPr>
              <a:t>transvestism</a:t>
            </a:r>
            <a:r>
              <a:rPr lang="en-US" sz="3200" b="1" dirty="0">
                <a:solidFill>
                  <a:srgbClr val="00B0F0"/>
                </a:solidFill>
              </a:rPr>
              <a:t>:</a:t>
            </a:r>
            <a:r>
              <a:rPr lang="en-US" sz="3200" dirty="0">
                <a:solidFill>
                  <a:srgbClr val="00B0F0"/>
                </a:solidFill>
              </a:rPr>
              <a:t> </a:t>
            </a:r>
            <a:endParaRPr sz="3200" dirty="0">
              <a:solidFill>
                <a:srgbClr val="00B0F0"/>
              </a:solidFill>
            </a:endParaRPr>
          </a:p>
          <a:p>
            <a:pPr>
              <a:lnSpc>
                <a:spcPct val="150000"/>
              </a:lnSpc>
              <a:spcBef>
                <a:spcPts val="640"/>
              </a:spcBef>
              <a:buClr>
                <a:schemeClr val="dk1"/>
              </a:buClr>
              <a:buSzPts val="3200"/>
            </a:pPr>
            <a:r>
              <a:rPr lang="en-US" sz="3200" dirty="0">
                <a:solidFill>
                  <a:srgbClr val="002060"/>
                </a:solidFill>
              </a:rPr>
              <a:t>	characterized by wearing clothes of the opposite sex in order to enjoy the temporary experience of membership of the opposite sex but without any desire for permanent sex change.</a:t>
            </a:r>
            <a:endParaRPr sz="3200" dirty="0">
              <a:solidFill>
                <a:srgbClr val="002060"/>
              </a:solidFill>
            </a:endParaRPr>
          </a:p>
          <a:p>
            <a:pPr marL="342900" indent="-342900">
              <a:lnSpc>
                <a:spcPct val="150000"/>
              </a:lnSpc>
              <a:spcBef>
                <a:spcPts val="640"/>
              </a:spcBef>
              <a:buClr>
                <a:schemeClr val="dk1"/>
              </a:buClr>
              <a:buSzPts val="3200"/>
              <a:buNone/>
            </a:pPr>
            <a:endParaRPr sz="3200" dirty="0">
              <a:solidFill>
                <a:srgbClr val="002060"/>
              </a:solidFill>
            </a:endParaRPr>
          </a:p>
          <a:p>
            <a:pPr marL="342900" indent="-139700">
              <a:spcBef>
                <a:spcPts val="640"/>
              </a:spcBef>
              <a:buClr>
                <a:schemeClr val="dk1"/>
              </a:buClr>
              <a:buSzPts val="3200"/>
              <a:buNone/>
            </a:pPr>
            <a:endParaRPr sz="32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idx="1"/>
          </p:nvPr>
        </p:nvSpPr>
        <p:spPr>
          <a:xfrm>
            <a:off x="1524000" y="0"/>
            <a:ext cx="9144000" cy="6858000"/>
          </a:xfrm>
          <a:prstGeom prst="rect">
            <a:avLst/>
          </a:prstGeom>
          <a:solidFill>
            <a:schemeClr val="bg1"/>
          </a:solidFill>
          <a:ln>
            <a:noFill/>
          </a:ln>
        </p:spPr>
        <p:txBody>
          <a:bodyPr spcFirstLastPara="1" vert="horz" wrap="square" lIns="91425" tIns="45700" rIns="91425" bIns="45700" rtlCol="0" anchor="t" anchorCtr="0">
            <a:normAutofit fontScale="92500"/>
          </a:bodyPr>
          <a:lstStyle/>
          <a:p>
            <a:pPr marL="342900" indent="-342900">
              <a:lnSpc>
                <a:spcPct val="150000"/>
              </a:lnSpc>
              <a:spcBef>
                <a:spcPts val="0"/>
              </a:spcBef>
              <a:buClr>
                <a:schemeClr val="dk1"/>
              </a:buClr>
              <a:buSzPts val="3200"/>
              <a:buNone/>
            </a:pPr>
            <a:r>
              <a:rPr lang="en-US" sz="4000" dirty="0">
                <a:solidFill>
                  <a:srgbClr val="002060"/>
                </a:solidFill>
              </a:rPr>
              <a:t>	</a:t>
            </a:r>
            <a:r>
              <a:rPr lang="en-US" sz="4000" b="1" dirty="0">
                <a:solidFill>
                  <a:srgbClr val="00B0F0"/>
                </a:solidFill>
              </a:rPr>
              <a:t>d)Intersexuality:</a:t>
            </a:r>
            <a:r>
              <a:rPr lang="en-US" sz="4000" dirty="0">
                <a:solidFill>
                  <a:srgbClr val="00B0F0"/>
                </a:solidFill>
              </a:rPr>
              <a:t> </a:t>
            </a:r>
          </a:p>
          <a:p>
            <a:pPr>
              <a:lnSpc>
                <a:spcPct val="150000"/>
              </a:lnSpc>
              <a:spcBef>
                <a:spcPts val="640"/>
              </a:spcBef>
              <a:buClr>
                <a:schemeClr val="dk1"/>
              </a:buClr>
              <a:buSzPts val="3200"/>
            </a:pPr>
            <a:r>
              <a:rPr lang="en-US" sz="4000" dirty="0">
                <a:solidFill>
                  <a:srgbClr val="002060"/>
                </a:solidFill>
              </a:rPr>
              <a:t>	Some are born with gross anatomical or physiological features of the other sex, which is not a psychological problem.</a:t>
            </a:r>
          </a:p>
          <a:p>
            <a:pPr>
              <a:lnSpc>
                <a:spcPct val="150000"/>
              </a:lnSpc>
              <a:spcBef>
                <a:spcPts val="640"/>
              </a:spcBef>
              <a:buClr>
                <a:schemeClr val="dk1"/>
              </a:buClr>
              <a:buSzPts val="3200"/>
            </a:pPr>
            <a:r>
              <a:rPr lang="en-US" sz="4000" dirty="0">
                <a:solidFill>
                  <a:srgbClr val="002060"/>
                </a:solidFill>
              </a:rPr>
              <a:t>When the person finds it difficult to accept his/her anatomical features, it becomes psychological problem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1"/>
          <p:cNvSpPr txBox="1">
            <a:spLocks noGrp="1"/>
          </p:cNvSpPr>
          <p:nvPr>
            <p:ph idx="1"/>
          </p:nvPr>
        </p:nvSpPr>
        <p:spPr>
          <a:xfrm>
            <a:off x="2488367" y="0"/>
            <a:ext cx="8179633" cy="6858000"/>
          </a:xfrm>
          <a:prstGeom prst="rect">
            <a:avLst/>
          </a:prstGeom>
          <a:solidFill>
            <a:schemeClr val="bg1"/>
          </a:solidFill>
          <a:ln>
            <a:noFill/>
          </a:ln>
        </p:spPr>
        <p:txBody>
          <a:bodyPr spcFirstLastPara="1" vert="horz" wrap="square" lIns="91425" tIns="45700" rIns="91425" bIns="45700" rtlCol="0" anchor="t" anchorCtr="0">
            <a:normAutofit fontScale="85000" lnSpcReduction="20000"/>
          </a:bodyPr>
          <a:lstStyle/>
          <a:p>
            <a:pPr marL="342900" indent="-342900" algn="ctr">
              <a:spcBef>
                <a:spcPts val="0"/>
              </a:spcBef>
              <a:buClr>
                <a:schemeClr val="dk1"/>
              </a:buClr>
              <a:buSzPts val="3200"/>
              <a:buNone/>
            </a:pPr>
            <a:r>
              <a:rPr lang="en-US" sz="4000" b="1" dirty="0">
                <a:solidFill>
                  <a:srgbClr val="0070C0"/>
                </a:solidFill>
              </a:rPr>
              <a:t>TREATMENT</a:t>
            </a:r>
            <a:r>
              <a:rPr lang="en-US" sz="4000" dirty="0">
                <a:solidFill>
                  <a:srgbClr val="0070C0"/>
                </a:solidFill>
              </a:rPr>
              <a:t> </a:t>
            </a:r>
            <a:endParaRPr sz="4000" dirty="0">
              <a:solidFill>
                <a:srgbClr val="0070C0"/>
              </a:solidFill>
            </a:endParaRPr>
          </a:p>
          <a:p>
            <a:pPr marL="342900" indent="-342900">
              <a:lnSpc>
                <a:spcPct val="200000"/>
              </a:lnSpc>
              <a:spcBef>
                <a:spcPts val="640"/>
              </a:spcBef>
              <a:buClr>
                <a:schemeClr val="dk1"/>
              </a:buClr>
              <a:buSzPts val="3200"/>
              <a:buNone/>
            </a:pPr>
            <a:r>
              <a:rPr lang="en-US" sz="4000" dirty="0">
                <a:solidFill>
                  <a:srgbClr val="002060"/>
                </a:solidFill>
              </a:rPr>
              <a:t>∙ Psychoanalysis</a:t>
            </a:r>
            <a:endParaRPr sz="4000" dirty="0">
              <a:solidFill>
                <a:srgbClr val="002060"/>
              </a:solidFill>
            </a:endParaRPr>
          </a:p>
          <a:p>
            <a:pPr marL="342900" indent="-342900">
              <a:lnSpc>
                <a:spcPct val="200000"/>
              </a:lnSpc>
              <a:spcBef>
                <a:spcPts val="640"/>
              </a:spcBef>
              <a:buClr>
                <a:schemeClr val="dk1"/>
              </a:buClr>
              <a:buSzPts val="3200"/>
              <a:buNone/>
            </a:pPr>
            <a:r>
              <a:rPr lang="en-US" sz="4000" dirty="0">
                <a:solidFill>
                  <a:srgbClr val="002060"/>
                </a:solidFill>
              </a:rPr>
              <a:t>∙ Hypnosis</a:t>
            </a:r>
            <a:endParaRPr sz="4000" dirty="0">
              <a:solidFill>
                <a:srgbClr val="002060"/>
              </a:solidFill>
            </a:endParaRPr>
          </a:p>
          <a:p>
            <a:pPr marL="342900" indent="-342900">
              <a:lnSpc>
                <a:spcPct val="200000"/>
              </a:lnSpc>
              <a:spcBef>
                <a:spcPts val="640"/>
              </a:spcBef>
              <a:buClr>
                <a:schemeClr val="dk1"/>
              </a:buClr>
              <a:buSzPts val="3200"/>
              <a:buNone/>
            </a:pPr>
            <a:r>
              <a:rPr lang="en-US" sz="4000" dirty="0">
                <a:solidFill>
                  <a:srgbClr val="002060"/>
                </a:solidFill>
              </a:rPr>
              <a:t>∙ Group psychotherapy</a:t>
            </a:r>
            <a:endParaRPr sz="4000" dirty="0">
              <a:solidFill>
                <a:srgbClr val="002060"/>
              </a:solidFill>
            </a:endParaRPr>
          </a:p>
          <a:p>
            <a:pPr marL="342900" indent="-342900">
              <a:lnSpc>
                <a:spcPct val="200000"/>
              </a:lnSpc>
              <a:spcBef>
                <a:spcPts val="640"/>
              </a:spcBef>
              <a:buClr>
                <a:schemeClr val="dk1"/>
              </a:buClr>
              <a:buSzPts val="3200"/>
              <a:buNone/>
            </a:pPr>
            <a:r>
              <a:rPr lang="en-US" sz="4000" dirty="0">
                <a:solidFill>
                  <a:srgbClr val="002060"/>
                </a:solidFill>
              </a:rPr>
              <a:t>∙ Behavior therapy</a:t>
            </a:r>
          </a:p>
          <a:p>
            <a:pPr>
              <a:lnSpc>
                <a:spcPct val="200000"/>
              </a:lnSpc>
              <a:spcBef>
                <a:spcPts val="640"/>
              </a:spcBef>
              <a:buClr>
                <a:schemeClr val="dk1"/>
              </a:buClr>
              <a:buSzPts val="3200"/>
              <a:buNone/>
            </a:pPr>
            <a:r>
              <a:rPr lang="en-US" sz="4000" dirty="0">
                <a:solidFill>
                  <a:srgbClr val="002060"/>
                </a:solidFill>
              </a:rPr>
              <a:t>∙ Cognitive therapy</a:t>
            </a:r>
          </a:p>
          <a:p>
            <a:pPr>
              <a:lnSpc>
                <a:spcPct val="200000"/>
              </a:lnSpc>
              <a:spcBef>
                <a:spcPts val="640"/>
              </a:spcBef>
              <a:buClr>
                <a:schemeClr val="dk1"/>
              </a:buClr>
              <a:buSzPts val="3200"/>
              <a:buNone/>
            </a:pPr>
            <a:r>
              <a:rPr lang="en-US" sz="4000" dirty="0">
                <a:solidFill>
                  <a:srgbClr val="002060"/>
                </a:solidFill>
              </a:rPr>
              <a:t>∙ Psychoeducation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2"/>
          <p:cNvSpPr txBox="1">
            <a:spLocks noGrp="1"/>
          </p:cNvSpPr>
          <p:nvPr>
            <p:ph idx="1"/>
          </p:nvPr>
        </p:nvSpPr>
        <p:spPr>
          <a:xfrm>
            <a:off x="884420" y="0"/>
            <a:ext cx="9783580" cy="6858000"/>
          </a:xfrm>
          <a:prstGeom prst="rect">
            <a:avLst/>
          </a:prstGeom>
          <a:solidFill>
            <a:schemeClr val="bg1"/>
          </a:solidFill>
          <a:ln>
            <a:noFill/>
          </a:ln>
        </p:spPr>
        <p:txBody>
          <a:bodyPr spcFirstLastPara="1" vert="horz" wrap="square" lIns="91425" tIns="45700" rIns="91425" bIns="45700" rtlCol="0" anchor="t" anchorCtr="0">
            <a:normAutofit fontScale="92500"/>
          </a:bodyPr>
          <a:lstStyle/>
          <a:p>
            <a:pPr marL="342900" indent="-342900" algn="ctr">
              <a:spcBef>
                <a:spcPts val="0"/>
              </a:spcBef>
              <a:buClr>
                <a:schemeClr val="dk1"/>
              </a:buClr>
              <a:buSzPts val="3200"/>
              <a:buNone/>
            </a:pPr>
            <a:r>
              <a:rPr lang="en-US" sz="5200" b="1" dirty="0">
                <a:solidFill>
                  <a:srgbClr val="00B0F0"/>
                </a:solidFill>
              </a:rPr>
              <a:t>EATING DISORDERS:</a:t>
            </a:r>
            <a:endParaRPr sz="5200" dirty="0">
              <a:solidFill>
                <a:srgbClr val="00B0F0"/>
              </a:solidFill>
            </a:endParaRPr>
          </a:p>
          <a:p>
            <a:pPr>
              <a:lnSpc>
                <a:spcPct val="150000"/>
              </a:lnSpc>
              <a:spcBef>
                <a:spcPts val="640"/>
              </a:spcBef>
              <a:buClr>
                <a:schemeClr val="dk1"/>
              </a:buClr>
              <a:buSzPts val="3200"/>
            </a:pPr>
            <a:r>
              <a:rPr lang="en-US" sz="3600" dirty="0">
                <a:solidFill>
                  <a:srgbClr val="002060"/>
                </a:solidFill>
              </a:rPr>
              <a:t>	Eating disorders are mental illnesses that cause serious disturbances in a person’s everyday diet. </a:t>
            </a:r>
          </a:p>
          <a:p>
            <a:pPr>
              <a:lnSpc>
                <a:spcPct val="150000"/>
              </a:lnSpc>
              <a:spcBef>
                <a:spcPts val="640"/>
              </a:spcBef>
              <a:buClr>
                <a:schemeClr val="dk1"/>
              </a:buClr>
              <a:buSzPts val="3200"/>
            </a:pPr>
            <a:r>
              <a:rPr lang="en-US" sz="3600" dirty="0">
                <a:solidFill>
                  <a:srgbClr val="002060"/>
                </a:solidFill>
              </a:rPr>
              <a:t>eating extremely small amounts of food or severely overeating. </a:t>
            </a:r>
          </a:p>
          <a:p>
            <a:pPr>
              <a:lnSpc>
                <a:spcPct val="150000"/>
              </a:lnSpc>
              <a:spcBef>
                <a:spcPts val="640"/>
              </a:spcBef>
              <a:buClr>
                <a:schemeClr val="dk1"/>
              </a:buClr>
              <a:buSzPts val="3200"/>
            </a:pPr>
            <a:r>
              <a:rPr lang="en-US" sz="3600" dirty="0">
                <a:solidFill>
                  <a:srgbClr val="002060"/>
                </a:solidFill>
              </a:rPr>
              <a:t>begin as just eating too little or too much but obsession with eating food takes over the life of a person leading to severe changes.</a:t>
            </a:r>
            <a:endParaRPr sz="36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3"/>
          <p:cNvSpPr txBox="1">
            <a:spLocks noGrp="1"/>
          </p:cNvSpPr>
          <p:nvPr>
            <p:ph idx="1"/>
          </p:nvPr>
        </p:nvSpPr>
        <p:spPr>
          <a:xfrm>
            <a:off x="1524000" y="0"/>
            <a:ext cx="9144000"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ts val="3200"/>
              <a:buNone/>
            </a:pPr>
            <a:r>
              <a:rPr lang="en-US" sz="4800" dirty="0">
                <a:solidFill>
                  <a:srgbClr val="00B0F0"/>
                </a:solidFill>
              </a:rPr>
              <a:t>Types of eating disorders </a:t>
            </a:r>
          </a:p>
          <a:p>
            <a:pPr marL="342900" indent="-342900">
              <a:lnSpc>
                <a:spcPct val="150000"/>
              </a:lnSpc>
              <a:spcBef>
                <a:spcPts val="640"/>
              </a:spcBef>
              <a:buClr>
                <a:schemeClr val="dk1"/>
              </a:buClr>
              <a:buSzPts val="3200"/>
            </a:pPr>
            <a:r>
              <a:rPr lang="en-US" sz="4800" dirty="0">
                <a:solidFill>
                  <a:srgbClr val="002060"/>
                </a:solidFill>
              </a:rPr>
              <a:t>Anorexia Nervosa</a:t>
            </a:r>
            <a:endParaRPr sz="4800" dirty="0">
              <a:solidFill>
                <a:srgbClr val="002060"/>
              </a:solidFill>
            </a:endParaRPr>
          </a:p>
          <a:p>
            <a:pPr marL="342900" indent="-342900">
              <a:lnSpc>
                <a:spcPct val="150000"/>
              </a:lnSpc>
              <a:spcBef>
                <a:spcPts val="640"/>
              </a:spcBef>
              <a:buClr>
                <a:schemeClr val="dk1"/>
              </a:buClr>
              <a:buSzPts val="3200"/>
            </a:pPr>
            <a:r>
              <a:rPr lang="en-US" sz="4800" dirty="0">
                <a:solidFill>
                  <a:srgbClr val="002060"/>
                </a:solidFill>
              </a:rPr>
              <a:t>Bulimia Nervosa</a:t>
            </a:r>
            <a:endParaRPr sz="4800" dirty="0">
              <a:solidFill>
                <a:srgbClr val="002060"/>
              </a:solidFill>
            </a:endParaRPr>
          </a:p>
          <a:p>
            <a:pPr marL="342900" indent="-342900">
              <a:lnSpc>
                <a:spcPct val="150000"/>
              </a:lnSpc>
              <a:spcBef>
                <a:spcPts val="640"/>
              </a:spcBef>
              <a:buClr>
                <a:schemeClr val="dk1"/>
              </a:buClr>
              <a:buSzPts val="3200"/>
            </a:pPr>
            <a:r>
              <a:rPr lang="en-US" sz="4800" dirty="0">
                <a:solidFill>
                  <a:srgbClr val="002060"/>
                </a:solidFill>
              </a:rPr>
              <a:t>Binge Eating Disorder</a:t>
            </a:r>
            <a:endParaRPr sz="48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4"/>
          <p:cNvSpPr txBox="1">
            <a:spLocks noGrp="1"/>
          </p:cNvSpPr>
          <p:nvPr>
            <p:ph idx="1"/>
          </p:nvPr>
        </p:nvSpPr>
        <p:spPr>
          <a:xfrm>
            <a:off x="719528" y="0"/>
            <a:ext cx="9948472"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ct val="100000"/>
              <a:buNone/>
            </a:pPr>
            <a:r>
              <a:rPr lang="en-US" sz="2800" b="1" dirty="0">
                <a:solidFill>
                  <a:srgbClr val="00B0F0"/>
                </a:solidFill>
              </a:rPr>
              <a:t>ANOREXIA NERVOSA:</a:t>
            </a:r>
            <a:r>
              <a:rPr lang="en-US" sz="2800" b="1" dirty="0">
                <a:solidFill>
                  <a:srgbClr val="002060"/>
                </a:solidFill>
              </a:rPr>
              <a:t> </a:t>
            </a:r>
            <a:endParaRPr sz="2800" dirty="0">
              <a:solidFill>
                <a:srgbClr val="002060"/>
              </a:solidFill>
            </a:endParaRPr>
          </a:p>
          <a:p>
            <a:pPr marL="342900" indent="-342900">
              <a:lnSpc>
                <a:spcPct val="150000"/>
              </a:lnSpc>
              <a:spcBef>
                <a:spcPts val="592"/>
              </a:spcBef>
              <a:buClr>
                <a:schemeClr val="dk1"/>
              </a:buClr>
              <a:buSzPct val="100000"/>
              <a:buNone/>
            </a:pPr>
            <a:r>
              <a:rPr lang="en-US" sz="2800" dirty="0">
                <a:solidFill>
                  <a:srgbClr val="002060"/>
                </a:solidFill>
              </a:rPr>
              <a:t>	Anorexia nervosa happens when one is obsessed with becoming thin that they reach extreme measures and this leads to extreme weight loss</a:t>
            </a:r>
            <a:endParaRPr sz="2800" dirty="0">
              <a:solidFill>
                <a:srgbClr val="002060"/>
              </a:solidFill>
            </a:endParaRPr>
          </a:p>
          <a:p>
            <a:pPr marL="342900" indent="-342900">
              <a:lnSpc>
                <a:spcPct val="160000"/>
              </a:lnSpc>
              <a:spcBef>
                <a:spcPts val="592"/>
              </a:spcBef>
              <a:buClr>
                <a:schemeClr val="dk1"/>
              </a:buClr>
              <a:buSzPct val="100000"/>
            </a:pPr>
            <a:r>
              <a:rPr lang="en-US" sz="2800" dirty="0">
                <a:solidFill>
                  <a:srgbClr val="002060"/>
                </a:solidFill>
              </a:rPr>
              <a:t>Dramatic weight loss </a:t>
            </a:r>
            <a:endParaRPr sz="2800" dirty="0">
              <a:solidFill>
                <a:srgbClr val="002060"/>
              </a:solidFill>
            </a:endParaRPr>
          </a:p>
          <a:p>
            <a:pPr marL="342900" indent="-342900">
              <a:lnSpc>
                <a:spcPct val="160000"/>
              </a:lnSpc>
              <a:spcBef>
                <a:spcPts val="592"/>
              </a:spcBef>
              <a:buClr>
                <a:schemeClr val="dk1"/>
              </a:buClr>
              <a:buSzPct val="100000"/>
            </a:pPr>
            <a:r>
              <a:rPr lang="en-US" sz="2800" dirty="0">
                <a:solidFill>
                  <a:srgbClr val="002060"/>
                </a:solidFill>
              </a:rPr>
              <a:t>Withdrawal from usual friends/relatives </a:t>
            </a:r>
            <a:endParaRPr sz="2800" dirty="0">
              <a:solidFill>
                <a:srgbClr val="002060"/>
              </a:solidFill>
            </a:endParaRPr>
          </a:p>
          <a:p>
            <a:pPr marL="342900" indent="-342900">
              <a:lnSpc>
                <a:spcPct val="160000"/>
              </a:lnSpc>
              <a:spcBef>
                <a:spcPts val="592"/>
              </a:spcBef>
              <a:buClr>
                <a:schemeClr val="dk1"/>
              </a:buClr>
              <a:buSzPct val="100000"/>
            </a:pPr>
            <a:r>
              <a:rPr lang="en-US" sz="2800" dirty="0">
                <a:solidFill>
                  <a:srgbClr val="002060"/>
                </a:solidFill>
              </a:rPr>
              <a:t>Excessive and rigid exercise routine  </a:t>
            </a:r>
            <a:endParaRPr sz="2800" dirty="0">
              <a:solidFill>
                <a:srgbClr val="002060"/>
              </a:solidFill>
            </a:endParaRPr>
          </a:p>
          <a:p>
            <a:pPr marL="342900" indent="-342900">
              <a:lnSpc>
                <a:spcPct val="160000"/>
              </a:lnSpc>
              <a:spcBef>
                <a:spcPts val="592"/>
              </a:spcBef>
              <a:buClr>
                <a:schemeClr val="dk1"/>
              </a:buClr>
              <a:buSzPct val="100000"/>
            </a:pPr>
            <a:r>
              <a:rPr lang="en-US" sz="2800" dirty="0">
                <a:solidFill>
                  <a:srgbClr val="002060"/>
                </a:solidFill>
              </a:rPr>
              <a:t>Consistent excuses to avoid situations involving food  </a:t>
            </a:r>
            <a:endParaRPr sz="2800" dirty="0">
              <a:solidFill>
                <a:srgbClr val="002060"/>
              </a:solidFill>
            </a:endParaRPr>
          </a:p>
          <a:p>
            <a:pPr marL="342900" indent="-342900">
              <a:lnSpc>
                <a:spcPct val="160000"/>
              </a:lnSpc>
              <a:spcBef>
                <a:spcPts val="592"/>
              </a:spcBef>
              <a:buClr>
                <a:schemeClr val="dk1"/>
              </a:buClr>
              <a:buSzPct val="100000"/>
            </a:pPr>
            <a:r>
              <a:rPr lang="en-US" sz="2800" dirty="0">
                <a:solidFill>
                  <a:srgbClr val="002060"/>
                </a:solidFill>
              </a:rPr>
              <a:t>Refusal to eat certain foods or food categories. </a:t>
            </a:r>
            <a:endParaRPr sz="28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5"/>
          <p:cNvSpPr txBox="1">
            <a:spLocks noGrp="1"/>
          </p:cNvSpPr>
          <p:nvPr>
            <p:ph idx="1"/>
          </p:nvPr>
        </p:nvSpPr>
        <p:spPr>
          <a:xfrm>
            <a:off x="1543986" y="0"/>
            <a:ext cx="9124013"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ts val="3200"/>
              <a:buNone/>
            </a:pPr>
            <a:r>
              <a:rPr lang="en-US" sz="4000" dirty="0">
                <a:solidFill>
                  <a:srgbClr val="0070C0"/>
                </a:solidFill>
              </a:rPr>
              <a:t>Health risks with anorexia</a:t>
            </a:r>
          </a:p>
          <a:p>
            <a:pPr marL="342900" indent="-342900">
              <a:spcBef>
                <a:spcPts val="0"/>
              </a:spcBef>
              <a:buClr>
                <a:schemeClr val="dk1"/>
              </a:buClr>
              <a:buSzPts val="3200"/>
              <a:buNone/>
            </a:pPr>
            <a:endParaRPr lang="en-US" sz="4000" dirty="0">
              <a:solidFill>
                <a:srgbClr val="0070C0"/>
              </a:solidFill>
            </a:endParaRPr>
          </a:p>
          <a:p>
            <a:pPr marL="342900" indent="-342900">
              <a:spcBef>
                <a:spcPts val="640"/>
              </a:spcBef>
              <a:buClr>
                <a:schemeClr val="dk1"/>
              </a:buClr>
              <a:buSzPts val="3200"/>
            </a:pPr>
            <a:r>
              <a:rPr lang="en-US" sz="4000" dirty="0">
                <a:solidFill>
                  <a:srgbClr val="002060"/>
                </a:solidFill>
              </a:rPr>
              <a:t>Digestive problems </a:t>
            </a:r>
            <a:endParaRPr sz="4000" dirty="0">
              <a:solidFill>
                <a:srgbClr val="002060"/>
              </a:solidFill>
            </a:endParaRPr>
          </a:p>
          <a:p>
            <a:pPr marL="342900" indent="-342900">
              <a:spcBef>
                <a:spcPts val="640"/>
              </a:spcBef>
              <a:buClr>
                <a:schemeClr val="dk1"/>
              </a:buClr>
              <a:buSzPts val="3200"/>
            </a:pPr>
            <a:r>
              <a:rPr lang="en-US" sz="4000" dirty="0">
                <a:solidFill>
                  <a:srgbClr val="002060"/>
                </a:solidFill>
              </a:rPr>
              <a:t>Low protein stores  </a:t>
            </a:r>
            <a:endParaRPr sz="4000" dirty="0">
              <a:solidFill>
                <a:srgbClr val="002060"/>
              </a:solidFill>
            </a:endParaRPr>
          </a:p>
          <a:p>
            <a:pPr marL="342900" indent="-342900">
              <a:spcBef>
                <a:spcPts val="640"/>
              </a:spcBef>
              <a:buClr>
                <a:schemeClr val="dk1"/>
              </a:buClr>
              <a:buSzPts val="3200"/>
            </a:pPr>
            <a:r>
              <a:rPr lang="en-US" sz="4000" dirty="0">
                <a:solidFill>
                  <a:srgbClr val="002060"/>
                </a:solidFill>
              </a:rPr>
              <a:t>Kidney failure  </a:t>
            </a:r>
            <a:endParaRPr sz="4000" dirty="0">
              <a:solidFill>
                <a:srgbClr val="002060"/>
              </a:solidFill>
            </a:endParaRPr>
          </a:p>
          <a:p>
            <a:pPr marL="342900" indent="-342900">
              <a:spcBef>
                <a:spcPts val="640"/>
              </a:spcBef>
              <a:buClr>
                <a:schemeClr val="dk1"/>
              </a:buClr>
              <a:buSzPts val="3200"/>
            </a:pPr>
            <a:r>
              <a:rPr lang="en-US" sz="4000" dirty="0">
                <a:solidFill>
                  <a:srgbClr val="002060"/>
                </a:solidFill>
              </a:rPr>
              <a:t>Heart failure</a:t>
            </a:r>
            <a:endParaRPr sz="40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idx="1"/>
          </p:nvPr>
        </p:nvSpPr>
        <p:spPr>
          <a:xfrm>
            <a:off x="1524000" y="0"/>
            <a:ext cx="9144000"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lgn="ctr">
              <a:spcBef>
                <a:spcPts val="0"/>
              </a:spcBef>
              <a:buClr>
                <a:schemeClr val="dk1"/>
              </a:buClr>
              <a:buSzPts val="3200"/>
              <a:buNone/>
            </a:pPr>
            <a:r>
              <a:rPr lang="en-US" sz="3600" b="1" dirty="0">
                <a:solidFill>
                  <a:srgbClr val="00B0F0"/>
                </a:solidFill>
              </a:rPr>
              <a:t>BULIMIA NERVOSA</a:t>
            </a:r>
            <a:endParaRPr sz="3600" b="1" dirty="0">
              <a:solidFill>
                <a:srgbClr val="00B0F0"/>
              </a:solidFill>
            </a:endParaRPr>
          </a:p>
          <a:p>
            <a:pPr marL="342900" indent="-342900">
              <a:lnSpc>
                <a:spcPct val="150000"/>
              </a:lnSpc>
              <a:spcBef>
                <a:spcPts val="640"/>
              </a:spcBef>
              <a:buClr>
                <a:schemeClr val="dk1"/>
              </a:buClr>
              <a:buSzPts val="3200"/>
              <a:buNone/>
            </a:pPr>
            <a:r>
              <a:rPr lang="en-US" sz="3600" dirty="0">
                <a:solidFill>
                  <a:srgbClr val="002060"/>
                </a:solidFill>
              </a:rPr>
              <a:t>	Bulimia Nervosa is an eating disorder in which one starts to consume large amounts of food at once and then is followed by purging, using laxatives, or over exercising to rid themselves of the food they ate.</a:t>
            </a:r>
            <a:endParaRPr sz="36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7"/>
          <p:cNvSpPr txBox="1">
            <a:spLocks noGrp="1"/>
          </p:cNvSpPr>
          <p:nvPr>
            <p:ph idx="1"/>
          </p:nvPr>
        </p:nvSpPr>
        <p:spPr>
          <a:xfrm>
            <a:off x="884420" y="0"/>
            <a:ext cx="9783580"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ts val="3200"/>
              <a:buNone/>
            </a:pPr>
            <a:r>
              <a:rPr lang="en-US" sz="3200" b="1" dirty="0">
                <a:solidFill>
                  <a:srgbClr val="0070C0"/>
                </a:solidFill>
              </a:rPr>
              <a:t>Bulimia nervosa: warning signs </a:t>
            </a:r>
          </a:p>
          <a:p>
            <a:pPr marL="342900" indent="-342900">
              <a:spcBef>
                <a:spcPts val="640"/>
              </a:spcBef>
              <a:buClr>
                <a:schemeClr val="dk1"/>
              </a:buClr>
              <a:buSzPts val="3200"/>
            </a:pPr>
            <a:r>
              <a:rPr lang="en-US" sz="3200" dirty="0">
                <a:solidFill>
                  <a:srgbClr val="002060"/>
                </a:solidFill>
              </a:rPr>
              <a:t>Withdrawal from usual friends/relatives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Excessive and rigid exercise routine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Signs of vomiting e.g. staining of teeth, calluses on hands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Frequent trips to bathroom after meals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Wrappers/containers indicating consumption of large amounts of food </a:t>
            </a:r>
            <a:endParaRPr sz="3200" dirty="0">
              <a:solidFill>
                <a:srgbClr val="002060"/>
              </a:solidFill>
            </a:endParaRPr>
          </a:p>
          <a:p>
            <a:pPr marL="342900" indent="-342900">
              <a:spcBef>
                <a:spcPts val="640"/>
              </a:spcBef>
              <a:buClr>
                <a:schemeClr val="dk1"/>
              </a:buClr>
              <a:buSzPts val="3200"/>
              <a:buNone/>
            </a:pPr>
            <a:r>
              <a:rPr lang="en-US" sz="3200" b="1" dirty="0">
                <a:solidFill>
                  <a:srgbClr val="0070C0"/>
                </a:solidFill>
              </a:rPr>
              <a:t>Health risks with bulimia </a:t>
            </a:r>
          </a:p>
          <a:p>
            <a:pPr marL="342900" indent="-342900">
              <a:spcBef>
                <a:spcPts val="640"/>
              </a:spcBef>
              <a:buClr>
                <a:schemeClr val="dk1"/>
              </a:buClr>
              <a:buSzPts val="3200"/>
            </a:pPr>
            <a:r>
              <a:rPr lang="en-US" sz="3200" dirty="0">
                <a:solidFill>
                  <a:srgbClr val="002060"/>
                </a:solidFill>
              </a:rPr>
              <a:t>Menstruation irregularities</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Stomach rupture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Dental problems</a:t>
            </a:r>
            <a:endParaRPr sz="32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8"/>
          <p:cNvSpPr txBox="1">
            <a:spLocks noGrp="1"/>
          </p:cNvSpPr>
          <p:nvPr>
            <p:ph idx="1"/>
          </p:nvPr>
        </p:nvSpPr>
        <p:spPr>
          <a:xfrm>
            <a:off x="854439" y="0"/>
            <a:ext cx="9813561" cy="6858000"/>
          </a:xfrm>
          <a:prstGeom prst="rect">
            <a:avLst/>
          </a:prstGeom>
          <a:solidFill>
            <a:schemeClr val="bg1"/>
          </a:solidFill>
          <a:ln>
            <a:noFill/>
          </a:ln>
        </p:spPr>
        <p:txBody>
          <a:bodyPr spcFirstLastPara="1" vert="horz" wrap="square" lIns="91425" tIns="45700" rIns="91425" bIns="45700" rtlCol="0" anchor="t" anchorCtr="0">
            <a:normAutofit lnSpcReduction="10000"/>
          </a:bodyPr>
          <a:lstStyle/>
          <a:p>
            <a:pPr marL="342900" indent="-342900">
              <a:spcBef>
                <a:spcPts val="0"/>
              </a:spcBef>
              <a:buClr>
                <a:schemeClr val="dk1"/>
              </a:buClr>
              <a:buSzPts val="3200"/>
              <a:buNone/>
            </a:pPr>
            <a:r>
              <a:rPr lang="en-US" sz="3600" b="1" dirty="0">
                <a:solidFill>
                  <a:srgbClr val="00B0F0"/>
                </a:solidFill>
              </a:rPr>
              <a:t>BINGE EATING DISORDER </a:t>
            </a:r>
            <a:r>
              <a:rPr lang="en-US" sz="3600" dirty="0">
                <a:solidFill>
                  <a:srgbClr val="002060"/>
                </a:solidFill>
              </a:rPr>
              <a:t>is the eating disorder in which someone eats a lot amount of food at a time but they don't vomit.</a:t>
            </a:r>
            <a:endParaRPr sz="3600" dirty="0">
              <a:solidFill>
                <a:srgbClr val="002060"/>
              </a:solidFill>
            </a:endParaRPr>
          </a:p>
          <a:p>
            <a:pPr marL="342900" indent="-342900">
              <a:spcBef>
                <a:spcPts val="640"/>
              </a:spcBef>
              <a:buClr>
                <a:schemeClr val="dk1"/>
              </a:buClr>
              <a:buSzPts val="3200"/>
              <a:buNone/>
            </a:pPr>
            <a:r>
              <a:rPr lang="en-US" sz="3600" b="1" dirty="0">
                <a:solidFill>
                  <a:srgbClr val="0070C0"/>
                </a:solidFill>
              </a:rPr>
              <a:t>Binge eating disorder: warning signs</a:t>
            </a:r>
          </a:p>
          <a:p>
            <a:pPr marL="342900" indent="-342900">
              <a:spcBef>
                <a:spcPts val="640"/>
              </a:spcBef>
              <a:buClr>
                <a:schemeClr val="dk1"/>
              </a:buClr>
              <a:buSzPts val="3200"/>
            </a:pPr>
            <a:r>
              <a:rPr lang="en-US" sz="3600" dirty="0">
                <a:solidFill>
                  <a:srgbClr val="002060"/>
                </a:solidFill>
              </a:rPr>
              <a:t>eat throughout the day with no planned mealtimes</a:t>
            </a:r>
            <a:endParaRPr sz="3600" dirty="0">
              <a:solidFill>
                <a:srgbClr val="002060"/>
              </a:solidFill>
            </a:endParaRPr>
          </a:p>
          <a:p>
            <a:pPr>
              <a:spcBef>
                <a:spcPts val="640"/>
              </a:spcBef>
              <a:buClr>
                <a:schemeClr val="dk1"/>
              </a:buClr>
              <a:buSzPts val="3200"/>
            </a:pPr>
            <a:r>
              <a:rPr lang="en-US" sz="3600" dirty="0">
                <a:solidFill>
                  <a:srgbClr val="002060"/>
                </a:solidFill>
              </a:rPr>
              <a:t>a long history of repeated efforts to diet</a:t>
            </a:r>
          </a:p>
          <a:p>
            <a:pPr>
              <a:spcBef>
                <a:spcPts val="640"/>
              </a:spcBef>
              <a:buClr>
                <a:schemeClr val="dk1"/>
              </a:buClr>
              <a:buSzPts val="3200"/>
            </a:pPr>
            <a:r>
              <a:rPr lang="en-US" sz="3600" dirty="0">
                <a:solidFill>
                  <a:srgbClr val="002060"/>
                </a:solidFill>
              </a:rPr>
              <a:t>feel desperate about their difficulty to control food intake  </a:t>
            </a:r>
            <a:endParaRPr sz="3600" dirty="0">
              <a:solidFill>
                <a:srgbClr val="002060"/>
              </a:solidFill>
            </a:endParaRPr>
          </a:p>
          <a:p>
            <a:pPr marL="342900" indent="-342900">
              <a:spcBef>
                <a:spcPts val="640"/>
              </a:spcBef>
              <a:buClr>
                <a:schemeClr val="dk1"/>
              </a:buClr>
              <a:buSzPts val="3200"/>
            </a:pPr>
            <a:r>
              <a:rPr lang="en-US" sz="3600" dirty="0">
                <a:solidFill>
                  <a:srgbClr val="002060"/>
                </a:solidFill>
              </a:rPr>
              <a:t>overweight for age and height</a:t>
            </a:r>
            <a:endParaRPr sz="3600" dirty="0">
              <a:solidFill>
                <a:srgbClr val="002060"/>
              </a:solidFill>
            </a:endParaRPr>
          </a:p>
          <a:p>
            <a:pPr marL="342900" indent="-342900">
              <a:spcBef>
                <a:spcPts val="640"/>
              </a:spcBef>
              <a:buClr>
                <a:schemeClr val="dk1"/>
              </a:buClr>
              <a:buSzPts val="3200"/>
            </a:pPr>
            <a:r>
              <a:rPr lang="en-US" sz="3600" dirty="0">
                <a:solidFill>
                  <a:srgbClr val="002060"/>
                </a:solidFill>
              </a:rPr>
              <a:t> Wrappers/containers indicating consumption of large amounts of food </a:t>
            </a:r>
            <a:endParaRPr sz="3600" dirty="0">
              <a:solidFill>
                <a:srgbClr val="002060"/>
              </a:solidFill>
            </a:endParaRPr>
          </a:p>
          <a:p>
            <a:pPr marL="342900" indent="-139700">
              <a:spcBef>
                <a:spcPts val="640"/>
              </a:spcBef>
              <a:buClr>
                <a:schemeClr val="dk1"/>
              </a:buClr>
              <a:buSzPts val="3200"/>
              <a:buNone/>
            </a:pPr>
            <a:endParaRPr sz="36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9"/>
          <p:cNvSpPr txBox="1">
            <a:spLocks noGrp="1"/>
          </p:cNvSpPr>
          <p:nvPr>
            <p:ph idx="1"/>
          </p:nvPr>
        </p:nvSpPr>
        <p:spPr>
          <a:xfrm>
            <a:off x="1524000" y="0"/>
            <a:ext cx="9144000"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ts val="3200"/>
              <a:buNone/>
            </a:pPr>
            <a:r>
              <a:rPr lang="en-US" sz="4800" b="1" dirty="0">
                <a:solidFill>
                  <a:srgbClr val="0070C0"/>
                </a:solidFill>
              </a:rPr>
              <a:t>Health risks with binge eating disorder</a:t>
            </a:r>
            <a:endParaRPr lang="en-US" sz="4800" dirty="0">
              <a:solidFill>
                <a:srgbClr val="0070C0"/>
              </a:solidFill>
            </a:endParaRPr>
          </a:p>
          <a:p>
            <a:pPr marL="342900" indent="-342900">
              <a:spcBef>
                <a:spcPts val="640"/>
              </a:spcBef>
              <a:buClr>
                <a:schemeClr val="dk1"/>
              </a:buClr>
              <a:buSzPts val="3200"/>
            </a:pPr>
            <a:r>
              <a:rPr lang="en-US" sz="4800" dirty="0">
                <a:solidFill>
                  <a:srgbClr val="002060"/>
                </a:solidFill>
              </a:rPr>
              <a:t>Certain types of cancer</a:t>
            </a:r>
            <a:endParaRPr sz="4800" dirty="0">
              <a:solidFill>
                <a:srgbClr val="002060"/>
              </a:solidFill>
            </a:endParaRPr>
          </a:p>
          <a:p>
            <a:pPr marL="342900" indent="-342900">
              <a:spcBef>
                <a:spcPts val="640"/>
              </a:spcBef>
              <a:buClr>
                <a:schemeClr val="dk1"/>
              </a:buClr>
              <a:buSzPts val="3200"/>
            </a:pPr>
            <a:r>
              <a:rPr lang="en-US" sz="4800" dirty="0">
                <a:solidFill>
                  <a:srgbClr val="002060"/>
                </a:solidFill>
              </a:rPr>
              <a:t>Heart disease </a:t>
            </a:r>
            <a:endParaRPr sz="4800" dirty="0">
              <a:solidFill>
                <a:srgbClr val="002060"/>
              </a:solidFill>
            </a:endParaRPr>
          </a:p>
          <a:p>
            <a:pPr marL="342900" indent="-342900">
              <a:spcBef>
                <a:spcPts val="640"/>
              </a:spcBef>
              <a:buClr>
                <a:schemeClr val="dk1"/>
              </a:buClr>
              <a:buSzPts val="3200"/>
            </a:pPr>
            <a:r>
              <a:rPr lang="en-US" sz="4800" dirty="0">
                <a:solidFill>
                  <a:srgbClr val="002060"/>
                </a:solidFill>
              </a:rPr>
              <a:t>Diabetes </a:t>
            </a:r>
            <a:endParaRPr sz="4800" dirty="0">
              <a:solidFill>
                <a:srgbClr val="002060"/>
              </a:solidFill>
            </a:endParaRPr>
          </a:p>
          <a:p>
            <a:pPr marL="342900" indent="-342900">
              <a:spcBef>
                <a:spcPts val="640"/>
              </a:spcBef>
              <a:buClr>
                <a:schemeClr val="dk1"/>
              </a:buClr>
              <a:buSzPts val="3200"/>
            </a:pPr>
            <a:r>
              <a:rPr lang="en-US" sz="4800" dirty="0">
                <a:solidFill>
                  <a:srgbClr val="002060"/>
                </a:solidFill>
              </a:rPr>
              <a:t>Gall bladder disease </a:t>
            </a:r>
            <a:endParaRPr sz="4800" dirty="0">
              <a:solidFill>
                <a:srgbClr val="002060"/>
              </a:solidFill>
            </a:endParaRPr>
          </a:p>
          <a:p>
            <a:pPr marL="342900" indent="-342900">
              <a:spcBef>
                <a:spcPts val="640"/>
              </a:spcBef>
              <a:buClr>
                <a:schemeClr val="dk1"/>
              </a:buClr>
              <a:buSzPts val="3200"/>
            </a:pPr>
            <a:r>
              <a:rPr lang="en-US" sz="4800" dirty="0">
                <a:solidFill>
                  <a:srgbClr val="002060"/>
                </a:solidFill>
              </a:rPr>
              <a:t>High cholesterol </a:t>
            </a:r>
            <a:endParaRPr sz="4800" dirty="0">
              <a:solidFill>
                <a:srgbClr val="002060"/>
              </a:solidFill>
            </a:endParaRPr>
          </a:p>
          <a:p>
            <a:pPr marL="342900" indent="-342900">
              <a:spcBef>
                <a:spcPts val="640"/>
              </a:spcBef>
              <a:buClr>
                <a:schemeClr val="dk1"/>
              </a:buClr>
              <a:buSzPts val="3200"/>
            </a:pPr>
            <a:r>
              <a:rPr lang="en-US" sz="4800" dirty="0">
                <a:solidFill>
                  <a:srgbClr val="002060"/>
                </a:solidFill>
              </a:rPr>
              <a:t>High blood pressure </a:t>
            </a:r>
            <a:endParaRPr sz="48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0"/>
          <p:cNvSpPr txBox="1">
            <a:spLocks noGrp="1"/>
          </p:cNvSpPr>
          <p:nvPr>
            <p:ph idx="1"/>
          </p:nvPr>
        </p:nvSpPr>
        <p:spPr>
          <a:xfrm>
            <a:off x="1524000" y="0"/>
            <a:ext cx="9144000"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ts val="3200"/>
              <a:buNone/>
            </a:pPr>
            <a:r>
              <a:rPr lang="en-US" sz="4800" b="1" dirty="0">
                <a:solidFill>
                  <a:srgbClr val="0070C0"/>
                </a:solidFill>
              </a:rPr>
              <a:t>Why do people develop eating disorders? </a:t>
            </a:r>
          </a:p>
          <a:p>
            <a:pPr marL="342900" indent="-342900">
              <a:spcBef>
                <a:spcPts val="640"/>
              </a:spcBef>
              <a:buClr>
                <a:schemeClr val="dk1"/>
              </a:buClr>
              <a:buSzPts val="3200"/>
            </a:pPr>
            <a:r>
              <a:rPr lang="en-US" sz="4800" dirty="0">
                <a:solidFill>
                  <a:srgbClr val="002060"/>
                </a:solidFill>
              </a:rPr>
              <a:t>Biological</a:t>
            </a:r>
            <a:endParaRPr sz="4800" dirty="0">
              <a:solidFill>
                <a:srgbClr val="002060"/>
              </a:solidFill>
            </a:endParaRPr>
          </a:p>
          <a:p>
            <a:pPr marL="342900" indent="-342900">
              <a:spcBef>
                <a:spcPts val="640"/>
              </a:spcBef>
              <a:buClr>
                <a:schemeClr val="dk1"/>
              </a:buClr>
              <a:buSzPts val="3200"/>
            </a:pPr>
            <a:r>
              <a:rPr lang="en-US" sz="4800" dirty="0">
                <a:solidFill>
                  <a:srgbClr val="002060"/>
                </a:solidFill>
              </a:rPr>
              <a:t>Social/Cultural </a:t>
            </a:r>
            <a:endParaRPr sz="4800" dirty="0">
              <a:solidFill>
                <a:srgbClr val="002060"/>
              </a:solidFill>
            </a:endParaRPr>
          </a:p>
          <a:p>
            <a:pPr marL="342900" indent="-342900">
              <a:spcBef>
                <a:spcPts val="640"/>
              </a:spcBef>
              <a:buClr>
                <a:schemeClr val="dk1"/>
              </a:buClr>
              <a:buSzPts val="3200"/>
            </a:pPr>
            <a:r>
              <a:rPr lang="en-US" sz="4800" dirty="0">
                <a:solidFill>
                  <a:srgbClr val="002060"/>
                </a:solidFill>
              </a:rPr>
              <a:t>Interpersonal </a:t>
            </a:r>
            <a:endParaRPr sz="4800" dirty="0">
              <a:solidFill>
                <a:srgbClr val="002060"/>
              </a:solidFill>
            </a:endParaRPr>
          </a:p>
          <a:p>
            <a:pPr marL="342900" indent="-342900">
              <a:spcBef>
                <a:spcPts val="640"/>
              </a:spcBef>
              <a:buClr>
                <a:schemeClr val="dk1"/>
              </a:buClr>
              <a:buSzPts val="3200"/>
            </a:pPr>
            <a:r>
              <a:rPr lang="en-US" sz="4800" dirty="0">
                <a:solidFill>
                  <a:srgbClr val="002060"/>
                </a:solidFill>
              </a:rPr>
              <a:t>Psychological </a:t>
            </a:r>
            <a:endParaRPr sz="4800" dirty="0">
              <a:solidFill>
                <a:srgbClr val="002060"/>
              </a:solidFill>
            </a:endParaRPr>
          </a:p>
          <a:p>
            <a:pPr marL="342900" indent="-139700">
              <a:spcBef>
                <a:spcPts val="640"/>
              </a:spcBef>
              <a:buClr>
                <a:schemeClr val="dk1"/>
              </a:buClr>
              <a:buSzPts val="3200"/>
              <a:buNone/>
            </a:pPr>
            <a:endParaRPr sz="48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41"/>
          <p:cNvSpPr txBox="1">
            <a:spLocks noGrp="1"/>
          </p:cNvSpPr>
          <p:nvPr>
            <p:ph idx="1"/>
          </p:nvPr>
        </p:nvSpPr>
        <p:spPr>
          <a:xfrm>
            <a:off x="719528" y="0"/>
            <a:ext cx="9948472"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spcBef>
                <a:spcPts val="0"/>
              </a:spcBef>
              <a:buClr>
                <a:schemeClr val="dk1"/>
              </a:buClr>
              <a:buSzPct val="100000"/>
              <a:buNone/>
            </a:pPr>
            <a:r>
              <a:rPr lang="en-US" sz="2400" b="1" dirty="0">
                <a:solidFill>
                  <a:srgbClr val="0070C0"/>
                </a:solidFill>
              </a:rPr>
              <a:t>Biological factors – </a:t>
            </a:r>
          </a:p>
          <a:p>
            <a:pPr marL="342900" indent="-342900">
              <a:lnSpc>
                <a:spcPct val="160000"/>
              </a:lnSpc>
              <a:spcBef>
                <a:spcPts val="448"/>
              </a:spcBef>
              <a:buClr>
                <a:schemeClr val="dk1"/>
              </a:buClr>
              <a:buSzPct val="100000"/>
            </a:pPr>
            <a:r>
              <a:rPr lang="en-US" sz="2400" dirty="0">
                <a:solidFill>
                  <a:srgbClr val="002060"/>
                </a:solidFill>
              </a:rPr>
              <a:t>Genetic component— certain chemicals in the brain controlling hunger, appetite and digestion have been found unbalanced</a:t>
            </a:r>
            <a:endParaRPr sz="2400" dirty="0">
              <a:solidFill>
                <a:srgbClr val="002060"/>
              </a:solidFill>
            </a:endParaRPr>
          </a:p>
          <a:p>
            <a:pPr marL="342900" indent="-342900">
              <a:lnSpc>
                <a:spcPct val="160000"/>
              </a:lnSpc>
              <a:spcBef>
                <a:spcPts val="448"/>
              </a:spcBef>
              <a:buClr>
                <a:schemeClr val="dk1"/>
              </a:buClr>
              <a:buSzPct val="100000"/>
            </a:pPr>
            <a:r>
              <a:rPr lang="en-US" sz="2400" dirty="0">
                <a:solidFill>
                  <a:srgbClr val="002060"/>
                </a:solidFill>
              </a:rPr>
              <a:t>Eating disorders often run in families</a:t>
            </a:r>
            <a:endParaRPr sz="2400" dirty="0">
              <a:solidFill>
                <a:srgbClr val="002060"/>
              </a:solidFill>
            </a:endParaRPr>
          </a:p>
          <a:p>
            <a:pPr marL="342900" indent="-342900">
              <a:lnSpc>
                <a:spcPct val="160000"/>
              </a:lnSpc>
              <a:spcBef>
                <a:spcPts val="448"/>
              </a:spcBef>
              <a:buClr>
                <a:schemeClr val="dk1"/>
              </a:buClr>
              <a:buSzPct val="100000"/>
              <a:buNone/>
            </a:pPr>
            <a:r>
              <a:rPr lang="en-US" sz="2400" b="1" dirty="0">
                <a:solidFill>
                  <a:srgbClr val="0070C0"/>
                </a:solidFill>
              </a:rPr>
              <a:t>Social and cultural factors – </a:t>
            </a:r>
          </a:p>
          <a:p>
            <a:pPr marL="342900" indent="-342900">
              <a:lnSpc>
                <a:spcPct val="160000"/>
              </a:lnSpc>
              <a:spcBef>
                <a:spcPts val="448"/>
              </a:spcBef>
              <a:buClr>
                <a:schemeClr val="dk1"/>
              </a:buClr>
              <a:buSzPct val="100000"/>
            </a:pPr>
            <a:r>
              <a:rPr lang="en-US" sz="2400" dirty="0">
                <a:solidFill>
                  <a:srgbClr val="002060"/>
                </a:solidFill>
              </a:rPr>
              <a:t>Cultural norms that value people on the basis of physical appearance and not inner qualities and strengths′ </a:t>
            </a:r>
            <a:endParaRPr sz="2400" dirty="0">
              <a:solidFill>
                <a:srgbClr val="002060"/>
              </a:solidFill>
            </a:endParaRPr>
          </a:p>
          <a:p>
            <a:pPr marL="342900" indent="-342900">
              <a:lnSpc>
                <a:spcPct val="160000"/>
              </a:lnSpc>
              <a:spcBef>
                <a:spcPts val="448"/>
              </a:spcBef>
              <a:buClr>
                <a:schemeClr val="dk1"/>
              </a:buClr>
              <a:buSzPct val="100000"/>
            </a:pPr>
            <a:r>
              <a:rPr lang="en-US" sz="2400" dirty="0">
                <a:solidFill>
                  <a:srgbClr val="002060"/>
                </a:solidFill>
              </a:rPr>
              <a:t>Narrow definitions of beauty that include only women and men of specific body weights and shapes </a:t>
            </a:r>
            <a:endParaRPr sz="2400" dirty="0">
              <a:solidFill>
                <a:srgbClr val="002060"/>
              </a:solidFill>
            </a:endParaRPr>
          </a:p>
          <a:p>
            <a:pPr marL="342900" indent="-342900">
              <a:lnSpc>
                <a:spcPct val="160000"/>
              </a:lnSpc>
              <a:spcBef>
                <a:spcPts val="448"/>
              </a:spcBef>
              <a:buClr>
                <a:schemeClr val="dk1"/>
              </a:buClr>
              <a:buSzPct val="100000"/>
            </a:pPr>
            <a:r>
              <a:rPr lang="en-US" sz="2400" dirty="0">
                <a:solidFill>
                  <a:srgbClr val="002060"/>
                </a:solidFill>
              </a:rPr>
              <a:t>Cultural pressures that glorify thinness and place value on obtaining the perfect body </a:t>
            </a:r>
            <a:endParaRPr sz="2400" dirty="0">
              <a:solidFill>
                <a:srgbClr val="002060"/>
              </a:solidFill>
            </a:endParaRPr>
          </a:p>
          <a:p>
            <a:pPr marL="342900" indent="-200660">
              <a:spcBef>
                <a:spcPts val="448"/>
              </a:spcBef>
              <a:buClr>
                <a:schemeClr val="dk1"/>
              </a:buClr>
              <a:buSzPct val="100000"/>
              <a:buNone/>
            </a:pPr>
            <a:endParaRPr sz="24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2"/>
          <p:cNvSpPr txBox="1">
            <a:spLocks noGrp="1"/>
          </p:cNvSpPr>
          <p:nvPr>
            <p:ph idx="1"/>
          </p:nvPr>
        </p:nvSpPr>
        <p:spPr>
          <a:xfrm>
            <a:off x="569626" y="0"/>
            <a:ext cx="10098374" cy="6858000"/>
          </a:xfrm>
          <a:prstGeom prst="rect">
            <a:avLst/>
          </a:prstGeom>
          <a:solidFill>
            <a:schemeClr val="bg1"/>
          </a:solidFill>
          <a:ln>
            <a:noFill/>
          </a:ln>
        </p:spPr>
        <p:txBody>
          <a:bodyPr spcFirstLastPara="1" vert="horz" wrap="square" lIns="91425" tIns="45700" rIns="91425" bIns="45700" rtlCol="0" anchor="t" anchorCtr="0">
            <a:normAutofit lnSpcReduction="10000"/>
          </a:bodyPr>
          <a:lstStyle/>
          <a:p>
            <a:pPr marL="342900" indent="-342900">
              <a:spcBef>
                <a:spcPts val="0"/>
              </a:spcBef>
              <a:buClr>
                <a:schemeClr val="dk1"/>
              </a:buClr>
              <a:buSzPct val="100000"/>
              <a:buNone/>
            </a:pPr>
            <a:r>
              <a:rPr lang="en-US" sz="3200" b="1" dirty="0">
                <a:solidFill>
                  <a:srgbClr val="0070C0"/>
                </a:solidFill>
              </a:rPr>
              <a:t>Interpersonal factors </a:t>
            </a:r>
          </a:p>
          <a:p>
            <a:pPr marL="342900" indent="-342900">
              <a:spcBef>
                <a:spcPts val="592"/>
              </a:spcBef>
              <a:buClr>
                <a:schemeClr val="dk1"/>
              </a:buClr>
              <a:buSzPct val="100000"/>
            </a:pPr>
            <a:r>
              <a:rPr lang="en-US" sz="3200" dirty="0">
                <a:solidFill>
                  <a:srgbClr val="002060"/>
                </a:solidFill>
              </a:rPr>
              <a:t>History of physical or sexual abuse</a:t>
            </a:r>
            <a:endParaRPr sz="3200" dirty="0">
              <a:solidFill>
                <a:srgbClr val="002060"/>
              </a:solidFill>
            </a:endParaRPr>
          </a:p>
          <a:p>
            <a:pPr marL="342900" indent="-342900">
              <a:spcBef>
                <a:spcPts val="592"/>
              </a:spcBef>
              <a:buClr>
                <a:schemeClr val="dk1"/>
              </a:buClr>
              <a:buSzPct val="100000"/>
            </a:pPr>
            <a:r>
              <a:rPr lang="en-US" sz="3200" dirty="0">
                <a:solidFill>
                  <a:srgbClr val="002060"/>
                </a:solidFill>
              </a:rPr>
              <a:t>History of being teased or ridiculed based on size or weight </a:t>
            </a:r>
            <a:endParaRPr sz="3200" dirty="0">
              <a:solidFill>
                <a:srgbClr val="002060"/>
              </a:solidFill>
            </a:endParaRPr>
          </a:p>
          <a:p>
            <a:pPr marL="342900" indent="-342900">
              <a:spcBef>
                <a:spcPts val="592"/>
              </a:spcBef>
              <a:buClr>
                <a:schemeClr val="dk1"/>
              </a:buClr>
              <a:buSzPct val="100000"/>
            </a:pPr>
            <a:r>
              <a:rPr lang="en-US" sz="3200" dirty="0">
                <a:solidFill>
                  <a:srgbClr val="002060"/>
                </a:solidFill>
              </a:rPr>
              <a:t>Difficulty expressing emotions and feelings </a:t>
            </a:r>
            <a:endParaRPr sz="3200" dirty="0">
              <a:solidFill>
                <a:srgbClr val="002060"/>
              </a:solidFill>
            </a:endParaRPr>
          </a:p>
          <a:p>
            <a:pPr marL="342900" indent="-342900">
              <a:spcBef>
                <a:spcPts val="592"/>
              </a:spcBef>
              <a:buClr>
                <a:schemeClr val="dk1"/>
              </a:buClr>
              <a:buSzPct val="100000"/>
            </a:pPr>
            <a:r>
              <a:rPr lang="en-US" sz="3200" dirty="0">
                <a:solidFill>
                  <a:srgbClr val="002060"/>
                </a:solidFill>
              </a:rPr>
              <a:t>Troubled family and personal relationships </a:t>
            </a:r>
            <a:endParaRPr sz="3200" dirty="0">
              <a:solidFill>
                <a:srgbClr val="002060"/>
              </a:solidFill>
            </a:endParaRPr>
          </a:p>
          <a:p>
            <a:pPr marL="342900" indent="-342900">
              <a:spcBef>
                <a:spcPts val="592"/>
              </a:spcBef>
              <a:buClr>
                <a:schemeClr val="dk1"/>
              </a:buClr>
              <a:buSzPct val="100000"/>
              <a:buNone/>
            </a:pPr>
            <a:r>
              <a:rPr lang="en-US" sz="3200" b="1" dirty="0">
                <a:solidFill>
                  <a:srgbClr val="0070C0"/>
                </a:solidFill>
              </a:rPr>
              <a:t>Psychological factors – </a:t>
            </a:r>
          </a:p>
          <a:p>
            <a:pPr marL="342900" indent="-342900">
              <a:spcBef>
                <a:spcPts val="592"/>
              </a:spcBef>
              <a:buClr>
                <a:schemeClr val="dk1"/>
              </a:buClr>
              <a:buSzPct val="100000"/>
            </a:pPr>
            <a:r>
              <a:rPr lang="en-US" sz="3200" dirty="0">
                <a:solidFill>
                  <a:srgbClr val="002060"/>
                </a:solidFill>
              </a:rPr>
              <a:t>Personal illness</a:t>
            </a:r>
            <a:endParaRPr sz="3200" dirty="0">
              <a:solidFill>
                <a:srgbClr val="002060"/>
              </a:solidFill>
            </a:endParaRPr>
          </a:p>
          <a:p>
            <a:pPr marL="342900" indent="-342900">
              <a:spcBef>
                <a:spcPts val="592"/>
              </a:spcBef>
              <a:buClr>
                <a:schemeClr val="dk1"/>
              </a:buClr>
              <a:buSzPct val="100000"/>
            </a:pPr>
            <a:r>
              <a:rPr lang="en-US" sz="3200" dirty="0">
                <a:solidFill>
                  <a:srgbClr val="002060"/>
                </a:solidFill>
              </a:rPr>
              <a:t>Response to stress (sports, dance) </a:t>
            </a:r>
            <a:endParaRPr sz="3200" dirty="0">
              <a:solidFill>
                <a:srgbClr val="002060"/>
              </a:solidFill>
            </a:endParaRPr>
          </a:p>
          <a:p>
            <a:pPr marL="342900" indent="-342900">
              <a:spcBef>
                <a:spcPts val="592"/>
              </a:spcBef>
              <a:buClr>
                <a:schemeClr val="dk1"/>
              </a:buClr>
              <a:buSzPct val="100000"/>
            </a:pPr>
            <a:r>
              <a:rPr lang="en-US" sz="3200" dirty="0">
                <a:solidFill>
                  <a:srgbClr val="002060"/>
                </a:solidFill>
              </a:rPr>
              <a:t>Response to change (puberty) </a:t>
            </a:r>
            <a:endParaRPr sz="3200" dirty="0">
              <a:solidFill>
                <a:srgbClr val="002060"/>
              </a:solidFill>
            </a:endParaRPr>
          </a:p>
          <a:p>
            <a:pPr marL="342900" indent="-342900">
              <a:spcBef>
                <a:spcPts val="592"/>
              </a:spcBef>
              <a:buClr>
                <a:schemeClr val="dk1"/>
              </a:buClr>
              <a:buSzPct val="100000"/>
            </a:pPr>
            <a:r>
              <a:rPr lang="en-US" sz="3200" dirty="0">
                <a:solidFill>
                  <a:srgbClr val="002060"/>
                </a:solidFill>
              </a:rPr>
              <a:t>Feeling out of control </a:t>
            </a:r>
            <a:endParaRPr sz="3200" dirty="0">
              <a:solidFill>
                <a:srgbClr val="002060"/>
              </a:solidFill>
            </a:endParaRPr>
          </a:p>
          <a:p>
            <a:pPr marL="342900" indent="-342900">
              <a:spcBef>
                <a:spcPts val="592"/>
              </a:spcBef>
              <a:buClr>
                <a:schemeClr val="dk1"/>
              </a:buClr>
              <a:buSzPct val="100000"/>
            </a:pPr>
            <a:r>
              <a:rPr lang="en-US" sz="3200" dirty="0">
                <a:solidFill>
                  <a:srgbClr val="002060"/>
                </a:solidFill>
              </a:rPr>
              <a:t>Feelings of inadequacy or failure </a:t>
            </a:r>
            <a:endParaRPr sz="3200" dirty="0">
              <a:solidFill>
                <a:srgbClr val="002060"/>
              </a:solidFill>
            </a:endParaRPr>
          </a:p>
          <a:p>
            <a:pPr marL="342900" indent="-342900">
              <a:spcBef>
                <a:spcPts val="592"/>
              </a:spcBef>
              <a:buClr>
                <a:schemeClr val="dk1"/>
              </a:buClr>
              <a:buSzPct val="100000"/>
            </a:pPr>
            <a:r>
              <a:rPr lang="en-US" sz="3200" dirty="0">
                <a:solidFill>
                  <a:srgbClr val="002060"/>
                </a:solidFill>
              </a:rPr>
              <a:t>Low self-esteem </a:t>
            </a:r>
            <a:endParaRPr sz="3200" dirty="0">
              <a:solidFill>
                <a:srgbClr val="002060"/>
              </a:solidFill>
            </a:endParaRPr>
          </a:p>
          <a:p>
            <a:pPr marL="342900" indent="-154940">
              <a:spcBef>
                <a:spcPts val="592"/>
              </a:spcBef>
              <a:buClr>
                <a:schemeClr val="dk1"/>
              </a:buClr>
              <a:buSzPct val="100000"/>
              <a:buNone/>
            </a:pPr>
            <a:endParaRPr sz="3200" dirty="0">
              <a:solidFill>
                <a:srgbClr val="002060"/>
              </a:solidFill>
            </a:endParaRPr>
          </a:p>
          <a:p>
            <a:pPr marL="342900" indent="-154940">
              <a:spcBef>
                <a:spcPts val="592"/>
              </a:spcBef>
              <a:buClr>
                <a:schemeClr val="dk1"/>
              </a:buClr>
              <a:buSzPct val="100000"/>
              <a:buNone/>
            </a:pPr>
            <a:endParaRPr sz="32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43"/>
          <p:cNvSpPr txBox="1">
            <a:spLocks noGrp="1"/>
          </p:cNvSpPr>
          <p:nvPr>
            <p:ph idx="1"/>
          </p:nvPr>
        </p:nvSpPr>
        <p:spPr>
          <a:xfrm>
            <a:off x="929390" y="0"/>
            <a:ext cx="9738609" cy="6858000"/>
          </a:xfrm>
          <a:prstGeom prst="rect">
            <a:avLst/>
          </a:prstGeom>
          <a:solidFill>
            <a:schemeClr val="bg1"/>
          </a:solidFill>
          <a:ln>
            <a:noFill/>
          </a:ln>
        </p:spPr>
        <p:txBody>
          <a:bodyPr spcFirstLastPara="1" vert="horz" wrap="square" lIns="91425" tIns="45700" rIns="91425" bIns="45700" rtlCol="0" anchor="t" anchorCtr="0">
            <a:normAutofit/>
          </a:bodyPr>
          <a:lstStyle/>
          <a:p>
            <a:pPr marL="342900" indent="-342900" algn="ctr">
              <a:spcBef>
                <a:spcPts val="0"/>
              </a:spcBef>
              <a:buClr>
                <a:schemeClr val="dk1"/>
              </a:buClr>
              <a:buSzPts val="3200"/>
              <a:buNone/>
            </a:pPr>
            <a:r>
              <a:rPr lang="en-US" sz="3200" b="1" dirty="0">
                <a:solidFill>
                  <a:srgbClr val="0070C0"/>
                </a:solidFill>
              </a:rPr>
              <a:t>Treatment </a:t>
            </a:r>
          </a:p>
          <a:p>
            <a:pPr marL="342900" indent="-342900">
              <a:spcBef>
                <a:spcPts val="640"/>
              </a:spcBef>
              <a:buClr>
                <a:schemeClr val="dk1"/>
              </a:buClr>
              <a:buSzPts val="3200"/>
            </a:pPr>
            <a:r>
              <a:rPr lang="en-US" sz="3200" dirty="0">
                <a:solidFill>
                  <a:srgbClr val="002060"/>
                </a:solidFill>
              </a:rPr>
              <a:t>Meeting mental-health professionals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Weight-loss plan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Blood tests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Psychotherapy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Nutrition classes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Support groups</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Meeting dietitians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Meeting physicians</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Hospitalization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Intravenous feedings </a:t>
            </a:r>
            <a:endParaRPr sz="3200" dirty="0">
              <a:solidFill>
                <a:srgbClr val="002060"/>
              </a:solidFill>
            </a:endParaRPr>
          </a:p>
          <a:p>
            <a:pPr marL="342900" indent="-342900">
              <a:spcBef>
                <a:spcPts val="640"/>
              </a:spcBef>
              <a:buClr>
                <a:schemeClr val="dk1"/>
              </a:buClr>
              <a:buSzPts val="3200"/>
            </a:pPr>
            <a:r>
              <a:rPr lang="en-US" sz="3200" dirty="0">
                <a:solidFill>
                  <a:srgbClr val="002060"/>
                </a:solidFill>
              </a:rPr>
              <a:t>Rehabilitation</a:t>
            </a:r>
            <a:endParaRPr sz="32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385</TotalTime>
  <Words>911</Words>
  <Application>Microsoft Office PowerPoint</Application>
  <PresentationFormat>Widescreen</PresentationFormat>
  <Paragraphs>124</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Trebuchet MS</vt:lpstr>
      <vt:lpstr>Wingdings 3</vt:lpstr>
      <vt:lpstr>Facet</vt:lpstr>
      <vt:lpstr>SEXUAL DISORDERS &amp;  EATING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DISORDERS</dc:title>
  <dc:creator>Jaimon Varghese</dc:creator>
  <cp:lastModifiedBy>Jaimon Varghese</cp:lastModifiedBy>
  <cp:revision>8</cp:revision>
  <dcterms:created xsi:type="dcterms:W3CDTF">2022-06-04T09:29:58Z</dcterms:created>
  <dcterms:modified xsi:type="dcterms:W3CDTF">2023-07-04T15:52:12Z</dcterms:modified>
</cp:coreProperties>
</file>