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7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9809F5-B524-4803-97F8-A9AF64B53A0A}">
  <a:tblStyle styleId="{4A9809F5-B524-4803-97F8-A9AF64B53A0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F3E9"/>
          </a:solidFill>
        </a:fill>
      </a:tcStyle>
    </a:wholeTbl>
    <a:band1H>
      <a:tcTxStyle/>
      <a:tcStyle>
        <a:tcBdr/>
        <a:fill>
          <a:solidFill>
            <a:srgbClr val="DEE7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EE7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3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4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22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9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5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5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3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4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456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2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401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49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5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1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69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979713" y="0"/>
            <a:ext cx="71192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Calibri"/>
              <a:buNone/>
            </a:pP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MENTAL RETARDATION</a:t>
            </a:r>
            <a:endParaRPr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idx="1"/>
          </p:nvPr>
        </p:nvSpPr>
        <p:spPr>
          <a:xfrm>
            <a:off x="506186" y="0"/>
            <a:ext cx="77397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002060"/>
                </a:solidFill>
              </a:rPr>
              <a:t>	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  <a:endParaRPr sz="28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 “Mental retardation refers to significantly subaverage general intellectual functioning resulting in or associated with concurrent impairments in adaptive behavior &amp; manifested during the developmental period” </a:t>
            </a:r>
            <a:endParaRPr sz="2800" dirty="0">
              <a:solidFill>
                <a:srgbClr val="002060"/>
              </a:solidFill>
            </a:endParaRPr>
          </a:p>
          <a:p>
            <a:pPr>
              <a:lnSpc>
                <a:spcPct val="20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It has historically been defined as an Intelligence Quotient score under 70</a:t>
            </a:r>
            <a:endParaRPr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idx="1"/>
          </p:nvPr>
        </p:nvSpPr>
        <p:spPr>
          <a:xfrm>
            <a:off x="522514" y="0"/>
            <a:ext cx="782138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r>
              <a:rPr lang="en-US" sz="43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Prevalence</a:t>
            </a:r>
            <a:endParaRPr sz="43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About 3% of the world population is estimated to be mentally retarded.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In India, 5 out of 1000 children are mentally retarded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Mental retardation is more common in boys than girls.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With severe &amp; profound mental retardation mortality is high due to associated physical disease.</a:t>
            </a:r>
            <a:endParaRPr sz="3200" dirty="0">
              <a:solidFill>
                <a:srgbClr val="002060"/>
              </a:solidFill>
            </a:endParaRPr>
          </a:p>
          <a:p>
            <a:pPr marL="660400" indent="-4572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idx="1"/>
          </p:nvPr>
        </p:nvSpPr>
        <p:spPr>
          <a:xfrm>
            <a:off x="489857" y="0"/>
            <a:ext cx="78377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50"/>
                </a:solidFill>
              </a:rPr>
              <a:t>INTELLIGENCE QUOTIENT</a:t>
            </a:r>
            <a:r>
              <a:rPr lang="en-US" sz="3200" dirty="0">
                <a:solidFill>
                  <a:srgbClr val="00B050"/>
                </a:solidFill>
              </a:rPr>
              <a:t> (IQ) </a:t>
            </a:r>
            <a:endParaRPr sz="3200" dirty="0">
              <a:solidFill>
                <a:srgbClr val="00B05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An intelligence quotient, or IQ, is a score derived from one of several different standardized tests designed to assess intelligence.</a:t>
            </a:r>
            <a:endParaRPr sz="3200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50"/>
                </a:solidFill>
              </a:rPr>
              <a:t>Grades of IQ </a:t>
            </a:r>
            <a:endParaRPr sz="3200" dirty="0">
              <a:solidFill>
                <a:srgbClr val="00B05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Under 70 Definite feeble mindedness 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70 to 79 Borderline deficiency 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80 to 89 Dull 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90 to 109 Normal or average intelligence 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110 to 119 Superior intelligence 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120 to 140 Very superior intelligence 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140 + Genius</a:t>
            </a:r>
            <a:endParaRPr sz="32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idx="1"/>
          </p:nvPr>
        </p:nvSpPr>
        <p:spPr>
          <a:xfrm>
            <a:off x="522514" y="0"/>
            <a:ext cx="770708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B050"/>
                </a:solidFill>
              </a:rPr>
              <a:t>The Classical definition comprises 3 components :</a:t>
            </a:r>
            <a:endParaRPr sz="3600" b="1" dirty="0">
              <a:solidFill>
                <a:srgbClr val="00B050"/>
              </a:solidFill>
            </a:endParaRPr>
          </a:p>
          <a:p>
            <a:pPr marL="742950" lvl="1" indent="-28575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002060"/>
                </a:solidFill>
              </a:rPr>
              <a:t>1- subaverage intellectual function </a:t>
            </a:r>
            <a:endParaRPr dirty="0">
              <a:solidFill>
                <a:srgbClr val="002060"/>
              </a:solidFill>
            </a:endParaRPr>
          </a:p>
          <a:p>
            <a:pPr marL="742950" lvl="1" indent="-28575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002060"/>
                </a:solidFill>
              </a:rPr>
              <a:t>2- that result from an injury, disease or abnormality before the age of 18 years </a:t>
            </a:r>
            <a:endParaRPr dirty="0">
              <a:solidFill>
                <a:srgbClr val="002060"/>
              </a:solidFill>
            </a:endParaRPr>
          </a:p>
          <a:p>
            <a:pPr marL="742950" lvl="1" indent="-28575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002060"/>
                </a:solidFill>
              </a:rPr>
              <a:t>3- resulting in impaired ability to adapt to the environment.</a:t>
            </a:r>
            <a:endParaRPr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idx="1"/>
          </p:nvPr>
        </p:nvSpPr>
        <p:spPr>
          <a:xfrm>
            <a:off x="506186" y="0"/>
            <a:ext cx="77234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00B050"/>
                </a:solidFill>
              </a:rPr>
              <a:t>IQ classification: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endParaRPr sz="4000" dirty="0">
              <a:solidFill>
                <a:srgbClr val="00B05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dirty="0">
                <a:solidFill>
                  <a:srgbClr val="002060"/>
                </a:solidFill>
              </a:rPr>
              <a:t>	(Average I.Q is 100; normal ranges from 90 to 110) 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1-Border line { IQ 70-80 }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2-Mild MR { IQ 50-70 }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3-Moderate MR{ IQ 35-49 }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4-Severe MR { IQ 20-34 }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5-Profound MR { IQ below 20 }</a:t>
            </a:r>
            <a:endParaRPr sz="40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 descr="D:\Documents\Bluetooth\Share\20211203_210957.jpg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idx="1"/>
          </p:nvPr>
        </p:nvSpPr>
        <p:spPr>
          <a:xfrm>
            <a:off x="506186" y="16329"/>
            <a:ext cx="7772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ETIOLOGY</a:t>
            </a:r>
            <a:r>
              <a:rPr lang="en-US" sz="40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sz="40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Environment: 5-20%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Acquired medical condition (trauma, infection, etc.): 5% 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Prematurity, IUGR (Intrauterine growth restriction): 10 % 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Early embryonic (prenatal):30% 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Genetic: 5% 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Unknown: 30-40 % </a:t>
            </a:r>
            <a:endParaRPr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idx="1"/>
          </p:nvPr>
        </p:nvSpPr>
        <p:spPr>
          <a:xfrm>
            <a:off x="653143" y="0"/>
            <a:ext cx="724988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00B050"/>
                </a:solidFill>
              </a:rPr>
              <a:t>ETIOLOGY CLASSIFICATION</a:t>
            </a:r>
            <a:endParaRPr sz="4000" dirty="0">
              <a:solidFill>
                <a:srgbClr val="00B05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Prenatal (before birth)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Perinatal (during and immediately after childbirth)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Postnatal (after birth)</a:t>
            </a:r>
            <a:endParaRPr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B050"/>
                </a:solidFill>
              </a:rPr>
              <a:t>PRENATAL</a:t>
            </a:r>
            <a:endParaRPr sz="3600" b="1" dirty="0">
              <a:solidFill>
                <a:srgbClr val="00B050"/>
              </a:solidFill>
            </a:endParaRPr>
          </a:p>
        </p:txBody>
      </p:sp>
      <p:graphicFrame>
        <p:nvGraphicFramePr>
          <p:cNvPr id="135" name="Google Shape;135;p23"/>
          <p:cNvGraphicFramePr/>
          <p:nvPr/>
        </p:nvGraphicFramePr>
        <p:xfrm>
          <a:off x="0" y="609600"/>
          <a:ext cx="9144000" cy="6888520"/>
        </p:xfrm>
        <a:graphic>
          <a:graphicData uri="http://schemas.openxmlformats.org/drawingml/2006/table">
            <a:tbl>
              <a:tblPr firstRow="1" bandRow="1">
                <a:noFill/>
                <a:tableStyleId>{4A9809F5-B524-4803-97F8-A9AF64B53A0A}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08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Chromosomal disorders</a:t>
                      </a:r>
                      <a:endParaRPr sz="24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Single gene disorders</a:t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Adverse material / environmental influences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4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Downs syndrome, </a:t>
                      </a:r>
                      <a:endParaRPr sz="24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Inborn errors of metabolism, such as galactosemia. </a:t>
                      </a:r>
                      <a:endParaRPr sz="24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Deficiencies , such as iodine deficiency and folic acid deficiency</a:t>
                      </a:r>
                      <a:endParaRPr sz="2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2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Fragile X syndrome,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Brain malformations such as genetic microcephaly, hydrocephalus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Using substances such as alcohol Exposure to other harmful chemicals such as pollutants, heavy metals, harmful medications Infections </a:t>
                      </a:r>
                      <a:endParaRPr sz="2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Klinefelters syndrome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/>
                        <a:t>(male with extra x chromosome 47,XXY)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idx="1"/>
          </p:nvPr>
        </p:nvSpPr>
        <p:spPr>
          <a:xfrm>
            <a:off x="538842" y="0"/>
            <a:ext cx="75111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50"/>
                </a:solidFill>
              </a:rPr>
              <a:t>PRENATAL CAUSES</a:t>
            </a:r>
            <a:endParaRPr sz="3200" b="1" dirty="0">
              <a:solidFill>
                <a:srgbClr val="00B05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50"/>
                </a:solidFill>
              </a:rPr>
              <a:t>Genetic Disorders</a:t>
            </a:r>
            <a:endParaRPr sz="2800" b="1" dirty="0">
              <a:solidFill>
                <a:srgbClr val="00B05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800" dirty="0">
                <a:solidFill>
                  <a:srgbClr val="002060"/>
                </a:solidFill>
              </a:rPr>
              <a:t>Fragile X syndrome FXS - Fragile X syndrome is a genetic condition that causes a range of developmental problems including learning disabilities and cognitive impairment. 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800" dirty="0">
                <a:solidFill>
                  <a:srgbClr val="002060"/>
                </a:solidFill>
              </a:rPr>
              <a:t>Klinefelter syndrome - male with extra x chromosome 47,XXY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800" dirty="0">
                <a:solidFill>
                  <a:srgbClr val="002060"/>
                </a:solidFill>
              </a:rPr>
              <a:t>Down syndrome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800" dirty="0">
                <a:solidFill>
                  <a:srgbClr val="002060"/>
                </a:solidFill>
              </a:rPr>
              <a:t>Metabolic disorders - Galactosemia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800" dirty="0">
                <a:solidFill>
                  <a:srgbClr val="002060"/>
                </a:solidFill>
              </a:rPr>
              <a:t>Skin disorders - neurofibromatosis and Tuberculosis 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800" dirty="0">
                <a:solidFill>
                  <a:srgbClr val="002060"/>
                </a:solidFill>
              </a:rPr>
              <a:t>Endocrine – hypothyroidism</a:t>
            </a:r>
            <a:endParaRPr sz="2800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idx="1"/>
          </p:nvPr>
        </p:nvSpPr>
        <p:spPr>
          <a:xfrm>
            <a:off x="506186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002060"/>
                </a:solidFill>
              </a:rPr>
              <a:t>	</a:t>
            </a:r>
            <a:r>
              <a:rPr lang="en-US" sz="3900" b="1" dirty="0">
                <a:solidFill>
                  <a:srgbClr val="00B050"/>
                </a:solidFill>
              </a:rPr>
              <a:t>Cranial Malformations </a:t>
            </a:r>
            <a:endParaRPr sz="3900" b="1" dirty="0">
              <a:solidFill>
                <a:srgbClr val="00B05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B050"/>
                </a:solidFill>
              </a:rPr>
              <a:t>Hydrocephaly </a:t>
            </a:r>
            <a:r>
              <a:rPr lang="en-US" sz="3200" dirty="0">
                <a:solidFill>
                  <a:srgbClr val="002060"/>
                </a:solidFill>
              </a:rPr>
              <a:t>- a condition in which fluid accumulates in the brain, typically in young children, enlarging the head and sometimes causing brain damage.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1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B050"/>
                </a:solidFill>
              </a:rPr>
              <a:t>microcephaly </a:t>
            </a:r>
            <a:r>
              <a:rPr lang="en-US" sz="3200" dirty="0">
                <a:solidFill>
                  <a:srgbClr val="002060"/>
                </a:solidFill>
              </a:rPr>
              <a:t>- abnormal smallness of the head, a congenital condition associated with incomplete brain development.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B050"/>
                </a:solidFill>
              </a:rPr>
              <a:t>Anencephaly </a:t>
            </a:r>
            <a:r>
              <a:rPr lang="en-US" sz="3200" dirty="0">
                <a:solidFill>
                  <a:srgbClr val="002060"/>
                </a:solidFill>
              </a:rPr>
              <a:t>- a severe congenital condition in which a large part of the skull is absent along with the cerebral hemispheres of the brain.</a:t>
            </a:r>
            <a:endParaRPr sz="32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  <a:p>
            <a:pPr marL="342900" lvl="0" indent="-1397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idx="1"/>
          </p:nvPr>
        </p:nvSpPr>
        <p:spPr>
          <a:xfrm>
            <a:off x="489856" y="0"/>
            <a:ext cx="721722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00B050"/>
                </a:solidFill>
              </a:rPr>
              <a:t>Congenital Factors</a:t>
            </a:r>
            <a:endParaRPr sz="4000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Maternal : Rubella, Syphilis </a:t>
            </a:r>
            <a:endParaRPr sz="4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Toxins : drugs, fetal alcohol syndrome</a:t>
            </a:r>
            <a:endParaRPr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idx="1"/>
          </p:nvPr>
        </p:nvSpPr>
        <p:spPr>
          <a:xfrm>
            <a:off x="653143" y="0"/>
            <a:ext cx="7086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4000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00B050"/>
                </a:solidFill>
              </a:rPr>
              <a:t>Perinatal Causes</a:t>
            </a:r>
            <a:endParaRPr sz="4000" dirty="0">
              <a:solidFill>
                <a:srgbClr val="00B05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B050"/>
                </a:solidFill>
              </a:rPr>
              <a:t>Low Birth weight:</a:t>
            </a:r>
            <a:r>
              <a:rPr lang="en-US" sz="4000" dirty="0">
                <a:solidFill>
                  <a:srgbClr val="002060"/>
                </a:solidFill>
              </a:rPr>
              <a:t> premature, teen pregnancy, poor nutrition .. 21 % MR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B050"/>
                </a:solidFill>
              </a:rPr>
              <a:t>Birth Anoxia: </a:t>
            </a:r>
            <a:r>
              <a:rPr lang="en-US" sz="4000" dirty="0">
                <a:solidFill>
                  <a:srgbClr val="002060"/>
                </a:solidFill>
              </a:rPr>
              <a:t>A breech birth is when a baby is born bottom first instead of head first, as is normal (3–5% of pregnancies), knotted umbilical cord. </a:t>
            </a:r>
            <a:endParaRPr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5400" b="1" dirty="0">
                <a:solidFill>
                  <a:srgbClr val="00B050"/>
                </a:solidFill>
              </a:rPr>
              <a:t>Natal </a:t>
            </a:r>
            <a:endParaRPr sz="5400" b="1" dirty="0">
              <a:solidFill>
                <a:srgbClr val="00B05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graphicFrame>
        <p:nvGraphicFramePr>
          <p:cNvPr id="161" name="Google Shape;161;p28"/>
          <p:cNvGraphicFramePr/>
          <p:nvPr>
            <p:extLst>
              <p:ext uri="{D42A27DB-BD31-4B8C-83A1-F6EECF244321}">
                <p14:modId xmlns:p14="http://schemas.microsoft.com/office/powerpoint/2010/main" val="1996231674"/>
              </p:ext>
            </p:extLst>
          </p:nvPr>
        </p:nvGraphicFramePr>
        <p:xfrm>
          <a:off x="0" y="996043"/>
          <a:ext cx="9144000" cy="5861957"/>
        </p:xfrm>
        <a:graphic>
          <a:graphicData uri="http://schemas.openxmlformats.org/drawingml/2006/table">
            <a:tbl>
              <a:tblPr firstRow="1" bandRow="1">
                <a:noFill/>
                <a:tableStyleId>{4A9809F5-B524-4803-97F8-A9AF64B53A0A}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804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Third trimester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( late pregnancy) </a:t>
                      </a:r>
                      <a:endParaRPr sz="2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Labour (during delivery) </a:t>
                      </a:r>
                      <a:endParaRPr sz="2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Neonatal (first four weeks of life) </a:t>
                      </a:r>
                      <a:endParaRPr sz="2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1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Complications of pregnancy Diseases in mother such as heart and kidney disease and diabetes,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Placental dysfunction</a:t>
                      </a:r>
                      <a:endParaRPr sz="2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dirty="0"/>
                        <a:t>Severe prematurity, very low birth weight, birth asphyxia; Difficult and/or complicated delivery, Birth trauma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Septicemia, severe jaundice, hypoglycemia 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(deficiency of glucose in the blood stream)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idx="1"/>
          </p:nvPr>
        </p:nvSpPr>
        <p:spPr>
          <a:xfrm>
            <a:off x="489856" y="0"/>
            <a:ext cx="72335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50"/>
                </a:solidFill>
              </a:rPr>
              <a:t>POSTNATAL CAUSES</a:t>
            </a:r>
            <a:endParaRPr sz="32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Child abuse and neglect</a:t>
            </a:r>
            <a:endParaRPr sz="4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Traumatic brain injury</a:t>
            </a:r>
            <a:endParaRPr sz="4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Infection - meningitis and encephalitis</a:t>
            </a:r>
            <a:endParaRPr sz="4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Nutritional deficiencies</a:t>
            </a:r>
            <a:endParaRPr sz="4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Cultural and familial </a:t>
            </a: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>
            <a:spLocks noGrp="1"/>
          </p:cNvSpPr>
          <p:nvPr>
            <p:ph idx="1"/>
          </p:nvPr>
        </p:nvSpPr>
        <p:spPr>
          <a:xfrm>
            <a:off x="506186" y="0"/>
            <a:ext cx="72009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B050"/>
                </a:solidFill>
              </a:rPr>
              <a:t>POSTNATAL (IN INFANCY AND CHILDHOOD) </a:t>
            </a:r>
            <a:endParaRPr sz="3600" dirty="0">
              <a:solidFill>
                <a:srgbClr val="00B05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002060"/>
                </a:solidFill>
              </a:rPr>
              <a:t>Brain infections such as tuberculosis, Japanese encephalitis, and bacterial meningitis </a:t>
            </a:r>
            <a:endParaRPr sz="36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002060"/>
                </a:solidFill>
              </a:rPr>
              <a:t>Head injury </a:t>
            </a:r>
            <a:endParaRPr sz="36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002060"/>
                </a:solidFill>
              </a:rPr>
              <a:t>Chronic lead exposure </a:t>
            </a:r>
            <a:endParaRPr sz="36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002060"/>
                </a:solidFill>
              </a:rPr>
              <a:t>Severe and prolonged malnutrition </a:t>
            </a:r>
            <a:endParaRPr sz="36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002060"/>
                </a:solidFill>
              </a:rPr>
              <a:t>Gross under-stimulation (cultural / familial)</a:t>
            </a:r>
            <a:endParaRPr sz="36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>
            <a:spLocks noGrp="1"/>
          </p:cNvSpPr>
          <p:nvPr>
            <p:ph idx="1"/>
          </p:nvPr>
        </p:nvSpPr>
        <p:spPr>
          <a:xfrm>
            <a:off x="587828" y="0"/>
            <a:ext cx="70702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50"/>
                </a:solidFill>
              </a:rPr>
              <a:t>COMMON FEATURES</a:t>
            </a:r>
            <a:endParaRPr sz="32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Delays in oral language development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Deficits in memory skills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Difficulty learning social rules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Difficulty with problem solving skills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Delays in the development of adaptive behaviors such as self-help or self-care skills.</a:t>
            </a:r>
            <a:endParaRPr sz="32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>
            <a:spLocks noGrp="1"/>
          </p:cNvSpPr>
          <p:nvPr>
            <p:ph idx="1"/>
          </p:nvPr>
        </p:nvSpPr>
        <p:spPr>
          <a:xfrm>
            <a:off x="440871" y="0"/>
            <a:ext cx="74131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DIAGNOSIS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US" sz="3200" b="1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2060"/>
                </a:solidFill>
              </a:rPr>
              <a:t>Three criteria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  <a:p>
            <a:pPr marL="51435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dirty="0">
                <a:solidFill>
                  <a:srgbClr val="002060"/>
                </a:solidFill>
              </a:rPr>
              <a:t>an IQ below 70</a:t>
            </a:r>
            <a:endParaRPr sz="3200" dirty="0">
              <a:solidFill>
                <a:srgbClr val="002060"/>
              </a:solidFill>
            </a:endParaRPr>
          </a:p>
          <a:p>
            <a:pPr marL="51435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dirty="0">
                <a:solidFill>
                  <a:srgbClr val="002060"/>
                </a:solidFill>
              </a:rPr>
              <a:t>significant limitations in two or more areas of adaptive behavior (as measured by an adaptive behavior rating scale, i.e. communication, self-help skills, interpersonal skills, and more)</a:t>
            </a:r>
            <a:endParaRPr sz="3200" dirty="0">
              <a:solidFill>
                <a:srgbClr val="002060"/>
              </a:solidFill>
            </a:endParaRPr>
          </a:p>
          <a:p>
            <a:pPr marL="51435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3200" dirty="0">
                <a:solidFill>
                  <a:srgbClr val="002060"/>
                </a:solidFill>
              </a:rPr>
              <a:t>evidence that the limitations became apparent before the age of 18</a:t>
            </a:r>
            <a:endParaRPr sz="32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>
            <a:spLocks noGrp="1"/>
          </p:cNvSpPr>
          <p:nvPr>
            <p:ph idx="1"/>
          </p:nvPr>
        </p:nvSpPr>
        <p:spPr>
          <a:xfrm>
            <a:off x="555171" y="0"/>
            <a:ext cx="71192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B050"/>
                </a:solidFill>
              </a:rPr>
              <a:t>HISTORY - COMPLETE AND DETAILED</a:t>
            </a:r>
            <a:endParaRPr sz="2800" dirty="0">
              <a:solidFill>
                <a:srgbClr val="00B05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surgical history - trauma , accident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medical illnesses - hospitalization, 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pregnancy history - maternal age, infections.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birth - type , weight, complications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Postnatal - incubator, ventilator, disease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drugs: mother and child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developmental: mile stones, speech 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Educational: schooling, IQ tests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behavioral: skills, attention, activity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family: consanguinity, inherited </a:t>
            </a:r>
            <a:endParaRPr sz="2800" dirty="0">
              <a:solidFill>
                <a:srgbClr val="002060"/>
              </a:solidFill>
            </a:endParaRP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002060"/>
                </a:solidFill>
              </a:rPr>
              <a:t>social:</a:t>
            </a:r>
            <a:endParaRPr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>
            <a:spLocks noGrp="1"/>
          </p:cNvSpPr>
          <p:nvPr>
            <p:ph idx="1"/>
          </p:nvPr>
        </p:nvSpPr>
        <p:spPr>
          <a:xfrm>
            <a:off x="489856" y="0"/>
            <a:ext cx="72335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50"/>
                </a:solidFill>
              </a:rPr>
              <a:t>INVESTIGATIONS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b="1" dirty="0">
              <a:solidFill>
                <a:srgbClr val="00B05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Electrophysiology : EEG , auditory, visual evoked potentials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Psychological Assessment: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 Imaging : brain MRI , CT , skeleton films 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Metabolic labs: plasma, urine organic 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DNA analysis: chromosomes</a:t>
            </a:r>
            <a:endParaRPr sz="3200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>
            <a:spLocks noGrp="1"/>
          </p:cNvSpPr>
          <p:nvPr>
            <p:ph idx="1"/>
          </p:nvPr>
        </p:nvSpPr>
        <p:spPr>
          <a:xfrm>
            <a:off x="391886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</a:t>
            </a:r>
            <a:endParaRPr sz="3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600" dirty="0">
                <a:solidFill>
                  <a:srgbClr val="002060"/>
                </a:solidFill>
              </a:rPr>
              <a:t>	Management of mental retardation (MR) begins with breaking the news to parents of affected children sensitively, compassionately, and culturally appropriately</a:t>
            </a:r>
            <a:endParaRPr sz="36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8"/>
          <p:cNvSpPr txBox="1">
            <a:spLocks noGrp="1"/>
          </p:cNvSpPr>
          <p:nvPr>
            <p:ph idx="1"/>
          </p:nvPr>
        </p:nvSpPr>
        <p:spPr>
          <a:xfrm>
            <a:off x="473529" y="0"/>
            <a:ext cx="716824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</a:t>
            </a:r>
            <a:endParaRPr sz="40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Early intervention is critical 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Optimal time: Preschool years 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Encourage exploration 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Teach basic skills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Celebrate achievements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Rehearsal, rehearsal, rehearsal</a:t>
            </a:r>
            <a:endParaRPr sz="40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4000" dirty="0">
                <a:solidFill>
                  <a:srgbClr val="002060"/>
                </a:solidFill>
              </a:rPr>
              <a:t>Protection from teasing/social rejection</a:t>
            </a:r>
            <a:endParaRPr sz="40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9"/>
          <p:cNvSpPr txBox="1">
            <a:spLocks noGrp="1"/>
          </p:cNvSpPr>
          <p:nvPr>
            <p:ph idx="1"/>
          </p:nvPr>
        </p:nvSpPr>
        <p:spPr>
          <a:xfrm>
            <a:off x="489857" y="0"/>
            <a:ext cx="713558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b="1" dirty="0">
                <a:solidFill>
                  <a:srgbClr val="00B050"/>
                </a:solidFill>
              </a:rPr>
              <a:t>	General rules: </a:t>
            </a:r>
            <a:r>
              <a:rPr lang="en-US" sz="3200" dirty="0">
                <a:solidFill>
                  <a:srgbClr val="002060"/>
                </a:solidFill>
              </a:rPr>
              <a:t>	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rgbClr val="002060"/>
                </a:solidFill>
              </a:rPr>
              <a:t>Identify the cause then initiate a comprehensive plan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rgbClr val="002060"/>
                </a:solidFill>
              </a:rPr>
              <a:t>Special school programs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rgbClr val="002060"/>
                </a:solidFill>
              </a:rPr>
              <a:t>Community services</a:t>
            </a:r>
            <a:endParaRPr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rgbClr val="002060"/>
                </a:solidFill>
              </a:rPr>
              <a:t>Special educators, language therapists, behavioral therapists, occupational therapists, and community services that provide social support and respite care for families affected by MR.</a:t>
            </a: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"/>
          <p:cNvSpPr txBox="1">
            <a:spLocks noGrp="1"/>
          </p:cNvSpPr>
          <p:nvPr>
            <p:ph idx="1"/>
          </p:nvPr>
        </p:nvSpPr>
        <p:spPr>
          <a:xfrm>
            <a:off x="506186" y="0"/>
            <a:ext cx="69723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</a:t>
            </a:r>
            <a:endParaRPr sz="32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Prenatal screening for genetic defects and genetic counseling for families at risk for known inherited disorders can decrease the risk of inherited mental retardation.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Government nutrition programs are available to poor children can reduce retardation associated with malnutrition</a:t>
            </a:r>
            <a:endParaRPr sz="32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1"/>
          <p:cNvSpPr txBox="1">
            <a:spLocks noGrp="1"/>
          </p:cNvSpPr>
          <p:nvPr>
            <p:ph idx="1"/>
          </p:nvPr>
        </p:nvSpPr>
        <p:spPr>
          <a:xfrm>
            <a:off x="506186" y="1208314"/>
            <a:ext cx="6760028" cy="5649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Increased public awareness of the risks of alcohol and drugs during pregnancy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Environmental programs to reduce exposure to lead, mercury, and other toxins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Infectious</a:t>
            </a:r>
            <a:endParaRPr sz="3200" dirty="0">
              <a:solidFill>
                <a:srgbClr val="002060"/>
              </a:solidFill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002060"/>
                </a:solidFill>
              </a:rPr>
              <a:t>The prevention of congenital rubella syndrome</a:t>
            </a:r>
            <a:endParaRPr sz="3200" dirty="0">
              <a:solidFill>
                <a:srgbClr val="00206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</TotalTime>
  <Words>1068</Words>
  <Application>Microsoft Office PowerPoint</Application>
  <PresentationFormat>On-screen Show (4:3)</PresentationFormat>
  <Paragraphs>149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Trebuchet MS</vt:lpstr>
      <vt:lpstr>Wingdings 3</vt:lpstr>
      <vt:lpstr>Facet</vt:lpstr>
      <vt:lpstr>MENTAL RETARDATION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RETARDATION</dc:title>
  <cp:lastModifiedBy>Jaimon Varghese</cp:lastModifiedBy>
  <cp:revision>4</cp:revision>
  <dcterms:modified xsi:type="dcterms:W3CDTF">2022-11-12T07:17:07Z</dcterms:modified>
</cp:coreProperties>
</file>