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6" r:id="rId3"/>
    <p:sldId id="295" r:id="rId4"/>
    <p:sldId id="258" r:id="rId5"/>
    <p:sldId id="288" r:id="rId6"/>
    <p:sldId id="27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24-Jan-24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24-Jan-24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24-Jan-24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24-Jan-24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24-Jan-24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24-Jan-24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24-Jan-24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24-Jan-24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4464496"/>
          </a:xfrm>
        </p:spPr>
        <p:txBody>
          <a:bodyPr>
            <a:normAutofit/>
          </a:bodyPr>
          <a:lstStyle/>
          <a:p>
            <a:pPr algn="ctr"/>
            <a:r>
              <a:rPr lang="en-IN" sz="5300" dirty="0">
                <a:solidFill>
                  <a:srgbClr val="00B0F0"/>
                </a:solidFill>
              </a:rPr>
              <a:t>Unit 3 </a:t>
            </a:r>
            <a:r>
              <a:rPr lang="en-US" sz="5300" dirty="0">
                <a:solidFill>
                  <a:srgbClr val="00B0F0"/>
                </a:solidFill>
              </a:rPr>
              <a:t>Group process and group dynamics</a:t>
            </a:r>
            <a:br>
              <a:rPr lang="en-IN" sz="5300" dirty="0">
                <a:solidFill>
                  <a:srgbClr val="00B0F0"/>
                </a:solidFill>
              </a:rPr>
            </a:br>
            <a:br>
              <a:rPr lang="en-IN" dirty="0"/>
            </a:br>
            <a:r>
              <a:rPr lang="en-IN" dirty="0"/>
              <a:t>3.1 </a:t>
            </a:r>
            <a:r>
              <a:rPr lang="en-US" dirty="0"/>
              <a:t>Middle phase of group development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24-Jan-24</a:t>
            </a:fld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1340769"/>
            <a:ext cx="8647272" cy="511256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Middle phase occupies the major part of the working life of the group.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Members attend the sessions regularly and actively working towards accomplishing its purpose and goals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general group maintenance goals,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common group goals and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individual </a:t>
            </a:r>
            <a:r>
              <a:rPr lang="en-US" sz="4000" dirty="0"/>
              <a:t>member goals. </a:t>
            </a:r>
            <a:endParaRPr lang="en-IN" sz="4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297"/>
            <a:ext cx="9144000" cy="1256472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0070C0"/>
                </a:solidFill>
              </a:rPr>
              <a:t>3.1 Middle phase of group development </a:t>
            </a:r>
            <a:br>
              <a:rPr lang="en-US" altLang="en-US" sz="3600" b="1" dirty="0">
                <a:solidFill>
                  <a:srgbClr val="0070C0"/>
                </a:solidFill>
              </a:rPr>
            </a:br>
            <a:r>
              <a:rPr lang="en-IN" altLang="en-US" sz="2000" b="1" i="1" dirty="0">
                <a:solidFill>
                  <a:srgbClr val="00B050"/>
                </a:solidFill>
              </a:rPr>
              <a:t>(IGNOU, 2020: Unit 4, p.71-73)</a:t>
            </a:r>
            <a:endParaRPr lang="en-IN" sz="3600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995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1340769"/>
            <a:ext cx="8229600" cy="5112567"/>
          </a:xfrm>
        </p:spPr>
        <p:txBody>
          <a:bodyPr>
            <a:normAutofit fontScale="92500" lnSpcReduction="20000"/>
          </a:bodyPr>
          <a:lstStyle/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rgbClr val="00B0F0"/>
                </a:solidFill>
              </a:rPr>
              <a:t>The steps involved in the middle phase of group development are: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Making arrangements for the conduct of group sessions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Structuring the time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Facilitating group meetings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Assessment of the group’s progress</a:t>
            </a:r>
            <a:endParaRPr lang="en-IN" sz="40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IN" sz="4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297"/>
            <a:ext cx="9144000" cy="1256472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0070C0"/>
                </a:solidFill>
              </a:rPr>
              <a:t>3.1 Middle phase of group development </a:t>
            </a:r>
            <a:br>
              <a:rPr lang="en-US" altLang="en-US" sz="3600" b="1" dirty="0">
                <a:solidFill>
                  <a:srgbClr val="0070C0"/>
                </a:solidFill>
              </a:rPr>
            </a:br>
            <a:r>
              <a:rPr lang="en-IN" altLang="en-US" sz="2000" b="1" i="1" dirty="0">
                <a:solidFill>
                  <a:srgbClr val="00B050"/>
                </a:solidFill>
              </a:rPr>
              <a:t>(IGNOU, 2020: Unit 4, p.71-73)</a:t>
            </a:r>
            <a:endParaRPr lang="en-IN" sz="3600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24-Jan-24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6090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4888" y="980728"/>
            <a:ext cx="8229600" cy="54006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Increased cohesion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More collaboration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Emerging trust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Appreciation of differences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Issues of strengthening relationships,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Open communication,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Positive/constructive feedback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Goal achievement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Characteristics of Middle phase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256426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435280" cy="344238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IGNOU (2020) </a:t>
            </a:r>
            <a:r>
              <a:rPr lang="en-US" sz="2400" i="1" dirty="0"/>
              <a:t>MSW 008 - Social Group Work: Working with Groups (rev. ed.). </a:t>
            </a:r>
            <a:r>
              <a:rPr lang="en-US" sz="2400" dirty="0"/>
              <a:t>New Delhi: School of Social Work, Indira Gandhi National Open University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24-Jan-24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24-Jan-24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1074</TotalTime>
  <Words>216</Words>
  <Application>Microsoft Office PowerPoint</Application>
  <PresentationFormat>On-screen Show (4:3)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3 Group process and group dynamics  3.1 Middle phase of group development </vt:lpstr>
      <vt:lpstr>3.1 Middle phase of group development  (IGNOU, 2020: Unit 4, p.71-73)</vt:lpstr>
      <vt:lpstr>3.1 Middle phase of group development  (IGNOU, 2020: Unit 4, p.71-73)</vt:lpstr>
      <vt:lpstr>Characteristics of Middle phase 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34</cp:revision>
  <dcterms:created xsi:type="dcterms:W3CDTF">2018-01-15T04:45:34Z</dcterms:created>
  <dcterms:modified xsi:type="dcterms:W3CDTF">2024-01-24T02:39:57Z</dcterms:modified>
</cp:coreProperties>
</file>