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7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9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7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2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10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0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89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2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7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7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9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304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9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402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1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9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0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22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947056" y="-16329"/>
            <a:ext cx="6368143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DISORDERS</a:t>
            </a:r>
            <a:endParaRPr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idx="1"/>
          </p:nvPr>
        </p:nvSpPr>
        <p:spPr>
          <a:xfrm>
            <a:off x="522514" y="0"/>
            <a:ext cx="738051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</a:t>
            </a:r>
            <a:endParaRPr sz="4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7030A0"/>
                </a:solidFill>
              </a:rPr>
              <a:t>A disorder in one or more of basic psychological processes involved in understanding or in using language, spoken or written</a:t>
            </a: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7030A0"/>
                </a:solidFill>
              </a:rPr>
              <a:t>manifest itself in imperfect ability to listen, think, speak, read, write, spell, or to do mathematical calculations, </a:t>
            </a:r>
          </a:p>
          <a:p>
            <a:pPr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3200" dirty="0">
                <a:solidFill>
                  <a:srgbClr val="7030A0"/>
                </a:solidFill>
              </a:rPr>
              <a:t>including perceptual disabilities, brain injury, minimal brain dysfunction, dyslexia (reading), and developmental aphasia (speaking).</a:t>
            </a:r>
            <a:endParaRPr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idx="1"/>
          </p:nvPr>
        </p:nvSpPr>
        <p:spPr>
          <a:xfrm>
            <a:off x="669471" y="0"/>
            <a:ext cx="72335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0070C0"/>
                </a:solidFill>
              </a:rPr>
              <a:t>Learning Disability does not include </a:t>
            </a:r>
            <a:endParaRPr sz="3200" dirty="0">
              <a:solidFill>
                <a:srgbClr val="0070C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rgbClr val="7030A0"/>
                </a:solidFill>
              </a:rPr>
              <a:t>	learning problems that result from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dirty="0">
                <a:solidFill>
                  <a:srgbClr val="7030A0"/>
                </a:solidFill>
              </a:rPr>
              <a:t>Visual, hearing, or motor disabilities 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dirty="0">
                <a:solidFill>
                  <a:srgbClr val="7030A0"/>
                </a:solidFill>
              </a:rPr>
              <a:t>Mental retardation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dirty="0">
                <a:solidFill>
                  <a:srgbClr val="7030A0"/>
                </a:solidFill>
              </a:rPr>
              <a:t>Emotional disturbance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dirty="0">
                <a:solidFill>
                  <a:srgbClr val="7030A0"/>
                </a:solidFill>
              </a:rPr>
              <a:t>Environmental, cultural, or economic disadvantage.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idx="1"/>
          </p:nvPr>
        </p:nvSpPr>
        <p:spPr>
          <a:xfrm>
            <a:off x="506186" y="0"/>
            <a:ext cx="72988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3429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	</a:t>
            </a:r>
            <a:r>
              <a:rPr lang="en-US" sz="2800" b="1" dirty="0">
                <a:solidFill>
                  <a:srgbClr val="0070C0"/>
                </a:solidFill>
              </a:rPr>
              <a:t>Characterized by </a:t>
            </a:r>
            <a:r>
              <a:rPr lang="en-US" sz="2800" dirty="0">
                <a:solidFill>
                  <a:srgbClr val="7030A0"/>
                </a:solidFill>
              </a:rPr>
              <a:t>academic underachievement in reading, written expression, or mathematics in comparison with overall intellectual ability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find it difficult to keep up with their peers in certain academic subjects, whereas they excel in others.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Significant difference between student’s scores on test of general intelligence (e.g. IQ test ) and scores obtained on achievement test.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idx="1"/>
          </p:nvPr>
        </p:nvSpPr>
        <p:spPr>
          <a:xfrm>
            <a:off x="604157" y="0"/>
            <a:ext cx="7641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500" b="1" dirty="0">
                <a:solidFill>
                  <a:srgbClr val="0070C0"/>
                </a:solidFill>
              </a:rPr>
              <a:t>Behavioral Characteristics</a:t>
            </a:r>
            <a:endParaRPr sz="2200" dirty="0">
              <a:solidFill>
                <a:srgbClr val="0070C0"/>
              </a:solidFill>
            </a:endParaRPr>
          </a:p>
          <a:p>
            <a:pPr>
              <a:lnSpc>
                <a:spcPct val="120000"/>
              </a:lnSpc>
              <a:spcBef>
                <a:spcPts val="490"/>
              </a:spcBef>
              <a:buClr>
                <a:schemeClr val="dk1"/>
              </a:buClr>
              <a:buSzPct val="100000"/>
            </a:pPr>
            <a:r>
              <a:rPr lang="en-US" sz="3500" dirty="0">
                <a:solidFill>
                  <a:srgbClr val="7030A0"/>
                </a:solidFill>
              </a:rPr>
              <a:t>Poor grades</a:t>
            </a:r>
            <a:endParaRPr dirty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  <a:spcBef>
                <a:spcPts val="490"/>
              </a:spcBef>
              <a:buClr>
                <a:schemeClr val="dk1"/>
              </a:buClr>
              <a:buSzPct val="100000"/>
            </a:pPr>
            <a:r>
              <a:rPr lang="en-US" sz="3500" dirty="0">
                <a:solidFill>
                  <a:srgbClr val="7030A0"/>
                </a:solidFill>
              </a:rPr>
              <a:t>Physical complaints (headaches, back aches, hand cramps, etc.)</a:t>
            </a:r>
            <a:endParaRPr dirty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  <a:spcBef>
                <a:spcPts val="490"/>
              </a:spcBef>
              <a:buClr>
                <a:schemeClr val="dk1"/>
              </a:buClr>
              <a:buSzPct val="100000"/>
            </a:pPr>
            <a:r>
              <a:rPr lang="en-US" sz="3500" dirty="0">
                <a:solidFill>
                  <a:srgbClr val="7030A0"/>
                </a:solidFill>
              </a:rPr>
              <a:t>School absences: getting removed from class or sometimes suspended from school</a:t>
            </a:r>
            <a:endParaRPr dirty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  <a:spcBef>
                <a:spcPts val="490"/>
              </a:spcBef>
              <a:buClr>
                <a:schemeClr val="dk1"/>
              </a:buClr>
              <a:buSzPct val="100000"/>
            </a:pPr>
            <a:r>
              <a:rPr lang="en-US" sz="3500" dirty="0">
                <a:solidFill>
                  <a:srgbClr val="7030A0"/>
                </a:solidFill>
              </a:rPr>
              <a:t>Complain about assignments or the school itself</a:t>
            </a:r>
            <a:endParaRPr dirty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  <a:spcBef>
                <a:spcPts val="490"/>
              </a:spcBef>
              <a:buClr>
                <a:schemeClr val="dk1"/>
              </a:buClr>
              <a:buSzPct val="100000"/>
            </a:pPr>
            <a:r>
              <a:rPr lang="en-US" sz="3500" dirty="0">
                <a:solidFill>
                  <a:srgbClr val="7030A0"/>
                </a:solidFill>
              </a:rPr>
              <a:t>Easily frustrated with assignments</a:t>
            </a:r>
            <a:endParaRPr dirty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  <a:spcBef>
                <a:spcPts val="490"/>
              </a:spcBef>
              <a:buClr>
                <a:schemeClr val="dk1"/>
              </a:buClr>
              <a:buSzPct val="100000"/>
            </a:pPr>
            <a:r>
              <a:rPr lang="en-US" sz="3500" dirty="0">
                <a:solidFill>
                  <a:srgbClr val="7030A0"/>
                </a:solidFill>
              </a:rPr>
              <a:t>Gets provoked easily</a:t>
            </a:r>
            <a:endParaRPr dirty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  <a:spcBef>
                <a:spcPts val="490"/>
              </a:spcBef>
              <a:buClr>
                <a:schemeClr val="dk1"/>
              </a:buClr>
              <a:buSzPct val="100000"/>
            </a:pPr>
            <a:r>
              <a:rPr lang="en-US" sz="3500" dirty="0">
                <a:solidFill>
                  <a:srgbClr val="7030A0"/>
                </a:solidFill>
              </a:rPr>
              <a:t>Gets depressed-</a:t>
            </a:r>
            <a:endParaRPr dirty="0">
              <a:solidFill>
                <a:srgbClr val="7030A0"/>
              </a:solidFill>
            </a:endParaRPr>
          </a:p>
          <a:p>
            <a:pPr marL="342900" lvl="0" indent="-342900" algn="l" rtl="0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idx="1"/>
          </p:nvPr>
        </p:nvSpPr>
        <p:spPr>
          <a:xfrm>
            <a:off x="555171" y="0"/>
            <a:ext cx="7576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</a:t>
            </a:r>
            <a:endParaRPr sz="35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00B0F0"/>
                </a:solidFill>
              </a:rPr>
              <a:t>Heredity-</a:t>
            </a:r>
            <a:r>
              <a:rPr lang="en-US" sz="2800" dirty="0">
                <a:solidFill>
                  <a:srgbClr val="7030A0"/>
                </a:solidFill>
              </a:rPr>
              <a:t> tends to run in families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00B0F0"/>
                </a:solidFill>
              </a:rPr>
              <a:t>Illness or injury during pregnancy and delivery- </a:t>
            </a:r>
            <a:r>
              <a:rPr lang="en-US" sz="2800" dirty="0">
                <a:solidFill>
                  <a:srgbClr val="7030A0"/>
                </a:solidFill>
              </a:rPr>
              <a:t>use of drugs, alcohol during pregnancy, RH incompatibility (blood group), premature or prolonged labor or lack of oxygen or low weight at birth. 	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00B0F0"/>
                </a:solidFill>
              </a:rPr>
              <a:t>Incidents after birth:</a:t>
            </a:r>
            <a:r>
              <a:rPr lang="en-US" sz="2800" dirty="0">
                <a:solidFill>
                  <a:srgbClr val="7030A0"/>
                </a:solidFill>
              </a:rPr>
              <a:t> Head injuries, nutritional deprivation, poisonous substances, (e.g., lead), and child abuses</a:t>
            </a: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>
            <a:spLocks noGrp="1"/>
          </p:cNvSpPr>
          <p:nvPr>
            <p:ph idx="1"/>
          </p:nvPr>
        </p:nvSpPr>
        <p:spPr>
          <a:xfrm>
            <a:off x="440871" y="0"/>
            <a:ext cx="75438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EPIDEMIOLOGY</a:t>
            </a:r>
            <a:endParaRPr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5% of children suffer from some form of learning disability.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Dyslexia most common-80-85%.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Twice as common in males as in females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25% of Learning disabilities have associated Attention Deficit/Hyperactive Disorder-(ADHD)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35% of children with learning disabilities drop out of high school.</a:t>
            </a: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idx="1"/>
          </p:nvPr>
        </p:nvSpPr>
        <p:spPr>
          <a:xfrm>
            <a:off x="473528" y="0"/>
            <a:ext cx="77724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LEARNING DISORDERS</a:t>
            </a:r>
            <a:r>
              <a:rPr lang="en-US" sz="3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sz="3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algn="l" rtl="0">
              <a:lnSpc>
                <a:spcPct val="2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• </a:t>
            </a:r>
            <a:r>
              <a:rPr lang="en-US" sz="3200" dirty="0">
                <a:solidFill>
                  <a:srgbClr val="00B0F0"/>
                </a:solidFill>
              </a:rPr>
              <a:t>Dyslexia - </a:t>
            </a:r>
            <a:r>
              <a:rPr lang="en-US" sz="3200" dirty="0">
                <a:solidFill>
                  <a:srgbClr val="7030A0"/>
                </a:solidFill>
              </a:rPr>
              <a:t>A language and reading disability 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2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• </a:t>
            </a:r>
            <a:r>
              <a:rPr lang="en-US" sz="3200" dirty="0">
                <a:solidFill>
                  <a:srgbClr val="00B0F0"/>
                </a:solidFill>
              </a:rPr>
              <a:t>Dyscalculia - </a:t>
            </a:r>
            <a:r>
              <a:rPr lang="en-US" sz="3200" dirty="0">
                <a:solidFill>
                  <a:srgbClr val="7030A0"/>
                </a:solidFill>
              </a:rPr>
              <a:t>Problems with arithmetic and math concepts 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2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• </a:t>
            </a:r>
            <a:r>
              <a:rPr lang="en-US" sz="3200" dirty="0">
                <a:solidFill>
                  <a:srgbClr val="00B0F0"/>
                </a:solidFill>
              </a:rPr>
              <a:t>Dysgraphia - </a:t>
            </a:r>
            <a:r>
              <a:rPr lang="en-US" sz="3200" dirty="0">
                <a:solidFill>
                  <a:srgbClr val="7030A0"/>
                </a:solidFill>
              </a:rPr>
              <a:t>A writing disorder resulting in illegibility 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2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 dirty="0">
                <a:solidFill>
                  <a:srgbClr val="7030A0"/>
                </a:solidFill>
              </a:rPr>
              <a:t>• </a:t>
            </a:r>
            <a:r>
              <a:rPr lang="en-US" sz="3200" dirty="0">
                <a:solidFill>
                  <a:srgbClr val="00B0F0"/>
                </a:solidFill>
              </a:rPr>
              <a:t>Dyspraxia - </a:t>
            </a:r>
            <a:r>
              <a:rPr lang="en-US" sz="3200" dirty="0">
                <a:solidFill>
                  <a:srgbClr val="7030A0"/>
                </a:solidFill>
              </a:rPr>
              <a:t>(Sensory Integration Disorder) Problems with motor coordination </a:t>
            </a:r>
            <a:endParaRPr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idx="1"/>
          </p:nvPr>
        </p:nvSpPr>
        <p:spPr>
          <a:xfrm>
            <a:off x="342900" y="0"/>
            <a:ext cx="7641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dirty="0">
                <a:solidFill>
                  <a:srgbClr val="7030A0"/>
                </a:solidFill>
              </a:rPr>
              <a:t>• </a:t>
            </a:r>
            <a:r>
              <a:rPr lang="en-US" sz="2800" dirty="0">
                <a:solidFill>
                  <a:srgbClr val="00B0F0"/>
                </a:solidFill>
              </a:rPr>
              <a:t>Central Auditory Processing Disorder - </a:t>
            </a:r>
            <a:r>
              <a:rPr lang="en-US" sz="2800" dirty="0">
                <a:solidFill>
                  <a:srgbClr val="7030A0"/>
                </a:solidFill>
              </a:rPr>
              <a:t>Difficulty processing and remembering language-related tasks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dirty="0">
                <a:solidFill>
                  <a:srgbClr val="7030A0"/>
                </a:solidFill>
              </a:rPr>
              <a:t>• </a:t>
            </a:r>
            <a:r>
              <a:rPr lang="en-US" sz="2800" dirty="0">
                <a:solidFill>
                  <a:srgbClr val="00B0F0"/>
                </a:solidFill>
              </a:rPr>
              <a:t>Non-Verbal Learning Disorders - </a:t>
            </a:r>
            <a:r>
              <a:rPr lang="en-US" sz="2800" dirty="0">
                <a:solidFill>
                  <a:srgbClr val="7030A0"/>
                </a:solidFill>
              </a:rPr>
              <a:t>Trouble with nonverbal cues, e.g., body language; poor coordination, clumsy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dirty="0">
                <a:solidFill>
                  <a:srgbClr val="7030A0"/>
                </a:solidFill>
              </a:rPr>
              <a:t>• </a:t>
            </a:r>
            <a:r>
              <a:rPr lang="en-US" sz="2800" dirty="0">
                <a:solidFill>
                  <a:srgbClr val="00B0F0"/>
                </a:solidFill>
              </a:rPr>
              <a:t>Visual Perceptual/Visual Motor Deficit - </a:t>
            </a:r>
            <a:r>
              <a:rPr lang="en-US" sz="2800" dirty="0">
                <a:solidFill>
                  <a:srgbClr val="7030A0"/>
                </a:solidFill>
              </a:rPr>
              <a:t>Reverses letters; cannot copy accurately;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dirty="0">
                <a:solidFill>
                  <a:srgbClr val="7030A0"/>
                </a:solidFill>
              </a:rPr>
              <a:t>• </a:t>
            </a:r>
            <a:r>
              <a:rPr lang="en-US" sz="2800" dirty="0">
                <a:solidFill>
                  <a:srgbClr val="00B0F0"/>
                </a:solidFill>
              </a:rPr>
              <a:t>Language Disorders (Aphasia/Dysphasia) - </a:t>
            </a:r>
            <a:r>
              <a:rPr lang="en-US" sz="2800" dirty="0">
                <a:solidFill>
                  <a:srgbClr val="7030A0"/>
                </a:solidFill>
              </a:rPr>
              <a:t>Trouble understanding spoken language; poor reading comprehension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idx="1"/>
          </p:nvPr>
        </p:nvSpPr>
        <p:spPr>
          <a:xfrm>
            <a:off x="391886" y="0"/>
            <a:ext cx="782138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READING DISORDERS</a:t>
            </a:r>
            <a:endParaRPr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Reading achievement below expected level for child's age, education &amp; intelligence, with impairment interfering significantly with academic success or daily activities involving reading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00B0F0"/>
                </a:solidFill>
              </a:rPr>
              <a:t>Developmental alexia-</a:t>
            </a:r>
            <a:r>
              <a:rPr lang="en-US" sz="2800" dirty="0">
                <a:solidFill>
                  <a:srgbClr val="7030A0"/>
                </a:solidFill>
              </a:rPr>
              <a:t>developmental deficit in recognition of printed symbols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00B0F0"/>
                </a:solidFill>
              </a:rPr>
              <a:t>Dyslexia</a:t>
            </a:r>
            <a:r>
              <a:rPr lang="en-US" sz="2800" dirty="0">
                <a:solidFill>
                  <a:srgbClr val="7030A0"/>
                </a:solidFill>
              </a:rPr>
              <a:t> replaced by broader term learning disorder </a:t>
            </a: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idx="1"/>
          </p:nvPr>
        </p:nvSpPr>
        <p:spPr>
          <a:xfrm>
            <a:off x="506186" y="0"/>
            <a:ext cx="74458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B0F0"/>
                </a:solidFill>
              </a:rPr>
              <a:t>CLINICAL FEATURES</a:t>
            </a:r>
            <a:endParaRPr sz="2800" dirty="0">
              <a:solidFill>
                <a:srgbClr val="00B0F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Usually identified by 7 year (second grade)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Characterized by omissions, additions and distortions of words.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Have difficulty in distinguishing between printed letter characters and sizes, especially those that differ only in spatial orientation and length of line.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Child's reading speed is slow, often with minimal comprehension.</a:t>
            </a: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idx="1"/>
          </p:nvPr>
        </p:nvSpPr>
        <p:spPr>
          <a:xfrm>
            <a:off x="473528" y="0"/>
            <a:ext cx="75438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>
                <a:solidFill>
                  <a:srgbClr val="7030A0"/>
                </a:solidFill>
              </a:rPr>
              <a:t>May start a word either in middle or at end of printed or written sentence</a:t>
            </a:r>
            <a:endParaRPr sz="280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>
                <a:solidFill>
                  <a:srgbClr val="7030A0"/>
                </a:solidFill>
              </a:rPr>
              <a:t>Have age appropriate ability to copy from written or printed text, but nearly all spell poorly.</a:t>
            </a:r>
            <a:endParaRPr sz="280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>
                <a:solidFill>
                  <a:srgbClr val="7030A0"/>
                </a:solidFill>
              </a:rPr>
              <a:t>Problems pronouncing multisyllabic words (e.g.“aminals” for“animals” and “sblanation” for “explanation”)</a:t>
            </a:r>
            <a:endParaRPr sz="280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>
                <a:solidFill>
                  <a:srgbClr val="7030A0"/>
                </a:solidFill>
              </a:rPr>
              <a:t>Many false starts, hesitations, and nonspecific terms.</a:t>
            </a:r>
            <a:endParaRPr sz="280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>
                <a:solidFill>
                  <a:srgbClr val="7030A0"/>
                </a:solidFill>
              </a:rPr>
              <a:t>Dislike and avoid reading and writing.</a:t>
            </a:r>
            <a:endParaRPr sz="280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>
            <a:spLocks noGrp="1"/>
          </p:cNvSpPr>
          <p:nvPr>
            <p:ph idx="1"/>
          </p:nvPr>
        </p:nvSpPr>
        <p:spPr>
          <a:xfrm>
            <a:off x="522514" y="0"/>
            <a:ext cx="738051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70C0"/>
                </a:solidFill>
              </a:rPr>
              <a:t>MATHEMATICS DISORDERS</a:t>
            </a:r>
            <a:endParaRPr sz="3200" dirty="0">
              <a:solidFill>
                <a:srgbClr val="0070C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dirty="0">
                <a:solidFill>
                  <a:srgbClr val="7030A0"/>
                </a:solidFill>
              </a:rPr>
              <a:t>Dyscalculia, congenital arithmetic disorder, acalculia, and developmental arithmetic disorder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dirty="0">
                <a:solidFill>
                  <a:srgbClr val="7030A0"/>
                </a:solidFill>
              </a:rPr>
              <a:t>Have difficulty learning and remembering numerals, cannot remember basic facts about numbers, are slow and inaccurate in computation.</a:t>
            </a:r>
            <a:endParaRPr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idx="1"/>
          </p:nvPr>
        </p:nvSpPr>
        <p:spPr>
          <a:xfrm>
            <a:off x="489856" y="0"/>
            <a:ext cx="78213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000" b="1" dirty="0">
                <a:solidFill>
                  <a:srgbClr val="0070C0"/>
                </a:solidFill>
              </a:rPr>
              <a:t>Poor achievement in four groups of skills: </a:t>
            </a:r>
            <a:endParaRPr sz="3000" dirty="0">
              <a:solidFill>
                <a:srgbClr val="0070C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>
                <a:solidFill>
                  <a:srgbClr val="7030A0"/>
                </a:solidFill>
              </a:rPr>
              <a:t>◦ </a:t>
            </a:r>
            <a:r>
              <a:rPr lang="en-US" sz="2800" dirty="0">
                <a:solidFill>
                  <a:srgbClr val="00B0F0"/>
                </a:solidFill>
              </a:rPr>
              <a:t>Linguistic skills </a:t>
            </a:r>
            <a:r>
              <a:rPr lang="en-US" sz="2800" dirty="0">
                <a:solidFill>
                  <a:srgbClr val="7030A0"/>
                </a:solidFill>
              </a:rPr>
              <a:t>(those related to understanding mathematical terms and converting written problems into mathematical symbols) </a:t>
            </a:r>
            <a:endParaRPr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dirty="0">
                <a:solidFill>
                  <a:srgbClr val="00B0F0"/>
                </a:solidFill>
              </a:rPr>
              <a:t>◦ Perceptual skills </a:t>
            </a:r>
            <a:r>
              <a:rPr lang="en-US" sz="2800" dirty="0">
                <a:solidFill>
                  <a:srgbClr val="7030A0"/>
                </a:solidFill>
              </a:rPr>
              <a:t>(ability to recognize and understand symbols and order clusters of numbers) </a:t>
            </a:r>
            <a:endParaRPr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dirty="0">
                <a:solidFill>
                  <a:srgbClr val="00B0F0"/>
                </a:solidFill>
              </a:rPr>
              <a:t>◦ Mathematical skills </a:t>
            </a:r>
            <a:r>
              <a:rPr lang="en-US" sz="2800" dirty="0">
                <a:solidFill>
                  <a:srgbClr val="7030A0"/>
                </a:solidFill>
              </a:rPr>
              <a:t>(basic addition, subtraction, 	   multiplication, division, and following sequencing of basic operations) </a:t>
            </a:r>
            <a:endParaRPr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dirty="0">
                <a:solidFill>
                  <a:srgbClr val="00B0F0"/>
                </a:solidFill>
              </a:rPr>
              <a:t>◦ Attentional skills </a:t>
            </a:r>
            <a:r>
              <a:rPr lang="en-US" sz="2800" dirty="0">
                <a:solidFill>
                  <a:srgbClr val="7030A0"/>
                </a:solidFill>
              </a:rPr>
              <a:t>(copying figures correctly and observing operational symbols correctly).</a:t>
            </a:r>
            <a:endParaRPr dirty="0">
              <a:solidFill>
                <a:srgbClr val="7030A0"/>
              </a:solidFill>
            </a:endParaRP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idx="1"/>
          </p:nvPr>
        </p:nvSpPr>
        <p:spPr>
          <a:xfrm>
            <a:off x="440870" y="0"/>
            <a:ext cx="78213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F0"/>
                </a:solidFill>
              </a:rPr>
              <a:t>EPIDEIOMOLOGY</a:t>
            </a:r>
            <a:r>
              <a:rPr lang="en-US" sz="3200" dirty="0">
                <a:solidFill>
                  <a:srgbClr val="00B0F0"/>
                </a:solidFill>
              </a:rPr>
              <a:t> </a:t>
            </a:r>
            <a:endParaRPr sz="3200" dirty="0">
              <a:solidFill>
                <a:srgbClr val="00B0F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dirty="0">
                <a:solidFill>
                  <a:srgbClr val="7030A0"/>
                </a:solidFill>
              </a:rPr>
              <a:t>Affect 1 percent of school-age children, 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dirty="0">
                <a:solidFill>
                  <a:srgbClr val="7030A0"/>
                </a:solidFill>
              </a:rPr>
              <a:t>More common in females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dirty="0">
                <a:solidFill>
                  <a:srgbClr val="7030A0"/>
                </a:solidFill>
              </a:rPr>
              <a:t>Co-morbid with reading disorder and disorder of written expression. 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dirty="0">
                <a:solidFill>
                  <a:srgbClr val="7030A0"/>
                </a:solidFill>
              </a:rPr>
              <a:t>Early theory-neurological deficit in right cerebral hemisphere</a:t>
            </a:r>
            <a:endParaRPr sz="3200" dirty="0">
              <a:solidFill>
                <a:srgbClr val="7030A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dirty="0">
                <a:solidFill>
                  <a:srgbClr val="7030A0"/>
                </a:solidFill>
              </a:rPr>
              <a:t>Currently cause is thought multifactorial- maturational, cognitive, emotional, educational, and socioeconomic factors</a:t>
            </a:r>
            <a:endParaRPr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idx="1"/>
          </p:nvPr>
        </p:nvSpPr>
        <p:spPr>
          <a:xfrm>
            <a:off x="440870" y="0"/>
            <a:ext cx="77724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00B0F0"/>
                </a:solidFill>
              </a:rPr>
              <a:t>CLINICAL FEATURES</a:t>
            </a:r>
            <a:endParaRPr sz="2800" dirty="0">
              <a:solidFill>
                <a:srgbClr val="00B0F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Detected during 2nd and 3rd grades 	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Difficulty in learning number names, remembering signs for addition and subtraction, learning multiplication tables, translating word problems into computations, doing calculations at expected pace.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Has significant problems with concepts, such as counting and adding even one-digit numbers, compared with classmates of same age. </a:t>
            </a: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>
            <a:spLocks noGrp="1"/>
          </p:cNvSpPr>
          <p:nvPr>
            <p:ph idx="1"/>
          </p:nvPr>
        </p:nvSpPr>
        <p:spPr>
          <a:xfrm>
            <a:off x="457200" y="0"/>
            <a:ext cx="74948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DISORDER OF WRITTEN EXPRESSION</a:t>
            </a:r>
            <a:endParaRPr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60000"/>
              </a:lnSpc>
              <a:spcBef>
                <a:spcPts val="496"/>
              </a:spcBef>
              <a:buClr>
                <a:schemeClr val="dk1"/>
              </a:buClr>
              <a:buSzPct val="100000"/>
            </a:pPr>
            <a:r>
              <a:rPr lang="en-US" sz="2400" dirty="0">
                <a:solidFill>
                  <a:srgbClr val="7030A0"/>
                </a:solidFill>
              </a:rPr>
              <a:t>Dysgraphia, spelling disorder, spelling dyslexia </a:t>
            </a:r>
            <a:endParaRPr sz="2400" dirty="0">
              <a:solidFill>
                <a:srgbClr val="7030A0"/>
              </a:solidFill>
            </a:endParaRPr>
          </a:p>
          <a:p>
            <a:pPr>
              <a:lnSpc>
                <a:spcPct val="160000"/>
              </a:lnSpc>
              <a:spcBef>
                <a:spcPts val="496"/>
              </a:spcBef>
              <a:buClr>
                <a:schemeClr val="dk1"/>
              </a:buClr>
              <a:buSzPct val="100000"/>
            </a:pPr>
            <a:r>
              <a:rPr lang="en-US" sz="2400" dirty="0">
                <a:solidFill>
                  <a:srgbClr val="7030A0"/>
                </a:solidFill>
              </a:rPr>
              <a:t>Characterized by writing skills that are significantly below expected level for child's age and intellectual capacity. </a:t>
            </a:r>
            <a:endParaRPr sz="2400" dirty="0">
              <a:solidFill>
                <a:srgbClr val="7030A0"/>
              </a:solidFill>
            </a:endParaRPr>
          </a:p>
          <a:p>
            <a:pPr>
              <a:lnSpc>
                <a:spcPct val="160000"/>
              </a:lnSpc>
              <a:spcBef>
                <a:spcPts val="496"/>
              </a:spcBef>
              <a:buClr>
                <a:schemeClr val="dk1"/>
              </a:buClr>
              <a:buSzPct val="100000"/>
            </a:pPr>
            <a:r>
              <a:rPr lang="en-US" sz="2400" dirty="0">
                <a:solidFill>
                  <a:srgbClr val="7030A0"/>
                </a:solidFill>
              </a:rPr>
              <a:t>poor spelling, errors in grammar and punctuation, and poor handwriting. </a:t>
            </a:r>
            <a:endParaRPr sz="2400" dirty="0">
              <a:solidFill>
                <a:srgbClr val="7030A0"/>
              </a:solidFill>
            </a:endParaRPr>
          </a:p>
          <a:p>
            <a:pPr>
              <a:lnSpc>
                <a:spcPct val="160000"/>
              </a:lnSpc>
              <a:spcBef>
                <a:spcPts val="496"/>
              </a:spcBef>
              <a:buClr>
                <a:schemeClr val="dk1"/>
              </a:buClr>
              <a:buSzPct val="100000"/>
            </a:pPr>
            <a:r>
              <a:rPr lang="en-US" sz="2400" dirty="0">
                <a:solidFill>
                  <a:srgbClr val="7030A0"/>
                </a:solidFill>
              </a:rPr>
              <a:t>Spelling errors and phonetic errors (</a:t>
            </a:r>
            <a:r>
              <a:rPr lang="en-US" sz="2400" dirty="0" err="1">
                <a:solidFill>
                  <a:srgbClr val="7030A0"/>
                </a:solidFill>
              </a:rPr>
              <a:t>Eg</a:t>
            </a:r>
            <a:r>
              <a:rPr lang="en-US" sz="2400" dirty="0">
                <a:solidFill>
                  <a:srgbClr val="7030A0"/>
                </a:solidFill>
              </a:rPr>
              <a:t>- </a:t>
            </a:r>
            <a:r>
              <a:rPr lang="en-US" sz="2400" dirty="0" err="1">
                <a:solidFill>
                  <a:srgbClr val="7030A0"/>
                </a:solidFill>
              </a:rPr>
              <a:t>fone</a:t>
            </a:r>
            <a:r>
              <a:rPr lang="en-US" sz="2400" dirty="0">
                <a:solidFill>
                  <a:srgbClr val="7030A0"/>
                </a:solidFill>
              </a:rPr>
              <a:t> for phone, or </a:t>
            </a:r>
            <a:r>
              <a:rPr lang="en-US" sz="2400" dirty="0" err="1">
                <a:solidFill>
                  <a:srgbClr val="7030A0"/>
                </a:solidFill>
              </a:rPr>
              <a:t>beleeve</a:t>
            </a:r>
            <a:r>
              <a:rPr lang="en-US" sz="2400" dirty="0">
                <a:solidFill>
                  <a:srgbClr val="7030A0"/>
                </a:solidFill>
              </a:rPr>
              <a:t> for believe)</a:t>
            </a:r>
          </a:p>
          <a:p>
            <a:pPr>
              <a:lnSpc>
                <a:spcPct val="160000"/>
              </a:lnSpc>
              <a:spcBef>
                <a:spcPts val="496"/>
              </a:spcBef>
              <a:buClr>
                <a:schemeClr val="dk1"/>
              </a:buClr>
              <a:buSzPct val="100000"/>
            </a:pPr>
            <a:r>
              <a:rPr lang="en-US" sz="2400" dirty="0">
                <a:solidFill>
                  <a:srgbClr val="7030A0"/>
                </a:solidFill>
              </a:rPr>
              <a:t>Poor performance on composing written text, including handwriting and impaired ability to spell and to place words sequentially in coherent sentences  </a:t>
            </a:r>
          </a:p>
          <a:p>
            <a:pPr marL="342900" lvl="0" indent="-342900" algn="l" rtl="0">
              <a:lnSpc>
                <a:spcPct val="160000"/>
              </a:lnSpc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endParaRPr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>
            <a:spLocks noGrp="1"/>
          </p:cNvSpPr>
          <p:nvPr>
            <p:ph idx="1"/>
          </p:nvPr>
        </p:nvSpPr>
        <p:spPr>
          <a:xfrm>
            <a:off x="424542" y="0"/>
            <a:ext cx="75438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0070C0"/>
                </a:solidFill>
              </a:rPr>
              <a:t>CLINICAL FEATURES</a:t>
            </a:r>
            <a:endParaRPr sz="3200" b="1" dirty="0">
              <a:solidFill>
                <a:srgbClr val="0070C0"/>
              </a:solidFill>
            </a:endParaRPr>
          </a:p>
          <a:p>
            <a:pPr>
              <a:lnSpc>
                <a:spcPct val="160000"/>
              </a:lnSpc>
              <a:spcBef>
                <a:spcPts val="448"/>
              </a:spcBef>
              <a:buClr>
                <a:schemeClr val="dk1"/>
              </a:buClr>
              <a:buSzPct val="100000"/>
            </a:pPr>
            <a:r>
              <a:rPr lang="en-US" sz="2400" dirty="0">
                <a:solidFill>
                  <a:srgbClr val="7030A0"/>
                </a:solidFill>
              </a:rPr>
              <a:t>serious grammatical mistakes, using incorrect tenses, forgetting words in sentences, and placing words in wrong order. </a:t>
            </a:r>
            <a:endParaRPr sz="2400" dirty="0">
              <a:solidFill>
                <a:srgbClr val="7030A0"/>
              </a:solidFill>
            </a:endParaRPr>
          </a:p>
          <a:p>
            <a:pPr>
              <a:lnSpc>
                <a:spcPct val="160000"/>
              </a:lnSpc>
              <a:spcBef>
                <a:spcPts val="448"/>
              </a:spcBef>
              <a:buClr>
                <a:schemeClr val="dk1"/>
              </a:buClr>
              <a:buSzPct val="100000"/>
            </a:pPr>
            <a:r>
              <a:rPr lang="en-US" sz="2400" dirty="0">
                <a:solidFill>
                  <a:srgbClr val="7030A0"/>
                </a:solidFill>
              </a:rPr>
              <a:t>Punctuation may be incorrect with poor ability to remember which words begin with capital letters</a:t>
            </a:r>
            <a:endParaRPr sz="2400" dirty="0">
              <a:solidFill>
                <a:srgbClr val="7030A0"/>
              </a:solidFill>
            </a:endParaRPr>
          </a:p>
          <a:p>
            <a:pPr>
              <a:lnSpc>
                <a:spcPct val="160000"/>
              </a:lnSpc>
              <a:spcBef>
                <a:spcPts val="448"/>
              </a:spcBef>
              <a:buClr>
                <a:schemeClr val="dk1"/>
              </a:buClr>
              <a:buSzPct val="100000"/>
            </a:pPr>
            <a:r>
              <a:rPr lang="en-US" sz="2400" dirty="0">
                <a:solidFill>
                  <a:srgbClr val="7030A0"/>
                </a:solidFill>
              </a:rPr>
              <a:t>Letters are not legible, inverted letters, and mixtures of capital and lowercase letters in given word. </a:t>
            </a:r>
            <a:endParaRPr sz="2400" dirty="0">
              <a:solidFill>
                <a:srgbClr val="7030A0"/>
              </a:solidFill>
            </a:endParaRPr>
          </a:p>
          <a:p>
            <a:pPr>
              <a:lnSpc>
                <a:spcPct val="160000"/>
              </a:lnSpc>
              <a:spcBef>
                <a:spcPts val="448"/>
              </a:spcBef>
              <a:buClr>
                <a:schemeClr val="dk1"/>
              </a:buClr>
              <a:buSzPct val="100000"/>
            </a:pPr>
            <a:r>
              <a:rPr lang="en-US" sz="2400" dirty="0">
                <a:solidFill>
                  <a:srgbClr val="7030A0"/>
                </a:solidFill>
              </a:rPr>
              <a:t>Poor organization of written stories, which lack critical elements such as “where,” “when,” and “who” or clear expression of plot.</a:t>
            </a:r>
            <a:endParaRPr sz="2400" dirty="0">
              <a:solidFill>
                <a:srgbClr val="7030A0"/>
              </a:solidFill>
            </a:endParaRPr>
          </a:p>
          <a:p>
            <a:pPr marL="342900" lvl="0" indent="-342900" algn="l" rtl="0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>
            <a:spLocks noGrp="1"/>
          </p:cNvSpPr>
          <p:nvPr>
            <p:ph idx="1"/>
          </p:nvPr>
        </p:nvSpPr>
        <p:spPr>
          <a:xfrm>
            <a:off x="538842" y="0"/>
            <a:ext cx="744582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DISORDER NOT OTHERWISE SPECIFIED</a:t>
            </a:r>
            <a:endParaRPr sz="35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Disorders in learning that do not meet criteria for any specific learning disorder.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Might include problems in all three areas (reading, mathematics, written expression)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That together significantly interfere with academic achievement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performance scores measuring each individual skill is not substantially below to the given person's chronological age, measured intelligence, and age-appropriate education.</a:t>
            </a: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>
            <a:spLocks noGrp="1"/>
          </p:cNvSpPr>
          <p:nvPr>
            <p:ph idx="1"/>
          </p:nvPr>
        </p:nvSpPr>
        <p:spPr>
          <a:xfrm>
            <a:off x="571500" y="0"/>
            <a:ext cx="73805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Mixed disorder of scholastic skills </a:t>
            </a:r>
            <a:endParaRPr sz="35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Ill-defined, inadequately conceptualized (but necessary) residual category of disorders 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Both arithmetical and reading or spelling skills are significantly impaired,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But disorder not solely explicable in terms of general mental retardation or inadequate schooling. </a:t>
            </a:r>
            <a:endParaRPr sz="2800" dirty="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800" dirty="0">
                <a:solidFill>
                  <a:srgbClr val="7030A0"/>
                </a:solidFill>
              </a:rPr>
              <a:t>Used for disorders meeting criteria for specific disorder of arithmetical skills and either specific reading disorder or specific spelling disorder.</a:t>
            </a: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>
            <a:spLocks noGrp="1"/>
          </p:cNvSpPr>
          <p:nvPr>
            <p:ph idx="1"/>
          </p:nvPr>
        </p:nvSpPr>
        <p:spPr>
          <a:xfrm>
            <a:off x="604156" y="0"/>
            <a:ext cx="73152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ct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5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 </a:t>
            </a:r>
          </a:p>
          <a:p>
            <a:pPr>
              <a:lnSpc>
                <a:spcPct val="17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Direct instruction </a:t>
            </a:r>
            <a:endParaRPr sz="2800" dirty="0">
              <a:solidFill>
                <a:srgbClr val="7030A0"/>
              </a:solidFill>
            </a:endParaRPr>
          </a:p>
          <a:p>
            <a:pPr>
              <a:lnSpc>
                <a:spcPct val="17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One on one instruction and help </a:t>
            </a:r>
            <a:endParaRPr sz="2800" dirty="0">
              <a:solidFill>
                <a:srgbClr val="7030A0"/>
              </a:solidFill>
            </a:endParaRPr>
          </a:p>
          <a:p>
            <a:pPr>
              <a:lnSpc>
                <a:spcPct val="17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Break learning into small steps</a:t>
            </a:r>
            <a:endParaRPr sz="2800" dirty="0">
              <a:solidFill>
                <a:srgbClr val="7030A0"/>
              </a:solidFill>
            </a:endParaRPr>
          </a:p>
          <a:p>
            <a:pPr>
              <a:lnSpc>
                <a:spcPct val="17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Supply regular quality feedback</a:t>
            </a:r>
          </a:p>
          <a:p>
            <a:pPr>
              <a:lnSpc>
                <a:spcPct val="170000"/>
              </a:lnSpc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Use diagrams, graphics, and picture to help them understand the content/topic</a:t>
            </a: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>
            <a:spLocks noGrp="1"/>
          </p:cNvSpPr>
          <p:nvPr>
            <p:ph idx="1"/>
          </p:nvPr>
        </p:nvSpPr>
        <p:spPr>
          <a:xfrm>
            <a:off x="440870" y="0"/>
            <a:ext cx="78213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>
              <a:lnSpc>
                <a:spcPct val="170000"/>
              </a:lnSpc>
              <a:spcBef>
                <a:spcPts val="496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Model instructional practices you want students to follow. Provide prompts of strategies for them to use. Engage students in process type questions. For example: “How is the strategy working? Where else might you apply it?”</a:t>
            </a:r>
            <a:endParaRPr sz="2800" dirty="0">
              <a:solidFill>
                <a:srgbClr val="7030A0"/>
              </a:solidFill>
            </a:endParaRPr>
          </a:p>
          <a:p>
            <a:pPr>
              <a:lnSpc>
                <a:spcPct val="170000"/>
              </a:lnSpc>
              <a:spcBef>
                <a:spcPts val="496"/>
              </a:spcBef>
              <a:buClr>
                <a:schemeClr val="dk1"/>
              </a:buClr>
              <a:buSzPct val="100000"/>
            </a:pPr>
            <a:r>
              <a:rPr lang="en-US" sz="2800" dirty="0">
                <a:solidFill>
                  <a:srgbClr val="7030A0"/>
                </a:solidFill>
              </a:rPr>
              <a:t>focus on individual achievement, individual progress, and individual learning which requires specific, directed, individualized, intensive remedial instruction for students who are struggling.</a:t>
            </a:r>
            <a:endParaRPr sz="2800" dirty="0">
              <a:solidFill>
                <a:srgbClr val="7030A0"/>
              </a:solidFill>
            </a:endParaRPr>
          </a:p>
          <a:p>
            <a:pPr>
              <a:spcBef>
                <a:spcPts val="496"/>
              </a:spcBef>
              <a:buClr>
                <a:schemeClr val="dk1"/>
              </a:buClr>
              <a:buSzPct val="100000"/>
            </a:pPr>
            <a:endParaRPr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</TotalTime>
  <Words>1217</Words>
  <Application>Microsoft Office PowerPoint</Application>
  <PresentationFormat>On-screen Show (4:3)</PresentationFormat>
  <Paragraphs>102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Noto Sans Symbols</vt:lpstr>
      <vt:lpstr>Trebuchet MS</vt:lpstr>
      <vt:lpstr>Wingdings 3</vt:lpstr>
      <vt:lpstr>Facet</vt:lpstr>
      <vt:lpstr>LEARNING DISORDERS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DISORDERS</dc:title>
  <cp:lastModifiedBy>Jaimon Varghese</cp:lastModifiedBy>
  <cp:revision>2</cp:revision>
  <dcterms:modified xsi:type="dcterms:W3CDTF">2022-11-14T07:18:53Z</dcterms:modified>
</cp:coreProperties>
</file>