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301" r:id="rId3"/>
    <p:sldId id="304" r:id="rId4"/>
    <p:sldId id="303" r:id="rId5"/>
    <p:sldId id="296" r:id="rId6"/>
    <p:sldId id="305" r:id="rId7"/>
    <p:sldId id="300" r:id="rId8"/>
    <p:sldId id="306" r:id="rId9"/>
    <p:sldId id="302" r:id="rId10"/>
    <p:sldId id="307" r:id="rId11"/>
    <p:sldId id="308" r:id="rId12"/>
    <p:sldId id="264" r:id="rId13"/>
    <p:sldId id="286" r:id="rId14"/>
    <p:sldId id="297" r:id="rId15"/>
    <p:sldId id="298" r:id="rId16"/>
    <p:sldId id="299" r:id="rId17"/>
    <p:sldId id="288" r:id="rId18"/>
    <p:sldId id="279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1363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3FC950-50A5-43EF-B985-C99E826FA3BE}" type="datetimeFigureOut">
              <a:rPr lang="en-IN" smtClean="0"/>
              <a:t>25-01-2024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1F6734-5813-4385-840C-7EB515EF421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57811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1F6734-5813-4385-840C-7EB515EF4213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73874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AA0F77F-B3D8-4B2C-9C7F-8AE28AF992E4}" type="datetime1">
              <a:rPr lang="en-US" smtClean="0"/>
              <a:t>25-Jan-24</a:t>
            </a:fld>
            <a:endParaRPr lang="en-IN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r>
              <a:rPr lang="en-IN"/>
              <a:t>Social Group Work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1813B-E717-4A75-A1C2-16D58F26647D}" type="datetime1">
              <a:rPr lang="en-US" smtClean="0"/>
              <a:t>25-Jan-24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DB8E5-AE00-406D-BA7B-1A915A07E9A4}" type="datetime1">
              <a:rPr lang="en-US" smtClean="0"/>
              <a:t>25-Jan-24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A9A4A-F848-44AD-9DEC-4612387DE78D}" type="datetime1">
              <a:rPr lang="en-US" smtClean="0"/>
              <a:t>25-Jan-24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AB23E-7CFE-445B-A067-CA8C8EA3C6D3}" type="datetime1">
              <a:rPr lang="en-US" smtClean="0"/>
              <a:t>25-Jan-24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60B9C-A726-4742-A6A7-E8BA47DBBEEF}" type="datetime1">
              <a:rPr lang="en-US" smtClean="0"/>
              <a:t>25-Jan-24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1C9EF-B9D9-4BD3-B27A-6AD5809C1DB7}" type="datetime1">
              <a:rPr lang="en-US" smtClean="0"/>
              <a:t>25-Jan-24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C6639DBB-4B0C-4B14-AAF6-3818BB81DD06}" type="datetime1">
              <a:rPr lang="en-US" smtClean="0"/>
              <a:t>25-Jan-24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F13773F-12C8-45BD-A6AF-4EA970171961}" type="datetime1">
              <a:rPr lang="en-US" smtClean="0"/>
              <a:t>25-Jan-24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en-IN"/>
              <a:t>Social Group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33FD5-0FC7-467A-880C-F95D65B81103}" type="datetime1">
              <a:rPr lang="en-US" smtClean="0"/>
              <a:t>25-Jan-24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F1D8-2354-47D2-9315-3CC62316F98F}" type="datetime1">
              <a:rPr lang="en-US" smtClean="0"/>
              <a:t>25-Jan-24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340E255-4D82-462C-B342-294FB2B4F9B4}" type="datetime1">
              <a:rPr lang="en-US" smtClean="0"/>
              <a:t>25-Jan-24</a:t>
            </a:fld>
            <a:endParaRPr lang="en-IN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en-IN"/>
              <a:t>Social Group Work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20688"/>
            <a:ext cx="7961472" cy="4680520"/>
          </a:xfrm>
        </p:spPr>
        <p:txBody>
          <a:bodyPr>
            <a:normAutofit fontScale="90000"/>
          </a:bodyPr>
          <a:lstStyle/>
          <a:p>
            <a:pPr algn="ctr"/>
            <a:r>
              <a:rPr lang="en-IN" sz="5300" dirty="0">
                <a:solidFill>
                  <a:srgbClr val="00B0F0"/>
                </a:solidFill>
              </a:rPr>
              <a:t>Unit 3 </a:t>
            </a:r>
            <a:r>
              <a:rPr lang="en-US" sz="5300" dirty="0">
                <a:solidFill>
                  <a:srgbClr val="00B0F0"/>
                </a:solidFill>
              </a:rPr>
              <a:t>Group process and group dynamics</a:t>
            </a:r>
            <a:br>
              <a:rPr lang="en-IN" sz="5300" dirty="0">
                <a:solidFill>
                  <a:srgbClr val="00B0F0"/>
                </a:solidFill>
              </a:rPr>
            </a:br>
            <a:br>
              <a:rPr lang="en-IN" dirty="0"/>
            </a:br>
            <a:r>
              <a:rPr lang="en-IN" dirty="0"/>
              <a:t>3.</a:t>
            </a:r>
            <a:r>
              <a:rPr lang="en-US" dirty="0"/>
              <a:t>2 Typical patterns in group process and interpersonal communication</a:t>
            </a:r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647848-C03C-4A3B-A75F-F21E2DF712C3}"/>
              </a:ext>
            </a:extLst>
          </p:cNvPr>
          <p:cNvSpPr txBox="1"/>
          <p:nvPr/>
        </p:nvSpPr>
        <p:spPr>
          <a:xfrm>
            <a:off x="2483768" y="5867980"/>
            <a:ext cx="45964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i="1" dirty="0">
                <a:solidFill>
                  <a:schemeClr val="bg1"/>
                </a:solidFill>
              </a:rPr>
              <a:t>Dr. Jaimon Varghese</a:t>
            </a:r>
            <a:endParaRPr lang="en-IN" sz="2800" i="1" dirty="0">
              <a:solidFill>
                <a:schemeClr val="bg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5966851-FCD0-4D7B-8C8E-14C6A96C1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5239E-8CF9-4B5A-B6BA-45BF7D298575}" type="datetime1">
              <a:rPr lang="en-US" smtClean="0"/>
              <a:t>25-Jan-24</a:t>
            </a:fld>
            <a:endParaRPr lang="en-IN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9E0EC77-2C45-4FE5-9B37-5D17F282E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Social Group Work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F33F028-1E7E-4BCB-8065-C56D4AD3E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1</a:t>
            </a:fld>
            <a:endParaRPr lang="en-I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584" y="1484784"/>
            <a:ext cx="8185448" cy="4968552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en-US" sz="3600" dirty="0"/>
              <a:t>Norms 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en-US" sz="3600" dirty="0"/>
              <a:t>Roles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en-US" sz="3600" dirty="0"/>
              <a:t>Culture 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en-US" sz="3600" dirty="0"/>
              <a:t>Subgroup formation</a:t>
            </a:r>
            <a:r>
              <a:rPr lang="en-US" altLang="en-US" sz="3600" dirty="0">
                <a:solidFill>
                  <a:srgbClr val="00B0F0"/>
                </a:solidFill>
              </a:rPr>
              <a:t> (unit 3.3)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en-US" sz="3600" dirty="0"/>
              <a:t>Conflict management</a:t>
            </a:r>
            <a:r>
              <a:rPr lang="en-US" altLang="en-US" sz="3600" dirty="0">
                <a:solidFill>
                  <a:srgbClr val="00B0F0"/>
                </a:solidFill>
              </a:rPr>
              <a:t> (unit 3.3)</a:t>
            </a:r>
            <a:r>
              <a:rPr lang="en-US" altLang="en-US" sz="3600" dirty="0"/>
              <a:t>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en-US" sz="3600" dirty="0"/>
              <a:t>Leadership development</a:t>
            </a:r>
            <a:r>
              <a:rPr lang="en-US" altLang="en-US" sz="3600" dirty="0">
                <a:solidFill>
                  <a:srgbClr val="00B0F0"/>
                </a:solidFill>
              </a:rPr>
              <a:t> (unit 3.3)</a:t>
            </a:r>
            <a:endParaRPr lang="en-US" altLang="en-US" sz="3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CE73642-EDCE-4809-8872-6BF709B0F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7140" y="84296"/>
            <a:ext cx="9144000" cy="1544504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>
                <a:solidFill>
                  <a:srgbClr val="00B0F0"/>
                </a:solidFill>
              </a:rPr>
              <a:t>3.2.1 Typical patterns in group process </a:t>
            </a:r>
            <a:r>
              <a:rPr lang="en-US" altLang="en-US" sz="2700" b="1" i="1" dirty="0">
                <a:solidFill>
                  <a:srgbClr val="00B050"/>
                </a:solidFill>
              </a:rPr>
              <a:t>(</a:t>
            </a:r>
            <a:r>
              <a:rPr lang="fi-FI" altLang="en-US" sz="2700" b="1" i="1" dirty="0">
                <a:solidFill>
                  <a:srgbClr val="00B050"/>
                </a:solidFill>
              </a:rPr>
              <a:t>Pallassana &amp; Thomas,1983:155-234)</a:t>
            </a:r>
            <a:endParaRPr lang="en-IN" sz="2700" i="1" dirty="0">
              <a:solidFill>
                <a:srgbClr val="00B050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E012FC-B8A1-489D-BE0E-7EE4E4E5C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7F8AB-6671-4A6A-9E00-4E521CC643AB}" type="datetime1">
              <a:rPr lang="en-US" smtClean="0"/>
              <a:t>25-Jan-24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E173F5-5ABC-47C5-A27D-5B6C164EC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96600B-D82D-4193-9761-5CD029439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6928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584" y="1484784"/>
            <a:ext cx="8185448" cy="496855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en-US" sz="3600" dirty="0"/>
              <a:t>Shared expectations &amp; beliefs about appropriate ways to act in a social situation such as group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en-US" sz="3600" dirty="0"/>
              <a:t>By providing guidelines for acceptable &amp; appropriate behaviour, norms increase predictability, stability, and security for members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en-US" sz="3600" dirty="0"/>
              <a:t>Norms are overt and covert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CE73642-EDCE-4809-8872-6BF709B0F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7140" y="84296"/>
            <a:ext cx="9144000" cy="1544504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>
                <a:solidFill>
                  <a:srgbClr val="00B0F0"/>
                </a:solidFill>
              </a:rPr>
              <a:t>Norms </a:t>
            </a:r>
            <a:br>
              <a:rPr lang="en-US" altLang="en-US" b="1" dirty="0">
                <a:solidFill>
                  <a:srgbClr val="00B0F0"/>
                </a:solidFill>
              </a:rPr>
            </a:br>
            <a:r>
              <a:rPr lang="en-US" altLang="en-US" sz="2700" b="1" i="1" dirty="0">
                <a:solidFill>
                  <a:srgbClr val="00B050"/>
                </a:solidFill>
              </a:rPr>
              <a:t>(Ronald W </a:t>
            </a:r>
            <a:r>
              <a:rPr lang="en-US" altLang="en-US" sz="2700" b="1" i="1" dirty="0" err="1">
                <a:solidFill>
                  <a:srgbClr val="00B050"/>
                </a:solidFill>
              </a:rPr>
              <a:t>Toseland</a:t>
            </a:r>
            <a:r>
              <a:rPr lang="en-US" altLang="en-US" sz="2700" b="1" i="1" dirty="0">
                <a:solidFill>
                  <a:srgbClr val="00B050"/>
                </a:solidFill>
              </a:rPr>
              <a:t> and Robert F Rivas, 2012:82-83)</a:t>
            </a:r>
            <a:endParaRPr lang="en-IN" sz="2700" i="1" dirty="0">
              <a:solidFill>
                <a:srgbClr val="00B050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E012FC-B8A1-489D-BE0E-7EE4E4E5C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7F8AB-6671-4A6A-9E00-4E521CC643AB}" type="datetime1">
              <a:rPr lang="en-US" smtClean="0"/>
              <a:t>25-Jan-24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E173F5-5ABC-47C5-A27D-5B6C164EC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96600B-D82D-4193-9761-5CD029439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4960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584" y="260648"/>
            <a:ext cx="8185448" cy="619268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en-US" sz="3600" dirty="0"/>
              <a:t>Emergence of norms as the group progresses reduces the need for structure and control by the worker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en-US" sz="3600" dirty="0"/>
              <a:t>Norms discourage the capricious use of power by the leader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en-US" sz="3600" dirty="0"/>
              <a:t>Deviations from norms are not necessarily harmful, sometimes help groups move in new directions or challenge the old ways of accomplishing the tasks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E012FC-B8A1-489D-BE0E-7EE4E4E5C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7F8AB-6671-4A6A-9E00-4E521CC643AB}" type="datetime1">
              <a:rPr lang="en-US" smtClean="0"/>
              <a:t>25-Jan-24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E173F5-5ABC-47C5-A27D-5B6C164EC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96600B-D82D-4193-9761-5CD029439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9871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584" y="1484784"/>
            <a:ext cx="8185448" cy="4968552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en-US" sz="3600" dirty="0"/>
              <a:t>Discussing, diagnosing, &amp; making explicit decisions about group norms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en-US" sz="3600" dirty="0"/>
              <a:t>Directly intervening in the group to change a norm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en-US" sz="3600" dirty="0"/>
              <a:t>Deviating from a norm &amp; helping a group to adapt a new response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en-US" sz="3600" dirty="0"/>
              <a:t>Helping the group become aware of external influences and their effect on the group’s norms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en-US" altLang="en-US" sz="3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CE73642-EDCE-4809-8872-6BF709B0F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7140" y="84296"/>
            <a:ext cx="9144000" cy="1544504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>
                <a:solidFill>
                  <a:srgbClr val="00B0F0"/>
                </a:solidFill>
              </a:rPr>
              <a:t>Changing Norms </a:t>
            </a:r>
            <a:br>
              <a:rPr lang="en-US" altLang="en-US" b="1" dirty="0">
                <a:solidFill>
                  <a:srgbClr val="00B0F0"/>
                </a:solidFill>
              </a:rPr>
            </a:br>
            <a:r>
              <a:rPr lang="en-US" altLang="en-US" sz="2700" b="1" i="1" dirty="0">
                <a:solidFill>
                  <a:srgbClr val="00B050"/>
                </a:solidFill>
              </a:rPr>
              <a:t>(Ronald W </a:t>
            </a:r>
            <a:r>
              <a:rPr lang="en-US" altLang="en-US" sz="2700" b="1" i="1" dirty="0" err="1">
                <a:solidFill>
                  <a:srgbClr val="00B050"/>
                </a:solidFill>
              </a:rPr>
              <a:t>Toseland</a:t>
            </a:r>
            <a:r>
              <a:rPr lang="en-US" altLang="en-US" sz="2700" b="1" i="1" dirty="0">
                <a:solidFill>
                  <a:srgbClr val="00B050"/>
                </a:solidFill>
              </a:rPr>
              <a:t> and Robert F Rivas, 2012:82-84)</a:t>
            </a:r>
            <a:endParaRPr lang="en-IN" sz="2700" i="1" dirty="0">
              <a:solidFill>
                <a:srgbClr val="00B050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E012FC-B8A1-489D-BE0E-7EE4E4E5C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7F8AB-6671-4A6A-9E00-4E521CC643AB}" type="datetime1">
              <a:rPr lang="en-US" smtClean="0"/>
              <a:t>25-Jan-24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E173F5-5ABC-47C5-A27D-5B6C164EC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96600B-D82D-4193-9761-5CD029439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23324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584" y="476672"/>
            <a:ext cx="8185448" cy="5976664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en-US" sz="3600" dirty="0"/>
              <a:t>Hiring a consultant to work with the group to change its norms</a:t>
            </a:r>
          </a:p>
          <a:p>
            <a:pPr marL="109728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altLang="en-US" sz="3600" b="1" dirty="0">
                <a:solidFill>
                  <a:srgbClr val="0070C0"/>
                </a:solidFill>
              </a:rPr>
              <a:t>3 Stages of norm change </a:t>
            </a:r>
            <a:r>
              <a:rPr lang="en-US" altLang="en-US" sz="3600" b="1" dirty="0">
                <a:solidFill>
                  <a:srgbClr val="00B050"/>
                </a:solidFill>
              </a:rPr>
              <a:t>(Lewin, 1947)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en-US" sz="3600" dirty="0"/>
              <a:t>Disequilibrium or </a:t>
            </a:r>
            <a:r>
              <a:rPr lang="en-US" altLang="en-US" sz="3600" dirty="0">
                <a:solidFill>
                  <a:srgbClr val="7030A0"/>
                </a:solidFill>
              </a:rPr>
              <a:t>unfreezing</a:t>
            </a:r>
            <a:r>
              <a:rPr lang="en-US" altLang="en-US" sz="3600" dirty="0"/>
              <a:t> caused by a crisis that demonstrates dysfunction of old norm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en-US" sz="3600" dirty="0"/>
              <a:t>Return to equilibrium accepting new norm or </a:t>
            </a:r>
            <a:r>
              <a:rPr lang="en-US" altLang="en-US" sz="3600" dirty="0">
                <a:solidFill>
                  <a:srgbClr val="7030A0"/>
                </a:solidFill>
              </a:rPr>
              <a:t>freezing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en-US" sz="3600" dirty="0">
                <a:solidFill>
                  <a:srgbClr val="7030A0"/>
                </a:solidFill>
              </a:rPr>
              <a:t>Refreezing</a:t>
            </a:r>
            <a:r>
              <a:rPr lang="en-US" altLang="en-US" sz="3600" dirty="0"/>
              <a:t>: stabilizing the new norm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en-US" altLang="en-US" sz="36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E012FC-B8A1-489D-BE0E-7EE4E4E5C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7F8AB-6671-4A6A-9E00-4E521CC643AB}" type="datetime1">
              <a:rPr lang="en-US" smtClean="0"/>
              <a:t>25-Jan-24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E173F5-5ABC-47C5-A27D-5B6C164EC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96600B-D82D-4193-9761-5CD029439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62191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584" y="1484784"/>
            <a:ext cx="8185448" cy="4968552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en-US" sz="3600" dirty="0"/>
              <a:t>Roles are shared expectations about the functions of individuals in the group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en-US" sz="3600" dirty="0"/>
              <a:t>Roles define behaviour in relation to a specific function or task that the group member is expected to perform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en-US" sz="3600" dirty="0"/>
              <a:t>Roles ensure that vital group functions are taken care of.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CE73642-EDCE-4809-8872-6BF709B0F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7140" y="84296"/>
            <a:ext cx="9144000" cy="1544504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>
                <a:solidFill>
                  <a:srgbClr val="00B0F0"/>
                </a:solidFill>
              </a:rPr>
              <a:t>Roles </a:t>
            </a:r>
            <a:br>
              <a:rPr lang="en-US" altLang="en-US" b="1" dirty="0">
                <a:solidFill>
                  <a:srgbClr val="00B0F0"/>
                </a:solidFill>
              </a:rPr>
            </a:br>
            <a:r>
              <a:rPr lang="en-US" altLang="en-US" sz="2700" b="1" i="1" dirty="0">
                <a:solidFill>
                  <a:srgbClr val="00B050"/>
                </a:solidFill>
              </a:rPr>
              <a:t>(Ronald W </a:t>
            </a:r>
            <a:r>
              <a:rPr lang="en-US" altLang="en-US" sz="2700" b="1" i="1" dirty="0" err="1">
                <a:solidFill>
                  <a:srgbClr val="00B050"/>
                </a:solidFill>
              </a:rPr>
              <a:t>Toseland</a:t>
            </a:r>
            <a:r>
              <a:rPr lang="en-US" altLang="en-US" sz="2700" b="1" i="1" dirty="0">
                <a:solidFill>
                  <a:srgbClr val="00B050"/>
                </a:solidFill>
              </a:rPr>
              <a:t> and Robert F Rivas, 2012:84</a:t>
            </a:r>
            <a:r>
              <a:rPr lang="fi-FI" altLang="en-US" sz="2700" b="1" i="1" dirty="0">
                <a:solidFill>
                  <a:srgbClr val="00B050"/>
                </a:solidFill>
              </a:rPr>
              <a:t>)</a:t>
            </a:r>
            <a:endParaRPr lang="en-IN" sz="2700" i="1" dirty="0">
              <a:solidFill>
                <a:srgbClr val="00B050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E012FC-B8A1-489D-BE0E-7EE4E4E5C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7F8AB-6671-4A6A-9E00-4E521CC643AB}" type="datetime1">
              <a:rPr lang="en-US" smtClean="0"/>
              <a:t>25-Jan-24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E173F5-5ABC-47C5-A27D-5B6C164EC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96600B-D82D-4193-9761-5CD029439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5423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584" y="1484784"/>
            <a:ext cx="8185448" cy="496855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en-US" sz="3600" dirty="0"/>
              <a:t>Discussion on each member’s role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en-US" sz="3600" dirty="0"/>
              <a:t>Clarifying the responsibilities &amp; the privileges of existing roles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en-US" sz="3600" dirty="0"/>
              <a:t>Asking members to assume new roles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en-US" sz="3600" dirty="0"/>
              <a:t>Adding new roles according to preferences expressed during the group’s discussion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CE73642-EDCE-4809-8872-6BF709B0F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7140" y="84296"/>
            <a:ext cx="9144000" cy="1544504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>
                <a:solidFill>
                  <a:srgbClr val="00B0F0"/>
                </a:solidFill>
              </a:rPr>
              <a:t>Change or modification of roles </a:t>
            </a:r>
            <a:br>
              <a:rPr lang="en-US" altLang="en-US" b="1" dirty="0">
                <a:solidFill>
                  <a:srgbClr val="00B0F0"/>
                </a:solidFill>
              </a:rPr>
            </a:br>
            <a:r>
              <a:rPr lang="en-US" altLang="en-US" sz="2700" b="1" i="1" dirty="0">
                <a:solidFill>
                  <a:srgbClr val="00B050"/>
                </a:solidFill>
              </a:rPr>
              <a:t>(Ronald W </a:t>
            </a:r>
            <a:r>
              <a:rPr lang="en-US" altLang="en-US" sz="2700" b="1" i="1" dirty="0" err="1">
                <a:solidFill>
                  <a:srgbClr val="00B050"/>
                </a:solidFill>
              </a:rPr>
              <a:t>Toseland</a:t>
            </a:r>
            <a:r>
              <a:rPr lang="en-US" altLang="en-US" sz="2700" b="1" i="1" dirty="0">
                <a:solidFill>
                  <a:srgbClr val="00B050"/>
                </a:solidFill>
              </a:rPr>
              <a:t> and Robert F Rivas, 2012:85</a:t>
            </a:r>
            <a:r>
              <a:rPr lang="fi-FI" altLang="en-US" sz="2700" b="1" i="1" dirty="0">
                <a:solidFill>
                  <a:srgbClr val="00B050"/>
                </a:solidFill>
              </a:rPr>
              <a:t>)</a:t>
            </a:r>
            <a:endParaRPr lang="en-IN" sz="2700" i="1" dirty="0">
              <a:solidFill>
                <a:srgbClr val="00B050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E012FC-B8A1-489D-BE0E-7EE4E4E5C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7F8AB-6671-4A6A-9E00-4E521CC643AB}" type="datetime1">
              <a:rPr lang="en-US" smtClean="0"/>
              <a:t>25-Jan-24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E173F5-5ABC-47C5-A27D-5B6C164EC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96600B-D82D-4193-9761-5CD029439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43857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584" y="1484784"/>
            <a:ext cx="8185448" cy="4968552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en-US" sz="3600" dirty="0"/>
              <a:t>Group culture emerges from the mix of values that members bring to the group. Worker helps members examine, compare and respect each other’s value systems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en-US" sz="3600" dirty="0"/>
              <a:t>Group culture is also affected by the agency, community and society where the group is situated. Members need to identify and understand them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CE73642-EDCE-4809-8872-6BF709B0F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7140" y="84296"/>
            <a:ext cx="9144000" cy="1544504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>
                <a:solidFill>
                  <a:srgbClr val="00B0F0"/>
                </a:solidFill>
              </a:rPr>
              <a:t>Group Culture </a:t>
            </a:r>
            <a:br>
              <a:rPr lang="en-US" altLang="en-US" b="1" dirty="0">
                <a:solidFill>
                  <a:srgbClr val="00B0F0"/>
                </a:solidFill>
              </a:rPr>
            </a:br>
            <a:r>
              <a:rPr lang="en-US" altLang="en-US" sz="2700" b="1" i="1" dirty="0">
                <a:solidFill>
                  <a:srgbClr val="00B050"/>
                </a:solidFill>
              </a:rPr>
              <a:t>(Ronald W </a:t>
            </a:r>
            <a:r>
              <a:rPr lang="en-US" altLang="en-US" sz="2700" b="1" i="1" dirty="0" err="1">
                <a:solidFill>
                  <a:srgbClr val="00B050"/>
                </a:solidFill>
              </a:rPr>
              <a:t>Toseland</a:t>
            </a:r>
            <a:r>
              <a:rPr lang="en-US" altLang="en-US" sz="2700" b="1" i="1" dirty="0">
                <a:solidFill>
                  <a:srgbClr val="00B050"/>
                </a:solidFill>
              </a:rPr>
              <a:t> and Robert F Rivas, 2012:89</a:t>
            </a:r>
            <a:r>
              <a:rPr lang="fi-FI" altLang="en-US" sz="2700" b="1" i="1" dirty="0">
                <a:solidFill>
                  <a:srgbClr val="00B050"/>
                </a:solidFill>
              </a:rPr>
              <a:t>)</a:t>
            </a:r>
            <a:endParaRPr lang="en-IN" sz="2700" i="1" dirty="0">
              <a:solidFill>
                <a:srgbClr val="00B050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E012FC-B8A1-489D-BE0E-7EE4E4E5C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7F8AB-6671-4A6A-9E00-4E521CC643AB}" type="datetime1">
              <a:rPr lang="en-US" smtClean="0"/>
              <a:t>25-Jan-24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E173F5-5ABC-47C5-A27D-5B6C164EC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96600B-D82D-4193-9761-5CD029439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76687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584" y="332656"/>
            <a:ext cx="8185448" cy="6120680"/>
          </a:xfrm>
        </p:spPr>
        <p:txBody>
          <a:bodyPr>
            <a:normAutofit fontScale="92500"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en-US" sz="3600" dirty="0"/>
              <a:t>Worker helps members to identify their own stereotypes and eliminate stereotyped ways of relating with each other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en-US" sz="3600" dirty="0"/>
              <a:t>Value conflicts reduce group cohesion and lead to sudden demise of the group. Worker mediates value conflicts among members &amp; between members and the larger society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E012FC-B8A1-489D-BE0E-7EE4E4E5C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7F8AB-6671-4A6A-9E00-4E521CC643AB}" type="datetime1">
              <a:rPr lang="en-US" smtClean="0"/>
              <a:t>25-Jan-24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E173F5-5ABC-47C5-A27D-5B6C164EC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96600B-D82D-4193-9761-5CD029439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332142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728" y="332656"/>
            <a:ext cx="8516304" cy="612068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en-US" sz="3600" dirty="0"/>
              <a:t>A culture that emphasizes values of self-determination, openness, fairness, diversity of opinions and acceptance of differences facilitates the achievement of group &amp; individual goals.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en-US" sz="3600" dirty="0"/>
              <a:t>Groups are most satisfying when they meet members’ socioemotional &amp; instrumental needs. Worker balances members’ emotional needs with their needs for task accomplishment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E012FC-B8A1-489D-BE0E-7EE4E4E5C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7F8AB-6671-4A6A-9E00-4E521CC643AB}" type="datetime1">
              <a:rPr lang="en-US" smtClean="0"/>
              <a:t>25-Jan-24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E173F5-5ABC-47C5-A27D-5B6C164EC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96600B-D82D-4193-9761-5CD029439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70784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4642" y="791225"/>
            <a:ext cx="4347358" cy="414994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Communication involves the transmission of a message from a sender to a receiver.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communication includes: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 err="1"/>
              <a:t>i</a:t>
            </a:r>
            <a:r>
              <a:rPr lang="en-US" sz="2400" dirty="0"/>
              <a:t>) encoding of perception, thoughts and feelings into language and other symbols by a sender;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IN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4642" y="163286"/>
            <a:ext cx="8694716" cy="627939"/>
          </a:xfrm>
        </p:spPr>
        <p:txBody>
          <a:bodyPr>
            <a:noAutofit/>
          </a:bodyPr>
          <a:lstStyle/>
          <a:p>
            <a:pPr algn="ctr"/>
            <a:r>
              <a:rPr lang="en-US" altLang="en-US" sz="3600" b="1" dirty="0">
                <a:solidFill>
                  <a:srgbClr val="0070C0"/>
                </a:solidFill>
              </a:rPr>
              <a:t>3.2.2 </a:t>
            </a:r>
            <a:r>
              <a:rPr lang="en-US" sz="3600" dirty="0">
                <a:solidFill>
                  <a:srgbClr val="0070C0"/>
                </a:solidFill>
              </a:rPr>
              <a:t>Interpersonal Communication </a:t>
            </a:r>
            <a:endParaRPr lang="en-IN" sz="3600" dirty="0">
              <a:solidFill>
                <a:srgbClr val="0070C0"/>
              </a:solidFill>
            </a:endParaRPr>
          </a:p>
        </p:txBody>
      </p:sp>
      <p:pic>
        <p:nvPicPr>
          <p:cNvPr id="6" name="Picture 5" descr="ip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1736" y="1114285"/>
            <a:ext cx="4536504" cy="307924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E2DE64F-EB8E-4CA8-90F5-C0BF1F859A75}"/>
              </a:ext>
            </a:extLst>
          </p:cNvPr>
          <p:cNvSpPr txBox="1"/>
          <p:nvPr/>
        </p:nvSpPr>
        <p:spPr>
          <a:xfrm>
            <a:off x="656694" y="4852072"/>
            <a:ext cx="8262664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ii) transmission of language and symbols verbally, non-verbally or virtually; and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iii) decoding of the message by the receiver </a:t>
            </a:r>
          </a:p>
          <a:p>
            <a:pPr algn="r">
              <a:spcBef>
                <a:spcPts val="600"/>
              </a:spcBef>
              <a:spcAft>
                <a:spcPts val="600"/>
              </a:spcAft>
            </a:pPr>
            <a:r>
              <a:rPr lang="en-IN" altLang="en-US" sz="2400" b="1" i="1" dirty="0">
                <a:solidFill>
                  <a:srgbClr val="00B050"/>
                </a:solidFill>
              </a:rPr>
              <a:t>(</a:t>
            </a:r>
            <a:r>
              <a:rPr lang="en-IN" altLang="en-US" b="1" i="1" dirty="0">
                <a:solidFill>
                  <a:srgbClr val="00B050"/>
                </a:solidFill>
              </a:rPr>
              <a:t>IGNOU, 2020: Unit 2, p.5)</a:t>
            </a:r>
            <a:endParaRPr lang="en-IN" sz="24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728" y="476673"/>
            <a:ext cx="8647272" cy="5976664"/>
          </a:xfrm>
        </p:spPr>
        <p:txBody>
          <a:bodyPr>
            <a:normAutofit fontScale="77500" lnSpcReduction="20000"/>
          </a:bodyPr>
          <a:lstStyle/>
          <a:p>
            <a:pPr marL="109728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IN" sz="4000" dirty="0">
                <a:solidFill>
                  <a:srgbClr val="0070C0"/>
                </a:solidFill>
              </a:rPr>
              <a:t>Patterns of Group interaction</a:t>
            </a:r>
            <a:br>
              <a:rPr lang="en-IN" sz="4000" dirty="0">
                <a:solidFill>
                  <a:srgbClr val="00B0F0"/>
                </a:solidFill>
              </a:rPr>
            </a:br>
            <a:r>
              <a:rPr lang="en-IN" sz="2600" dirty="0">
                <a:solidFill>
                  <a:srgbClr val="00B050"/>
                </a:solidFill>
              </a:rPr>
              <a:t>(Ronald W </a:t>
            </a:r>
            <a:r>
              <a:rPr lang="en-IN" sz="2600" dirty="0" err="1">
                <a:solidFill>
                  <a:srgbClr val="00B050"/>
                </a:solidFill>
              </a:rPr>
              <a:t>Toseland</a:t>
            </a:r>
            <a:r>
              <a:rPr lang="en-IN" sz="2600" dirty="0">
                <a:solidFill>
                  <a:srgbClr val="00B050"/>
                </a:solidFill>
              </a:rPr>
              <a:t> and Robert F Rivas, 2012:74)</a:t>
            </a:r>
            <a:endParaRPr lang="en-IN" sz="4000" dirty="0">
              <a:solidFill>
                <a:srgbClr val="00B050"/>
              </a:solidFill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IN" sz="4000" dirty="0">
                <a:solidFill>
                  <a:srgbClr val="00B0F0"/>
                </a:solidFill>
              </a:rPr>
              <a:t>(1) Maypole</a:t>
            </a:r>
            <a:r>
              <a:rPr lang="en-IN" sz="4000" dirty="0"/>
              <a:t>: leader communicates from the centre to each member</a:t>
            </a:r>
            <a:r>
              <a:rPr lang="en-IN" sz="3600" dirty="0"/>
              <a:t> </a:t>
            </a:r>
            <a:r>
              <a:rPr lang="en-IN" sz="4000" dirty="0"/>
              <a:t>and members communicate with the leader</a:t>
            </a:r>
            <a:endParaRPr lang="en-IN" sz="3600" dirty="0"/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IN" sz="4000" dirty="0">
                <a:solidFill>
                  <a:srgbClr val="00B0F0"/>
                </a:solidFill>
              </a:rPr>
              <a:t>(2) Round robin</a:t>
            </a:r>
            <a:r>
              <a:rPr lang="en-IN" sz="4000" dirty="0"/>
              <a:t>: members take turn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IN" sz="4000" dirty="0">
                <a:solidFill>
                  <a:srgbClr val="00B0F0"/>
                </a:solidFill>
              </a:rPr>
              <a:t>(3) Hot seat</a:t>
            </a:r>
            <a:r>
              <a:rPr lang="en-IN" sz="4000" dirty="0"/>
              <a:t>: extended back &amp; forth between leader and a member while other members watch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IN" sz="4000" dirty="0">
                <a:solidFill>
                  <a:srgbClr val="00B0F0"/>
                </a:solidFill>
              </a:rPr>
              <a:t>(4) Free floating</a:t>
            </a:r>
            <a:r>
              <a:rPr lang="en-IN" sz="4000" dirty="0"/>
              <a:t>: members contribute according to their ability and need of the group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43181-8A8D-4C41-970F-6E0DFCE7D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0B299-D579-4AA0-9884-2E9C5A8A8708}" type="datetime1">
              <a:rPr lang="en-US" smtClean="0"/>
              <a:t>25-Jan-24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DC28D-8C0D-49CB-AF22-90F833779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551AE-3B99-4C65-91ED-48952D48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13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399524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968" y="332656"/>
            <a:ext cx="9013032" cy="6120681"/>
          </a:xfrm>
        </p:spPr>
        <p:txBody>
          <a:bodyPr>
            <a:normAutofit fontScale="85000" lnSpcReduction="20000"/>
          </a:bodyPr>
          <a:lstStyle/>
          <a:p>
            <a:pPr marL="109728" indent="0" algn="ctr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4000" dirty="0">
                <a:solidFill>
                  <a:srgbClr val="0070C0"/>
                </a:solidFill>
              </a:rPr>
              <a:t>Factors affecting communication patterns</a:t>
            </a:r>
            <a:r>
              <a:rPr lang="en-US" sz="4000" dirty="0">
                <a:solidFill>
                  <a:srgbClr val="00B0F0"/>
                </a:solidFill>
              </a:rPr>
              <a:t>	 </a:t>
            </a:r>
            <a:br>
              <a:rPr lang="en-US" sz="4000" dirty="0">
                <a:solidFill>
                  <a:srgbClr val="00B0F0"/>
                </a:solidFill>
              </a:rPr>
            </a:br>
            <a:r>
              <a:rPr lang="en-US" sz="2600" dirty="0">
                <a:solidFill>
                  <a:srgbClr val="00B050"/>
                </a:solidFill>
              </a:rPr>
              <a:t>(Ronald W </a:t>
            </a:r>
            <a:r>
              <a:rPr lang="en-US" sz="2600" dirty="0" err="1">
                <a:solidFill>
                  <a:srgbClr val="00B050"/>
                </a:solidFill>
              </a:rPr>
              <a:t>Toseland</a:t>
            </a:r>
            <a:r>
              <a:rPr lang="en-US" sz="2600" dirty="0">
                <a:solidFill>
                  <a:srgbClr val="00B050"/>
                </a:solidFill>
              </a:rPr>
              <a:t> and Robert F Rivas, 2012:74)</a:t>
            </a:r>
            <a:endParaRPr lang="en-US" sz="4000" dirty="0">
              <a:solidFill>
                <a:srgbClr val="00B050"/>
              </a:solidFill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000" dirty="0"/>
              <a:t>(1) Cues &amp; reinforcement that members receive for specific interactional exchanges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000" dirty="0"/>
              <a:t>(2) Emotional bonds that develop between group members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000" dirty="0"/>
              <a:t>(3) Subgroups that develop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000" dirty="0"/>
              <a:t>(4) Size &amp; physical arrangements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000" dirty="0"/>
              <a:t>(5) Power &amp; status relationships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43181-8A8D-4C41-970F-6E0DFCE7D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0B299-D579-4AA0-9884-2E9C5A8A8708}" type="datetime1">
              <a:rPr lang="en-US" smtClean="0"/>
              <a:t>25-Jan-24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DC28D-8C0D-49CB-AF22-90F833779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551AE-3B99-4C65-91ED-48952D48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14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161687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332656"/>
            <a:ext cx="8820472" cy="6192688"/>
          </a:xfrm>
        </p:spPr>
        <p:txBody>
          <a:bodyPr>
            <a:normAutofit fontScale="92500"/>
          </a:bodyPr>
          <a:lstStyle/>
          <a:p>
            <a:pPr marL="109728" indent="0" algn="ctr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3200" dirty="0">
                <a:solidFill>
                  <a:srgbClr val="0070C0"/>
                </a:solidFill>
              </a:rPr>
              <a:t>Principles for practice of effective communication patterns</a:t>
            </a:r>
            <a:r>
              <a:rPr lang="en-US" sz="3200" dirty="0">
                <a:solidFill>
                  <a:srgbClr val="00B0F0"/>
                </a:solidFill>
              </a:rPr>
              <a:t>	 </a:t>
            </a:r>
            <a:br>
              <a:rPr lang="en-US" sz="3200" dirty="0">
                <a:solidFill>
                  <a:srgbClr val="00B0F0"/>
                </a:solidFill>
              </a:rPr>
            </a:br>
            <a:r>
              <a:rPr lang="en-US" sz="2400" dirty="0">
                <a:solidFill>
                  <a:srgbClr val="00B050"/>
                </a:solidFill>
              </a:rPr>
              <a:t>(Ronald W </a:t>
            </a:r>
            <a:r>
              <a:rPr lang="en-US" sz="2400" dirty="0" err="1">
                <a:solidFill>
                  <a:srgbClr val="00B050"/>
                </a:solidFill>
              </a:rPr>
              <a:t>Toseland</a:t>
            </a:r>
            <a:r>
              <a:rPr lang="en-US" sz="2400" dirty="0">
                <a:solidFill>
                  <a:srgbClr val="00B050"/>
                </a:solidFill>
              </a:rPr>
              <a:t> and Robert F Rivas, 2012:74)</a:t>
            </a:r>
            <a:endParaRPr lang="en-US" sz="3200" dirty="0">
              <a:solidFill>
                <a:srgbClr val="00B050"/>
              </a:solidFill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3200" dirty="0"/>
              <a:t>(1) Members in group are always communicating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3200" dirty="0"/>
              <a:t>(2) Communication patterns can be changed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3200" dirty="0"/>
              <a:t>(3) Members communicate for a purpose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3200" dirty="0"/>
              <a:t>(4) There is meaning in all communications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3200" dirty="0"/>
              <a:t>(5) Messages are often perceived selectively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43181-8A8D-4C41-970F-6E0DFCE7D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0B299-D579-4AA0-9884-2E9C5A8A8708}" type="datetime1">
              <a:rPr lang="en-US" smtClean="0"/>
              <a:t>25-Jan-24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DC28D-8C0D-49CB-AF22-90F833779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551AE-3B99-4C65-91ED-48952D48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15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15097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332656"/>
            <a:ext cx="8820472" cy="6192688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IN" sz="3200" dirty="0"/>
              <a:t>(6) Messages may be distorted in transmission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IN" sz="3200" dirty="0"/>
              <a:t>(7) Feedback &amp; clarification enhance accurate understanding of communication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IN" sz="3200" dirty="0"/>
              <a:t>(8) Open, group-centred communications are often, but not always, the preferred pattern of interactions. Help the groups develop interaction patterns that meet members’ socioemotional needs while accomplishing the group purposes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43181-8A8D-4C41-970F-6E0DFCE7D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0B299-D579-4AA0-9884-2E9C5A8A8708}" type="datetime1">
              <a:rPr lang="en-US" smtClean="0"/>
              <a:t>25-Jan-24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DC28D-8C0D-49CB-AF22-90F833779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551AE-3B99-4C65-91ED-48952D48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16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051766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101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References</a:t>
            </a:r>
            <a:endParaRPr lang="en-IN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555832" cy="5328592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IGNOU (2020) </a:t>
            </a:r>
            <a:r>
              <a:rPr lang="en-US" sz="2400" i="1" dirty="0"/>
              <a:t>MSW 008 - Social Group Work: Working with Groups (rev. ed.). </a:t>
            </a:r>
            <a:r>
              <a:rPr lang="en-US" sz="2400" dirty="0"/>
              <a:t>New Delhi: School of Social Work, Indira Gandhi National Open University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Lewin Kurt (1947) Frontiers in group dynamics. </a:t>
            </a:r>
            <a:r>
              <a:rPr lang="en-US" sz="2400" i="1" dirty="0"/>
              <a:t>Human Relations</a:t>
            </a:r>
            <a:r>
              <a:rPr lang="en-US" sz="2400" dirty="0"/>
              <a:t>, 1, 2-38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 err="1"/>
              <a:t>Pallassana</a:t>
            </a:r>
            <a:r>
              <a:rPr lang="en-US" sz="2400" dirty="0"/>
              <a:t> R. </a:t>
            </a:r>
            <a:r>
              <a:rPr lang="en-US" sz="2400" dirty="0" err="1"/>
              <a:t>Balgopal</a:t>
            </a:r>
            <a:r>
              <a:rPr lang="en-US" sz="2400" dirty="0"/>
              <a:t> &amp; Vassil V. Thomas (1983) </a:t>
            </a:r>
            <a:r>
              <a:rPr lang="en-US" sz="2400" i="1" dirty="0"/>
              <a:t>Groups in Social Work – An ecological perspective</a:t>
            </a:r>
            <a:r>
              <a:rPr lang="en-US" sz="2400" dirty="0"/>
              <a:t>, New York: Macmillan Publishing Co.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 err="1"/>
              <a:t>Toseland</a:t>
            </a:r>
            <a:r>
              <a:rPr lang="en-US" sz="2400" dirty="0"/>
              <a:t> W. Ronald &amp; Rivas F. Robert (2012) </a:t>
            </a:r>
            <a:r>
              <a:rPr lang="en-US" sz="2400" i="1" dirty="0"/>
              <a:t>An Introduction to Group Work Practice (7th Ed.)</a:t>
            </a:r>
            <a:r>
              <a:rPr lang="en-US" sz="2400" dirty="0"/>
              <a:t>. Boston: Allyn &amp; Bacon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24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IN" sz="2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C8588D-157A-470A-BFB3-6C5975C68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1174D-49E0-446F-A9B3-879E74ABCD3D}" type="datetime1">
              <a:rPr lang="en-US" smtClean="0"/>
              <a:t>25-Jan-24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757123-026E-45E8-8736-491BD3729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63D236-D36D-49DE-A0E4-DA62D6467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42687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32856"/>
            <a:ext cx="8229600" cy="2592288"/>
          </a:xfrm>
        </p:spPr>
        <p:txBody>
          <a:bodyPr>
            <a:normAutofit/>
          </a:bodyPr>
          <a:lstStyle/>
          <a:p>
            <a:pPr algn="ctr"/>
            <a:r>
              <a:rPr lang="en-US" sz="7200" dirty="0">
                <a:solidFill>
                  <a:schemeClr val="accent2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Thank You</a:t>
            </a:r>
            <a:endParaRPr lang="en-IN" sz="7200" dirty="0">
              <a:solidFill>
                <a:schemeClr val="accent2">
                  <a:lumMod val="60000"/>
                  <a:lumOff val="40000"/>
                </a:schemeClr>
              </a:solidFill>
              <a:latin typeface="Algerian" panose="04020705040A02060702" pitchFamily="82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FC90E6-EFBF-42C5-8DEB-39C380D48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92EA-EC51-4CCC-815E-730DC3FE15A2}" type="datetime1">
              <a:rPr lang="en-US" smtClean="0"/>
              <a:t>25-Jan-24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52EB69-34B4-4E27-B510-0253793AD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4664C1-558E-4DF6-BC2C-6F5393203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18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35408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1412</TotalTime>
  <Words>1065</Words>
  <Application>Microsoft Office PowerPoint</Application>
  <PresentationFormat>On-screen Show (4:3)</PresentationFormat>
  <Paragraphs>127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Algerian</vt:lpstr>
      <vt:lpstr>Calibri</vt:lpstr>
      <vt:lpstr>Lucida Sans Unicode</vt:lpstr>
      <vt:lpstr>Verdana</vt:lpstr>
      <vt:lpstr>Wingdings 2</vt:lpstr>
      <vt:lpstr>Wingdings 3</vt:lpstr>
      <vt:lpstr>Concourse</vt:lpstr>
      <vt:lpstr>Unit 3 Group process and group dynamics  3.2 Typical patterns in group process and interpersonal communication</vt:lpstr>
      <vt:lpstr>3.2.1 Typical patterns in group process (Pallassana &amp; Thomas,1983:155-234)</vt:lpstr>
      <vt:lpstr>Norms  (Ronald W Toseland and Robert F Rivas, 2012:82-83)</vt:lpstr>
      <vt:lpstr>PowerPoint Presentation</vt:lpstr>
      <vt:lpstr>Changing Norms  (Ronald W Toseland and Robert F Rivas, 2012:82-84)</vt:lpstr>
      <vt:lpstr>PowerPoint Presentation</vt:lpstr>
      <vt:lpstr>Roles  (Ronald W Toseland and Robert F Rivas, 2012:84)</vt:lpstr>
      <vt:lpstr>Change or modification of roles  (Ronald W Toseland and Robert F Rivas, 2012:85)</vt:lpstr>
      <vt:lpstr>Group Culture  (Ronald W Toseland and Robert F Rivas, 2012:89)</vt:lpstr>
      <vt:lpstr>PowerPoint Presentation</vt:lpstr>
      <vt:lpstr>PowerPoint Presentation</vt:lpstr>
      <vt:lpstr>3.2.2 Interpersonal Communication </vt:lpstr>
      <vt:lpstr>PowerPoint Presentation</vt:lpstr>
      <vt:lpstr>PowerPoint Presentation</vt:lpstr>
      <vt:lpstr>PowerPoint Presentation</vt:lpstr>
      <vt:lpstr>PowerPoint Presentation</vt:lpstr>
      <vt:lpstr>References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Characteristics of Social Group</dc:title>
  <dc:creator>ADMIN</dc:creator>
  <cp:lastModifiedBy>Jaimon Varghese</cp:lastModifiedBy>
  <cp:revision>47</cp:revision>
  <dcterms:created xsi:type="dcterms:W3CDTF">2018-01-15T04:45:34Z</dcterms:created>
  <dcterms:modified xsi:type="dcterms:W3CDTF">2024-01-25T11:38:49Z</dcterms:modified>
</cp:coreProperties>
</file>