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FF3399"/>
    <a:srgbClr val="D60093"/>
    <a:srgbClr val="FF33CC"/>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3"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806153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6211301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486424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288955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992373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6108185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939885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8650003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383387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9434079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696240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968641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2853191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6083945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972604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611134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6589039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849087" y="0"/>
            <a:ext cx="7086600" cy="6857999"/>
          </a:xfrm>
          <a:prstGeom prst="rect">
            <a:avLst/>
          </a:prstGeom>
          <a:solidFill>
            <a:schemeClr val="bg1"/>
          </a:solid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9600"/>
              <a:buFont typeface="Calibri"/>
              <a:buNone/>
            </a:pPr>
            <a:r>
              <a:rPr lang="en-US" sz="6000" b="1" dirty="0">
                <a:effectLst>
                  <a:outerShdw blurRad="38100" dist="38100" dir="2700000" algn="tl">
                    <a:srgbClr val="000000">
                      <a:alpha val="43137"/>
                    </a:srgbClr>
                  </a:outerShdw>
                </a:effectLst>
              </a:rPr>
              <a:t>DEVELOPMENTAL DISORDERS</a:t>
            </a:r>
            <a:endParaRPr sz="6000"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88"/>
        <p:cNvGrpSpPr/>
        <p:nvPr/>
      </p:nvGrpSpPr>
      <p:grpSpPr>
        <a:xfrm>
          <a:off x="0" y="0"/>
          <a:ext cx="0" cy="0"/>
          <a:chOff x="0" y="0"/>
          <a:chExt cx="0" cy="0"/>
        </a:xfrm>
      </p:grpSpPr>
      <p:sp>
        <p:nvSpPr>
          <p:cNvPr id="89" name="Google Shape;89;p14"/>
          <p:cNvSpPr txBox="1">
            <a:spLocks noGrp="1"/>
          </p:cNvSpPr>
          <p:nvPr>
            <p:ph idx="1"/>
          </p:nvPr>
        </p:nvSpPr>
        <p:spPr>
          <a:xfrm>
            <a:off x="522514" y="0"/>
            <a:ext cx="7380515"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ts val="3200"/>
              <a:buNone/>
            </a:pPr>
            <a:r>
              <a:rPr lang="en-US" sz="5400" dirty="0">
                <a:solidFill>
                  <a:srgbClr val="CC00CC"/>
                </a:solidFill>
                <a:effectLst>
                  <a:outerShdw blurRad="38100" dist="38100" dir="2700000" algn="tl">
                    <a:srgbClr val="000000">
                      <a:alpha val="43137"/>
                    </a:srgbClr>
                  </a:outerShdw>
                </a:effectLst>
              </a:rPr>
              <a:t>Introduction</a:t>
            </a:r>
            <a:r>
              <a:rPr lang="en-US" sz="2800" dirty="0">
                <a:solidFill>
                  <a:srgbClr val="0070C0"/>
                </a:solidFill>
              </a:rPr>
              <a:t>	</a:t>
            </a:r>
          </a:p>
          <a:p>
            <a:pPr>
              <a:lnSpc>
                <a:spcPct val="150000"/>
              </a:lnSpc>
              <a:spcBef>
                <a:spcPts val="0"/>
              </a:spcBef>
              <a:buClr>
                <a:schemeClr val="dk1"/>
              </a:buClr>
              <a:buSzPts val="3200"/>
            </a:pPr>
            <a:r>
              <a:rPr lang="en-US" sz="2800" dirty="0">
                <a:solidFill>
                  <a:srgbClr val="0070C0"/>
                </a:solidFill>
              </a:rPr>
              <a:t>Developmental disorders are impairments in a child’s physical, cognitive, language, or behavioral development. </a:t>
            </a:r>
          </a:p>
          <a:p>
            <a:pPr>
              <a:lnSpc>
                <a:spcPct val="150000"/>
              </a:lnSpc>
              <a:spcBef>
                <a:spcPts val="0"/>
              </a:spcBef>
              <a:buClr>
                <a:schemeClr val="dk1"/>
              </a:buClr>
              <a:buSzPts val="3200"/>
            </a:pPr>
            <a:r>
              <a:rPr lang="en-US" sz="2800" dirty="0">
                <a:solidFill>
                  <a:srgbClr val="0070C0"/>
                </a:solidFill>
              </a:rPr>
              <a:t>impact everyday functioning and usually last throughout a person’s lifetime. </a:t>
            </a:r>
          </a:p>
          <a:p>
            <a:pPr>
              <a:lnSpc>
                <a:spcPct val="150000"/>
              </a:lnSpc>
              <a:spcBef>
                <a:spcPts val="0"/>
              </a:spcBef>
              <a:buClr>
                <a:schemeClr val="dk1"/>
              </a:buClr>
              <a:buSzPts val="3200"/>
            </a:pPr>
            <a:r>
              <a:rPr lang="en-US" sz="2800" dirty="0">
                <a:solidFill>
                  <a:srgbClr val="0070C0"/>
                </a:solidFill>
              </a:rPr>
              <a:t>affect physical abilities, such as vision, and mental abilities, such as learning. </a:t>
            </a:r>
          </a:p>
          <a:p>
            <a:pPr>
              <a:lnSpc>
                <a:spcPct val="150000"/>
              </a:lnSpc>
              <a:spcBef>
                <a:spcPts val="0"/>
              </a:spcBef>
              <a:buClr>
                <a:schemeClr val="dk1"/>
              </a:buClr>
              <a:buSzPts val="3200"/>
            </a:pPr>
            <a:r>
              <a:rPr lang="en-US" sz="2800" dirty="0">
                <a:solidFill>
                  <a:srgbClr val="0070C0"/>
                </a:solidFill>
              </a:rPr>
              <a:t>affect multiple body parts or systems.</a:t>
            </a:r>
            <a:endParaRPr sz="2800" dirty="0">
              <a:solidFill>
                <a:srgbClr val="0070C0"/>
              </a:solidFill>
            </a:endParaRPr>
          </a:p>
          <a:p>
            <a:pPr marL="342900" lvl="0" indent="-139700" algn="l" rtl="0">
              <a:spcBef>
                <a:spcPts val="640"/>
              </a:spcBef>
              <a:spcAft>
                <a:spcPts val="0"/>
              </a:spcAft>
              <a:buClr>
                <a:schemeClr val="dk1"/>
              </a:buClr>
              <a:buSzPts val="3200"/>
              <a:buNone/>
            </a:pPr>
            <a:endParaRPr sz="28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idx="1"/>
          </p:nvPr>
        </p:nvSpPr>
        <p:spPr>
          <a:xfrm>
            <a:off x="473529" y="0"/>
            <a:ext cx="7445827"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200" dirty="0">
                <a:solidFill>
                  <a:srgbClr val="CC00CC"/>
                </a:solidFill>
              </a:rPr>
              <a:t>These disorders may impact areas such as:</a:t>
            </a:r>
            <a:endParaRPr sz="3200" dirty="0">
              <a:solidFill>
                <a:srgbClr val="CC00CC"/>
              </a:solidFill>
            </a:endParaRPr>
          </a:p>
          <a:p>
            <a:pPr>
              <a:lnSpc>
                <a:spcPct val="150000"/>
              </a:lnSpc>
              <a:spcBef>
                <a:spcPts val="640"/>
              </a:spcBef>
              <a:buClr>
                <a:schemeClr val="dk1"/>
              </a:buClr>
              <a:buSzPts val="3200"/>
            </a:pPr>
            <a:r>
              <a:rPr lang="en-US" sz="3200" dirty="0">
                <a:solidFill>
                  <a:srgbClr val="0070C0"/>
                </a:solidFill>
              </a:rPr>
              <a:t>Mobility</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Biological function</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Cognition (learning)</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Physical or emotional independence</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Language</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The five senses and perception</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Social skills</a:t>
            </a:r>
            <a:endParaRPr sz="3200" dirty="0">
              <a:solidFill>
                <a:srgbClr val="0070C0"/>
              </a:solidFill>
            </a:endParaRPr>
          </a:p>
          <a:p>
            <a:pPr marL="342900" lvl="0" indent="-139700" algn="l" rtl="0">
              <a:spcBef>
                <a:spcPts val="640"/>
              </a:spcBef>
              <a:spcAft>
                <a:spcPts val="0"/>
              </a:spcAft>
              <a:buClr>
                <a:schemeClr val="dk1"/>
              </a:buClr>
              <a:buSzPts val="32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6"/>
          <p:cNvSpPr txBox="1">
            <a:spLocks noGrp="1"/>
          </p:cNvSpPr>
          <p:nvPr>
            <p:ph idx="1"/>
          </p:nvPr>
        </p:nvSpPr>
        <p:spPr>
          <a:xfrm>
            <a:off x="457200" y="0"/>
            <a:ext cx="7478486" cy="6858000"/>
          </a:xfrm>
          <a:prstGeom prst="rect">
            <a:avLst/>
          </a:prstGeom>
          <a:solidFill>
            <a:schemeClr val="bg1"/>
          </a:solidFill>
          <a:ln>
            <a:noFill/>
          </a:ln>
        </p:spPr>
        <p:txBody>
          <a:bodyPr spcFirstLastPara="1" wrap="square" lIns="91425" tIns="45700" rIns="91425" bIns="45700" anchor="t" anchorCtr="0">
            <a:normAutofit lnSpcReduction="10000"/>
          </a:bodyPr>
          <a:lstStyle/>
          <a:p>
            <a:pPr marL="342900" lvl="0" indent="-342900" algn="l" rtl="0">
              <a:lnSpc>
                <a:spcPct val="150000"/>
              </a:lnSpc>
              <a:spcBef>
                <a:spcPts val="0"/>
              </a:spcBef>
              <a:spcAft>
                <a:spcPts val="0"/>
              </a:spcAft>
              <a:buClr>
                <a:schemeClr val="dk1"/>
              </a:buClr>
              <a:buSzPts val="3200"/>
              <a:buNone/>
            </a:pPr>
            <a:r>
              <a:rPr lang="en-US" sz="3200" b="1" dirty="0">
                <a:solidFill>
                  <a:srgbClr val="CC00CC"/>
                </a:solidFill>
              </a:rPr>
              <a:t>CAUSES </a:t>
            </a:r>
            <a:endParaRPr sz="3200" dirty="0">
              <a:solidFill>
                <a:srgbClr val="CC00CC"/>
              </a:solidFill>
            </a:endParaRPr>
          </a:p>
          <a:p>
            <a:pPr>
              <a:lnSpc>
                <a:spcPct val="150000"/>
              </a:lnSpc>
              <a:spcBef>
                <a:spcPts val="640"/>
              </a:spcBef>
              <a:buClr>
                <a:schemeClr val="dk1"/>
              </a:buClr>
              <a:buSzPts val="3200"/>
            </a:pPr>
            <a:r>
              <a:rPr lang="en-US" sz="3200" dirty="0">
                <a:solidFill>
                  <a:srgbClr val="0070C0"/>
                </a:solidFill>
              </a:rPr>
              <a:t>Environment </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Genetics </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Stress in early childhood</a:t>
            </a:r>
            <a:endParaRPr sz="3200" dirty="0">
              <a:solidFill>
                <a:srgbClr val="0070C0"/>
              </a:solidFill>
            </a:endParaRPr>
          </a:p>
          <a:p>
            <a:pPr>
              <a:lnSpc>
                <a:spcPct val="150000"/>
              </a:lnSpc>
              <a:spcBef>
                <a:spcPts val="640"/>
              </a:spcBef>
              <a:buClr>
                <a:schemeClr val="dk1"/>
              </a:buClr>
              <a:buSzPts val="3200"/>
            </a:pPr>
            <a:r>
              <a:rPr lang="en-US" sz="3200" dirty="0">
                <a:solidFill>
                  <a:srgbClr val="0070C0"/>
                </a:solidFill>
              </a:rPr>
              <a:t>present before birth and last throughout life. </a:t>
            </a:r>
          </a:p>
          <a:p>
            <a:pPr>
              <a:lnSpc>
                <a:spcPct val="150000"/>
              </a:lnSpc>
              <a:spcBef>
                <a:spcPts val="640"/>
              </a:spcBef>
              <a:buClr>
                <a:schemeClr val="dk1"/>
              </a:buClr>
              <a:buSzPts val="3200"/>
            </a:pPr>
            <a:r>
              <a:rPr lang="en-US" sz="3200" dirty="0">
                <a:solidFill>
                  <a:srgbClr val="0070C0"/>
                </a:solidFill>
              </a:rPr>
              <a:t>also occur as the result of injury, trauma, or other medical factors during childhood.</a:t>
            </a: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7"/>
          <p:cNvSpPr txBox="1">
            <a:spLocks noGrp="1"/>
          </p:cNvSpPr>
          <p:nvPr>
            <p:ph idx="1"/>
          </p:nvPr>
        </p:nvSpPr>
        <p:spPr>
          <a:xfrm>
            <a:off x="669471" y="0"/>
            <a:ext cx="7315200" cy="6858000"/>
          </a:xfrm>
          <a:prstGeom prst="rect">
            <a:avLst/>
          </a:prstGeom>
          <a:solidFill>
            <a:schemeClr val="bg1"/>
          </a:solidFill>
          <a:ln>
            <a:noFill/>
          </a:ln>
        </p:spPr>
        <p:txBody>
          <a:bodyPr spcFirstLastPara="1" wrap="square" lIns="91425" tIns="45700" rIns="91425" bIns="45700" anchor="t" anchorCtr="0">
            <a:normAutofit lnSpcReduction="10000"/>
          </a:bodyPr>
          <a:lstStyle/>
          <a:p>
            <a:pPr marL="342900" lvl="0" indent="-342900" algn="l" rtl="0">
              <a:lnSpc>
                <a:spcPct val="150000"/>
              </a:lnSpc>
              <a:spcBef>
                <a:spcPts val="0"/>
              </a:spcBef>
              <a:spcAft>
                <a:spcPts val="0"/>
              </a:spcAft>
              <a:buClr>
                <a:schemeClr val="dk1"/>
              </a:buClr>
              <a:buSzPts val="3200"/>
              <a:buNone/>
            </a:pPr>
            <a:r>
              <a:rPr lang="en-US" sz="3600" b="1" dirty="0">
                <a:solidFill>
                  <a:srgbClr val="CC00CC"/>
                </a:solidFill>
              </a:rPr>
              <a:t>DEVELOPMENTAL DISORDERS</a:t>
            </a:r>
            <a:endParaRPr sz="3600" dirty="0">
              <a:solidFill>
                <a:srgbClr val="CC00CC"/>
              </a:solidFill>
            </a:endParaRPr>
          </a:p>
          <a:p>
            <a:pPr marL="342900" lvl="0" indent="-342900" algn="l" rtl="0">
              <a:lnSpc>
                <a:spcPct val="150000"/>
              </a:lnSpc>
              <a:spcBef>
                <a:spcPts val="640"/>
              </a:spcBef>
              <a:spcAft>
                <a:spcPts val="0"/>
              </a:spcAft>
              <a:buClr>
                <a:schemeClr val="dk1"/>
              </a:buClr>
              <a:buSzPts val="3200"/>
              <a:buNone/>
            </a:pPr>
            <a:r>
              <a:rPr lang="en-US" sz="3600" dirty="0">
                <a:solidFill>
                  <a:srgbClr val="0070C0"/>
                </a:solidFill>
              </a:rPr>
              <a:t>•Learning disabilities </a:t>
            </a:r>
            <a:endParaRPr sz="36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600" dirty="0">
                <a:solidFill>
                  <a:srgbClr val="0070C0"/>
                </a:solidFill>
              </a:rPr>
              <a:t>•Communication disorder </a:t>
            </a:r>
            <a:endParaRPr sz="36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600" dirty="0">
                <a:solidFill>
                  <a:srgbClr val="0070C0"/>
                </a:solidFill>
              </a:rPr>
              <a:t>•Autism spectrum disorders </a:t>
            </a:r>
            <a:endParaRPr sz="36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600" dirty="0">
                <a:solidFill>
                  <a:srgbClr val="0070C0"/>
                </a:solidFill>
              </a:rPr>
              <a:t>•Attention deficit hyperactivity disorder (ADHD)</a:t>
            </a:r>
            <a:endParaRPr sz="36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600" dirty="0">
                <a:solidFill>
                  <a:srgbClr val="0070C0"/>
                </a:solidFill>
              </a:rPr>
              <a:t>•Developmental coordination disorder</a:t>
            </a:r>
            <a:endParaRPr sz="36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idx="1"/>
          </p:nvPr>
        </p:nvSpPr>
        <p:spPr>
          <a:xfrm>
            <a:off x="620486" y="0"/>
            <a:ext cx="7266214" cy="6858000"/>
          </a:xfrm>
          <a:prstGeom prst="rect">
            <a:avLst/>
          </a:prstGeom>
          <a:solidFill>
            <a:schemeClr val="bg1"/>
          </a:solidFill>
          <a:ln>
            <a:noFill/>
          </a:ln>
        </p:spPr>
        <p:txBody>
          <a:bodyPr spcFirstLastPara="1" wrap="square" lIns="91425" tIns="45700" rIns="91425" bIns="45700" anchor="t" anchorCtr="0">
            <a:normAutofit lnSpcReduction="10000"/>
          </a:bodyPr>
          <a:lstStyle/>
          <a:p>
            <a:pPr marL="342900" lvl="0" indent="-342900" algn="l" rtl="0">
              <a:lnSpc>
                <a:spcPct val="150000"/>
              </a:lnSpc>
              <a:spcBef>
                <a:spcPts val="0"/>
              </a:spcBef>
              <a:spcAft>
                <a:spcPts val="0"/>
              </a:spcAft>
              <a:buClr>
                <a:schemeClr val="dk1"/>
              </a:buClr>
              <a:buSzPts val="3200"/>
              <a:buNone/>
            </a:pPr>
            <a:r>
              <a:rPr lang="en-US" sz="2800" b="1" dirty="0">
                <a:solidFill>
                  <a:srgbClr val="CC00CC"/>
                </a:solidFill>
              </a:rPr>
              <a:t>COMMUNICATION DISORDER </a:t>
            </a:r>
            <a:endParaRPr sz="2800" dirty="0">
              <a:solidFill>
                <a:srgbClr val="CC00CC"/>
              </a:solidFill>
            </a:endParaRPr>
          </a:p>
          <a:p>
            <a:pPr marL="342900" lvl="0" indent="-342900" algn="l" rtl="0">
              <a:lnSpc>
                <a:spcPct val="150000"/>
              </a:lnSpc>
              <a:spcBef>
                <a:spcPts val="640"/>
              </a:spcBef>
              <a:spcAft>
                <a:spcPts val="0"/>
              </a:spcAft>
              <a:buClr>
                <a:schemeClr val="dk1"/>
              </a:buClr>
              <a:buSzPts val="3200"/>
              <a:buNone/>
            </a:pPr>
            <a:r>
              <a:rPr lang="en-US" sz="2800" dirty="0">
                <a:solidFill>
                  <a:srgbClr val="0070C0"/>
                </a:solidFill>
              </a:rPr>
              <a:t>• Communication disorders include problems related to speech, language and auditory processing. </a:t>
            </a:r>
            <a:endParaRPr sz="28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2800" dirty="0">
                <a:solidFill>
                  <a:srgbClr val="0070C0"/>
                </a:solidFill>
              </a:rPr>
              <a:t>• Some causes of communication disorders include hearing loss, neurological disorders, brain injury, mental retardation, drug abuse, physical impairments such as cleft lip or palate, emotional or psychiatric disorders, and developmental disorders. </a:t>
            </a:r>
            <a:endParaRPr sz="28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idx="1"/>
          </p:nvPr>
        </p:nvSpPr>
        <p:spPr>
          <a:xfrm>
            <a:off x="489857" y="0"/>
            <a:ext cx="7429500" cy="6858000"/>
          </a:xfrm>
          <a:prstGeom prst="rect">
            <a:avLst/>
          </a:prstGeom>
          <a:solidFill>
            <a:schemeClr val="bg1"/>
          </a:solid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None/>
            </a:pPr>
            <a:r>
              <a:rPr lang="en-US" sz="2800" b="1" dirty="0">
                <a:solidFill>
                  <a:srgbClr val="CC00CC"/>
                </a:solidFill>
              </a:rPr>
              <a:t>AUTISM SPECTRUM DISORDER </a:t>
            </a:r>
            <a:endParaRPr sz="2800" b="1" dirty="0">
              <a:solidFill>
                <a:srgbClr val="CC00CC"/>
              </a:solidFill>
            </a:endParaRPr>
          </a:p>
          <a:p>
            <a:pPr marL="342900" lvl="0" indent="-342900" algn="l" rtl="0">
              <a:lnSpc>
                <a:spcPct val="150000"/>
              </a:lnSpc>
              <a:spcBef>
                <a:spcPts val="592"/>
              </a:spcBef>
              <a:spcAft>
                <a:spcPts val="0"/>
              </a:spcAft>
              <a:buClr>
                <a:schemeClr val="dk1"/>
              </a:buClr>
              <a:buSzPct val="100000"/>
              <a:buNone/>
            </a:pPr>
            <a:r>
              <a:rPr lang="en-US" sz="2800" dirty="0">
                <a:solidFill>
                  <a:srgbClr val="0070C0"/>
                </a:solidFill>
              </a:rPr>
              <a:t>• Autism spectrum disorder (ASD) is a lifelong development disability characterized by difficulties in social interaction, communication, restricted and repetitive interests and behaviors, and sensory sensitivities. </a:t>
            </a:r>
            <a:endParaRPr sz="2800" dirty="0">
              <a:solidFill>
                <a:srgbClr val="0070C0"/>
              </a:solidFill>
            </a:endParaRPr>
          </a:p>
          <a:p>
            <a:pPr marL="342900" lvl="0" indent="-342900" algn="l" rtl="0">
              <a:lnSpc>
                <a:spcPct val="150000"/>
              </a:lnSpc>
              <a:spcBef>
                <a:spcPts val="592"/>
              </a:spcBef>
              <a:spcAft>
                <a:spcPts val="0"/>
              </a:spcAft>
              <a:buClr>
                <a:schemeClr val="dk1"/>
              </a:buClr>
              <a:buSzPct val="100000"/>
              <a:buNone/>
            </a:pPr>
            <a:r>
              <a:rPr lang="en-US" sz="2800" b="1" dirty="0">
                <a:solidFill>
                  <a:srgbClr val="C00000"/>
                </a:solidFill>
              </a:rPr>
              <a:t>• Core problems – </a:t>
            </a:r>
            <a:endParaRPr sz="2800" b="1" dirty="0">
              <a:solidFill>
                <a:srgbClr val="C00000"/>
              </a:solidFill>
            </a:endParaRPr>
          </a:p>
          <a:p>
            <a:pPr marL="514350" lvl="0" indent="-514350" algn="l" rtl="0">
              <a:lnSpc>
                <a:spcPct val="150000"/>
              </a:lnSpc>
              <a:spcBef>
                <a:spcPts val="592"/>
              </a:spcBef>
              <a:spcAft>
                <a:spcPts val="0"/>
              </a:spcAft>
              <a:buClr>
                <a:schemeClr val="dk1"/>
              </a:buClr>
              <a:buSzPct val="100000"/>
              <a:buAutoNum type="arabicParenR"/>
            </a:pPr>
            <a:r>
              <a:rPr lang="en-US" sz="2800" dirty="0">
                <a:solidFill>
                  <a:srgbClr val="0070C0"/>
                </a:solidFill>
              </a:rPr>
              <a:t>Difficulty with socialization and communication; </a:t>
            </a:r>
            <a:endParaRPr sz="2800" dirty="0">
              <a:solidFill>
                <a:srgbClr val="0070C0"/>
              </a:solidFill>
            </a:endParaRPr>
          </a:p>
          <a:p>
            <a:pPr marL="514350" lvl="0" indent="-514350" algn="l" rtl="0">
              <a:lnSpc>
                <a:spcPct val="150000"/>
              </a:lnSpc>
              <a:spcBef>
                <a:spcPts val="592"/>
              </a:spcBef>
              <a:spcAft>
                <a:spcPts val="0"/>
              </a:spcAft>
              <a:buClr>
                <a:schemeClr val="dk1"/>
              </a:buClr>
              <a:buSzPct val="100000"/>
              <a:buAutoNum type="arabicParenR"/>
            </a:pPr>
            <a:r>
              <a:rPr lang="en-US" sz="2800" dirty="0">
                <a:solidFill>
                  <a:srgbClr val="0070C0"/>
                </a:solidFill>
              </a:rPr>
              <a:t>Odd interests and behavior; </a:t>
            </a:r>
            <a:endParaRPr sz="2800" dirty="0">
              <a:solidFill>
                <a:srgbClr val="0070C0"/>
              </a:solidFill>
            </a:endParaRPr>
          </a:p>
          <a:p>
            <a:pPr marL="514350" lvl="0" indent="-514350" algn="l" rtl="0">
              <a:lnSpc>
                <a:spcPct val="150000"/>
              </a:lnSpc>
              <a:spcBef>
                <a:spcPts val="592"/>
              </a:spcBef>
              <a:spcAft>
                <a:spcPts val="0"/>
              </a:spcAft>
              <a:buClr>
                <a:schemeClr val="dk1"/>
              </a:buClr>
              <a:buSzPct val="100000"/>
              <a:buAutoNum type="arabicParenR"/>
            </a:pPr>
            <a:r>
              <a:rPr lang="en-US" sz="2800" dirty="0">
                <a:solidFill>
                  <a:srgbClr val="0070C0"/>
                </a:solidFill>
              </a:rPr>
              <a:t>Problems with attention and self-regulation.</a:t>
            </a:r>
            <a:endParaRPr sz="28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idx="1"/>
          </p:nvPr>
        </p:nvSpPr>
        <p:spPr>
          <a:xfrm>
            <a:off x="473529" y="0"/>
            <a:ext cx="7543800" cy="6858000"/>
          </a:xfrm>
          <a:prstGeom prst="rect">
            <a:avLst/>
          </a:prstGeom>
          <a:solidFill>
            <a:schemeClr val="bg1"/>
          </a:solid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ts val="3800"/>
              <a:buNone/>
            </a:pPr>
            <a:r>
              <a:rPr lang="en-US" sz="5400" b="1" dirty="0">
                <a:solidFill>
                  <a:srgbClr val="CC00CC"/>
                </a:solidFill>
              </a:rPr>
              <a:t>CAUSES</a:t>
            </a:r>
            <a:r>
              <a:rPr lang="en-US" sz="3200" dirty="0">
                <a:solidFill>
                  <a:srgbClr val="0070C0"/>
                </a:solidFill>
              </a:rPr>
              <a:t> </a:t>
            </a:r>
            <a:endParaRPr sz="3200" dirty="0">
              <a:solidFill>
                <a:srgbClr val="0070C0"/>
              </a:solidFill>
            </a:endParaRPr>
          </a:p>
          <a:p>
            <a:pPr marL="342900" lvl="0" indent="-342900" algn="l" rtl="0">
              <a:spcBef>
                <a:spcPts val="640"/>
              </a:spcBef>
              <a:spcAft>
                <a:spcPts val="0"/>
              </a:spcAft>
              <a:buClr>
                <a:schemeClr val="dk1"/>
              </a:buClr>
              <a:buSzPts val="3200"/>
              <a:buNone/>
            </a:pPr>
            <a:r>
              <a:rPr lang="en-US" sz="3200" dirty="0">
                <a:solidFill>
                  <a:srgbClr val="0070C0"/>
                </a:solidFill>
              </a:rPr>
              <a:t>• Genes </a:t>
            </a:r>
            <a:endParaRPr sz="3200" dirty="0">
              <a:solidFill>
                <a:srgbClr val="0070C0"/>
              </a:solidFill>
            </a:endParaRPr>
          </a:p>
          <a:p>
            <a:pPr marL="342900" lvl="0" indent="-342900" algn="l" rtl="0">
              <a:spcBef>
                <a:spcPts val="640"/>
              </a:spcBef>
              <a:spcAft>
                <a:spcPts val="0"/>
              </a:spcAft>
              <a:buClr>
                <a:schemeClr val="dk1"/>
              </a:buClr>
              <a:buSzPts val="3200"/>
              <a:buNone/>
            </a:pPr>
            <a:r>
              <a:rPr lang="en-US" sz="3200" dirty="0">
                <a:solidFill>
                  <a:srgbClr val="0070C0"/>
                </a:solidFill>
              </a:rPr>
              <a:t>• Environmental triggers </a:t>
            </a:r>
            <a:endParaRPr sz="3200" dirty="0">
              <a:solidFill>
                <a:srgbClr val="0070C0"/>
              </a:solidFill>
            </a:endParaRPr>
          </a:p>
          <a:p>
            <a:pPr marL="342900" lvl="0" indent="-342900" algn="l" rtl="0">
              <a:spcBef>
                <a:spcPts val="640"/>
              </a:spcBef>
              <a:spcAft>
                <a:spcPts val="0"/>
              </a:spcAft>
              <a:buClr>
                <a:schemeClr val="dk1"/>
              </a:buClr>
              <a:buSzPts val="3200"/>
              <a:buNone/>
            </a:pPr>
            <a:r>
              <a:rPr lang="en-US" sz="3200" dirty="0">
                <a:solidFill>
                  <a:srgbClr val="0070C0"/>
                </a:solidFill>
              </a:rPr>
              <a:t>• Other health conditions</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Font typeface="Noto Sans Symbols"/>
              <a:buChar char="⮚"/>
            </a:pPr>
            <a:r>
              <a:rPr lang="en-US" sz="3200" dirty="0">
                <a:solidFill>
                  <a:srgbClr val="CC00CC"/>
                </a:solidFill>
              </a:rPr>
              <a:t>Muscular dystrophy – </a:t>
            </a:r>
            <a:r>
              <a:rPr lang="en-US" sz="3200" dirty="0">
                <a:solidFill>
                  <a:srgbClr val="0070C0"/>
                </a:solidFill>
              </a:rPr>
              <a:t>a group of inherited genetic conditions that gradually cause the muscles to weaken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Font typeface="Noto Sans Symbols"/>
              <a:buChar char="⮚"/>
            </a:pPr>
            <a:r>
              <a:rPr lang="en-US" sz="3200" dirty="0">
                <a:solidFill>
                  <a:srgbClr val="CC00CC"/>
                </a:solidFill>
              </a:rPr>
              <a:t>Down's syndrome – </a:t>
            </a:r>
            <a:r>
              <a:rPr lang="en-US" sz="3200" dirty="0">
                <a:solidFill>
                  <a:srgbClr val="0070C0"/>
                </a:solidFill>
              </a:rPr>
              <a:t>a genetic condition that typically causes a learning disability and a range of physical features</a:t>
            </a:r>
            <a:endParaRPr sz="3200" dirty="0">
              <a:solidFill>
                <a:srgbClr val="0070C0"/>
              </a:solidFill>
            </a:endParaRPr>
          </a:p>
          <a:p>
            <a:pPr marL="342900" lvl="0" indent="-342900" algn="l" rtl="0">
              <a:spcBef>
                <a:spcPts val="640"/>
              </a:spcBef>
              <a:spcAft>
                <a:spcPts val="0"/>
              </a:spcAft>
              <a:buClr>
                <a:schemeClr val="dk1"/>
              </a:buClr>
              <a:buSzPts val="32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idx="1"/>
          </p:nvPr>
        </p:nvSpPr>
        <p:spPr>
          <a:xfrm>
            <a:off x="506186" y="0"/>
            <a:ext cx="7331528"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ts val="3200"/>
              <a:buFont typeface="Noto Sans Symbols"/>
              <a:buChar char="⮚"/>
            </a:pPr>
            <a:r>
              <a:rPr lang="en-US" sz="3600" dirty="0">
                <a:solidFill>
                  <a:srgbClr val="CC00CC"/>
                </a:solidFill>
              </a:rPr>
              <a:t>Cerebral palsy – </a:t>
            </a:r>
            <a:r>
              <a:rPr lang="en-US" sz="3600" dirty="0">
                <a:solidFill>
                  <a:srgbClr val="0070C0"/>
                </a:solidFill>
              </a:rPr>
              <a:t>Conditions that affect the brain and nervous system, causing problems with movement and co-ordination </a:t>
            </a:r>
            <a:endParaRPr sz="3600" dirty="0">
              <a:solidFill>
                <a:srgbClr val="0070C0"/>
              </a:solidFill>
            </a:endParaRPr>
          </a:p>
          <a:p>
            <a:pPr marL="342900" lvl="0" indent="-342900" algn="l" rtl="0">
              <a:lnSpc>
                <a:spcPct val="150000"/>
              </a:lnSpc>
              <a:spcBef>
                <a:spcPts val="640"/>
              </a:spcBef>
              <a:spcAft>
                <a:spcPts val="0"/>
              </a:spcAft>
              <a:buClr>
                <a:schemeClr val="dk1"/>
              </a:buClr>
              <a:buSzPts val="3200"/>
              <a:buFont typeface="Noto Sans Symbols"/>
              <a:buChar char="⮚"/>
            </a:pPr>
            <a:r>
              <a:rPr lang="en-US" sz="3600" dirty="0">
                <a:solidFill>
                  <a:srgbClr val="CC00CC"/>
                </a:solidFill>
              </a:rPr>
              <a:t>Infantile spasms – </a:t>
            </a:r>
            <a:r>
              <a:rPr lang="en-US" sz="3600" dirty="0">
                <a:solidFill>
                  <a:srgbClr val="0070C0"/>
                </a:solidFill>
              </a:rPr>
              <a:t>A type of epilepsy that develops while a child is still very young (usually before they're one year old) </a:t>
            </a:r>
            <a:endParaRPr sz="3600" dirty="0">
              <a:solidFill>
                <a:srgbClr val="0070C0"/>
              </a:solidFill>
            </a:endParaRPr>
          </a:p>
          <a:p>
            <a:pPr marL="342900" lvl="0" indent="-139700" algn="l" rtl="0">
              <a:spcBef>
                <a:spcPts val="640"/>
              </a:spcBef>
              <a:spcAft>
                <a:spcPts val="0"/>
              </a:spcAft>
              <a:buClr>
                <a:schemeClr val="dk1"/>
              </a:buClr>
              <a:buSzPts val="3200"/>
              <a:buNone/>
            </a:pPr>
            <a:endParaRPr sz="36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2"/>
          <p:cNvSpPr txBox="1">
            <a:spLocks noGrp="1"/>
          </p:cNvSpPr>
          <p:nvPr>
            <p:ph idx="1"/>
          </p:nvPr>
        </p:nvSpPr>
        <p:spPr>
          <a:xfrm>
            <a:off x="604157" y="0"/>
            <a:ext cx="7315200"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ts val="3200"/>
              <a:buFont typeface="Noto Sans Symbols"/>
              <a:buChar char="⮚"/>
            </a:pPr>
            <a:r>
              <a:rPr lang="en-US" sz="3200" dirty="0">
                <a:solidFill>
                  <a:srgbClr val="CC00CC"/>
                </a:solidFill>
              </a:rPr>
              <a:t>Neurofibromatosis –</a:t>
            </a:r>
            <a:r>
              <a:rPr lang="en-US" sz="3200" dirty="0">
                <a:solidFill>
                  <a:srgbClr val="0070C0"/>
                </a:solidFill>
              </a:rPr>
              <a:t> A number of genetic conditions that cause </a:t>
            </a:r>
            <a:r>
              <a:rPr lang="en-IN" sz="3200" dirty="0">
                <a:solidFill>
                  <a:srgbClr val="0070C0"/>
                </a:solidFill>
              </a:rPr>
              <a:t>tumours</a:t>
            </a:r>
            <a:r>
              <a:rPr lang="en-US" sz="3200" dirty="0">
                <a:solidFill>
                  <a:srgbClr val="0070C0"/>
                </a:solidFill>
              </a:rPr>
              <a:t> to grow along the nerves (the main types </a:t>
            </a:r>
            <a:r>
              <a:rPr lang="en-IN" sz="3200" dirty="0">
                <a:solidFill>
                  <a:srgbClr val="0070C0"/>
                </a:solidFill>
              </a:rPr>
              <a:t>neurofibromatosis</a:t>
            </a:r>
            <a:r>
              <a:rPr lang="en-US" sz="3200" dirty="0">
                <a:solidFill>
                  <a:srgbClr val="0070C0"/>
                </a:solidFill>
              </a:rPr>
              <a:t> type 1 and neurofibromatosis type 2)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Font typeface="Noto Sans Symbols"/>
              <a:buChar char="⮚"/>
            </a:pPr>
            <a:r>
              <a:rPr lang="en-US" sz="3200" dirty="0">
                <a:solidFill>
                  <a:srgbClr val="CC00CC"/>
                </a:solidFill>
              </a:rPr>
              <a:t>The rare genetic conditions </a:t>
            </a:r>
            <a:r>
              <a:rPr lang="en-US" sz="3200" dirty="0">
                <a:solidFill>
                  <a:srgbClr val="0070C0"/>
                </a:solidFill>
              </a:rPr>
              <a:t>fragile X syndrome, tuberous sclerosis and Rett syndrome</a:t>
            </a:r>
            <a:endParaRPr sz="3200" dirty="0">
              <a:solidFill>
                <a:srgbClr val="0070C0"/>
              </a:solidFill>
            </a:endParaRPr>
          </a:p>
          <a:p>
            <a:pPr marL="342900" lvl="0" indent="-139700" algn="l" rtl="0">
              <a:spcBef>
                <a:spcPts val="640"/>
              </a:spcBef>
              <a:spcAft>
                <a:spcPts val="0"/>
              </a:spcAft>
              <a:buClr>
                <a:schemeClr val="dk1"/>
              </a:buClr>
              <a:buSzPts val="32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idx="1"/>
          </p:nvPr>
        </p:nvSpPr>
        <p:spPr>
          <a:xfrm>
            <a:off x="424542" y="0"/>
            <a:ext cx="7413171" cy="6858000"/>
          </a:xfrm>
          <a:prstGeom prst="rect">
            <a:avLst/>
          </a:prstGeom>
          <a:solidFill>
            <a:schemeClr val="bg1"/>
          </a:solid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ct val="100000"/>
              <a:buNone/>
            </a:pPr>
            <a:r>
              <a:rPr lang="en-US" sz="2400" b="1" dirty="0">
                <a:solidFill>
                  <a:srgbClr val="CC00CC"/>
                </a:solidFill>
              </a:rPr>
              <a:t>TYPE OF SUPPORT</a:t>
            </a:r>
            <a:endParaRPr sz="2400" dirty="0">
              <a:solidFill>
                <a:srgbClr val="CC00CC"/>
              </a:solidFill>
            </a:endParaRPr>
          </a:p>
          <a:p>
            <a:pPr>
              <a:lnSpc>
                <a:spcPct val="150000"/>
              </a:lnSpc>
              <a:spcBef>
                <a:spcPts val="544"/>
              </a:spcBef>
              <a:buClr>
                <a:schemeClr val="dk1"/>
              </a:buClr>
              <a:buSzPct val="100000"/>
            </a:pPr>
            <a:r>
              <a:rPr lang="en-US" sz="2400" b="1" dirty="0">
                <a:solidFill>
                  <a:srgbClr val="FF3399"/>
                </a:solidFill>
              </a:rPr>
              <a:t>Requires support.</a:t>
            </a:r>
            <a:r>
              <a:rPr lang="en-US" sz="2400" dirty="0">
                <a:solidFill>
                  <a:srgbClr val="FF3399"/>
                </a:solidFill>
              </a:rPr>
              <a:t> </a:t>
            </a:r>
            <a:r>
              <a:rPr lang="en-US" sz="2400" dirty="0">
                <a:solidFill>
                  <a:srgbClr val="0070C0"/>
                </a:solidFill>
              </a:rPr>
              <a:t>People at this level may be more dependent. Challenges with social interaction, change, or uncertainty may still be hard to manage without some support.</a:t>
            </a:r>
            <a:endParaRPr sz="2400" dirty="0">
              <a:solidFill>
                <a:srgbClr val="0070C0"/>
              </a:solidFill>
            </a:endParaRPr>
          </a:p>
          <a:p>
            <a:pPr>
              <a:lnSpc>
                <a:spcPct val="150000"/>
              </a:lnSpc>
              <a:spcBef>
                <a:spcPts val="544"/>
              </a:spcBef>
              <a:buClr>
                <a:schemeClr val="dk1"/>
              </a:buClr>
              <a:buSzPct val="100000"/>
            </a:pPr>
            <a:r>
              <a:rPr lang="en-US" sz="2400" b="1" dirty="0">
                <a:solidFill>
                  <a:srgbClr val="FF3399"/>
                </a:solidFill>
              </a:rPr>
              <a:t>Requires substantial support.</a:t>
            </a:r>
            <a:r>
              <a:rPr lang="en-US" sz="2400" dirty="0">
                <a:solidFill>
                  <a:srgbClr val="FF3399"/>
                </a:solidFill>
              </a:rPr>
              <a:t> </a:t>
            </a:r>
            <a:r>
              <a:rPr lang="en-US" sz="2400" dirty="0">
                <a:solidFill>
                  <a:srgbClr val="0070C0"/>
                </a:solidFill>
              </a:rPr>
              <a:t>Some social interaction and change may be manageable for people at this level, but a consistent level of support is necessary.</a:t>
            </a:r>
            <a:endParaRPr sz="2400" dirty="0">
              <a:solidFill>
                <a:srgbClr val="0070C0"/>
              </a:solidFill>
            </a:endParaRPr>
          </a:p>
          <a:p>
            <a:pPr>
              <a:lnSpc>
                <a:spcPct val="150000"/>
              </a:lnSpc>
              <a:spcBef>
                <a:spcPts val="544"/>
              </a:spcBef>
              <a:buClr>
                <a:schemeClr val="dk1"/>
              </a:buClr>
              <a:buSzPct val="100000"/>
            </a:pPr>
            <a:r>
              <a:rPr lang="en-US" sz="2400" b="1" dirty="0">
                <a:solidFill>
                  <a:srgbClr val="FF3399"/>
                </a:solidFill>
              </a:rPr>
              <a:t>Requires very substantial support</a:t>
            </a:r>
            <a:r>
              <a:rPr lang="en-US" sz="2400" b="1" dirty="0">
                <a:solidFill>
                  <a:srgbClr val="0070C0"/>
                </a:solidFill>
              </a:rPr>
              <a:t>.</a:t>
            </a:r>
            <a:r>
              <a:rPr lang="en-US" sz="2400" dirty="0">
                <a:solidFill>
                  <a:srgbClr val="0070C0"/>
                </a:solidFill>
              </a:rPr>
              <a:t> People in this category may have minimal speech and social interaction. Handling change may be a significant challenge.</a:t>
            </a:r>
            <a:endParaRPr sz="2400" dirty="0">
              <a:solidFill>
                <a:srgbClr val="0070C0"/>
              </a:solidFill>
            </a:endParaRPr>
          </a:p>
          <a:p>
            <a:pPr marL="342900" lvl="0" indent="-170180" algn="l" rtl="0">
              <a:spcBef>
                <a:spcPts val="544"/>
              </a:spcBef>
              <a:spcAft>
                <a:spcPts val="0"/>
              </a:spcAft>
              <a:buClr>
                <a:schemeClr val="dk1"/>
              </a:buClr>
              <a:buSzPct val="100000"/>
              <a:buNone/>
            </a:pPr>
            <a:endParaRPr sz="24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idx="1"/>
          </p:nvPr>
        </p:nvSpPr>
        <p:spPr>
          <a:xfrm>
            <a:off x="604157" y="0"/>
            <a:ext cx="7249886" cy="6857999"/>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ct val="100000"/>
              <a:buNone/>
            </a:pPr>
            <a:endParaRPr lang="en-US" sz="4400" b="1" dirty="0">
              <a:solidFill>
                <a:srgbClr val="CC00CC"/>
              </a:solidFill>
            </a:endParaRPr>
          </a:p>
          <a:p>
            <a:pPr marL="342900" lvl="0" indent="-342900" algn="l" rtl="0">
              <a:spcBef>
                <a:spcPts val="0"/>
              </a:spcBef>
              <a:spcAft>
                <a:spcPts val="0"/>
              </a:spcAft>
              <a:buClr>
                <a:schemeClr val="dk1"/>
              </a:buClr>
              <a:buSzPct val="100000"/>
              <a:buNone/>
            </a:pPr>
            <a:r>
              <a:rPr lang="en-US" sz="4400" b="1" dirty="0">
                <a:solidFill>
                  <a:srgbClr val="CC00CC"/>
                </a:solidFill>
              </a:rPr>
              <a:t>Autism symptoms </a:t>
            </a:r>
          </a:p>
          <a:p>
            <a:pPr marL="342900" lvl="0" indent="-342900" algn="l" rtl="0">
              <a:spcBef>
                <a:spcPts val="0"/>
              </a:spcBef>
              <a:spcAft>
                <a:spcPts val="0"/>
              </a:spcAft>
              <a:buClr>
                <a:schemeClr val="dk1"/>
              </a:buClr>
              <a:buSzPct val="100000"/>
              <a:buNone/>
            </a:pPr>
            <a:endParaRPr lang="en-US" sz="4400" b="1" dirty="0">
              <a:solidFill>
                <a:srgbClr val="CC00CC"/>
              </a:solidFill>
            </a:endParaRPr>
          </a:p>
          <a:p>
            <a:pPr>
              <a:spcBef>
                <a:spcPts val="0"/>
              </a:spcBef>
              <a:buClr>
                <a:schemeClr val="dk1"/>
              </a:buClr>
              <a:buSzPct val="100000"/>
            </a:pPr>
            <a:r>
              <a:rPr lang="en-US" sz="3200" dirty="0">
                <a:solidFill>
                  <a:srgbClr val="00B0F0"/>
                </a:solidFill>
              </a:rPr>
              <a:t>Social skills and interaction</a:t>
            </a:r>
            <a:endParaRPr sz="3200" dirty="0">
              <a:solidFill>
                <a:srgbClr val="00B0F0"/>
              </a:solidFill>
            </a:endParaRPr>
          </a:p>
          <a:p>
            <a:pPr>
              <a:lnSpc>
                <a:spcPct val="160000"/>
              </a:lnSpc>
              <a:spcBef>
                <a:spcPts val="544"/>
              </a:spcBef>
              <a:buClr>
                <a:schemeClr val="dk1"/>
              </a:buClr>
              <a:buSzPct val="100000"/>
            </a:pPr>
            <a:r>
              <a:rPr lang="en-US" sz="3200" dirty="0">
                <a:solidFill>
                  <a:srgbClr val="00B0F0"/>
                </a:solidFill>
              </a:rPr>
              <a:t>Nonverbal communication</a:t>
            </a:r>
            <a:endParaRPr sz="3200" dirty="0">
              <a:solidFill>
                <a:srgbClr val="00B0F0"/>
              </a:solidFill>
            </a:endParaRPr>
          </a:p>
          <a:p>
            <a:pPr>
              <a:lnSpc>
                <a:spcPct val="160000"/>
              </a:lnSpc>
              <a:spcBef>
                <a:spcPts val="544"/>
              </a:spcBef>
              <a:buClr>
                <a:schemeClr val="dk1"/>
              </a:buClr>
              <a:buSzPct val="100000"/>
            </a:pPr>
            <a:r>
              <a:rPr lang="en-US" sz="3200" dirty="0">
                <a:solidFill>
                  <a:srgbClr val="00B0F0"/>
                </a:solidFill>
              </a:rPr>
              <a:t>Relationships and social connection</a:t>
            </a:r>
            <a:endParaRPr sz="3200" dirty="0">
              <a:solidFill>
                <a:srgbClr val="00B0F0"/>
              </a:solidFill>
            </a:endParaRPr>
          </a:p>
          <a:p>
            <a:pPr marL="342900" lvl="0" indent="-342900" algn="l" rtl="0">
              <a:spcBef>
                <a:spcPts val="544"/>
              </a:spcBef>
              <a:spcAft>
                <a:spcPts val="0"/>
              </a:spcAft>
              <a:buClr>
                <a:schemeClr val="dk1"/>
              </a:buClr>
              <a:buSzPct val="100000"/>
              <a:buNone/>
            </a:pPr>
            <a:endParaRPr sz="3200" dirty="0">
              <a:solidFill>
                <a:srgbClr val="0070C0"/>
              </a:solidFill>
            </a:endParaRPr>
          </a:p>
          <a:p>
            <a:pPr marL="342900" lvl="0" indent="-170180" algn="l" rtl="0">
              <a:spcBef>
                <a:spcPts val="544"/>
              </a:spcBef>
              <a:spcAft>
                <a:spcPts val="0"/>
              </a:spcAft>
              <a:buClr>
                <a:schemeClr val="dk1"/>
              </a:buClr>
              <a:buSzPct val="1000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5"/>
          <p:cNvSpPr txBox="1">
            <a:spLocks noGrp="1"/>
          </p:cNvSpPr>
          <p:nvPr>
            <p:ph idx="1"/>
          </p:nvPr>
        </p:nvSpPr>
        <p:spPr>
          <a:xfrm>
            <a:off x="653143" y="0"/>
            <a:ext cx="7249886"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ct val="100000"/>
              <a:buNone/>
            </a:pPr>
            <a:r>
              <a:rPr lang="en-US" sz="3600" b="1" dirty="0">
                <a:solidFill>
                  <a:srgbClr val="C00000"/>
                </a:solidFill>
              </a:rPr>
              <a:t>Social skills and interaction</a:t>
            </a:r>
            <a:endParaRPr sz="3600" dirty="0">
              <a:solidFill>
                <a:srgbClr val="C00000"/>
              </a:solidFill>
            </a:endParaRPr>
          </a:p>
          <a:p>
            <a:pPr>
              <a:lnSpc>
                <a:spcPct val="150000"/>
              </a:lnSpc>
              <a:spcBef>
                <a:spcPts val="592"/>
              </a:spcBef>
              <a:buClr>
                <a:schemeClr val="dk1"/>
              </a:buClr>
              <a:buSzPct val="100000"/>
            </a:pPr>
            <a:r>
              <a:rPr lang="en-US" sz="2400" dirty="0">
                <a:solidFill>
                  <a:srgbClr val="0070C0"/>
                </a:solidFill>
              </a:rPr>
              <a:t>Hand gestures during a conversation and figures of speech can be hard to decode for some autistic people. </a:t>
            </a:r>
          </a:p>
          <a:p>
            <a:pPr>
              <a:lnSpc>
                <a:spcPct val="150000"/>
              </a:lnSpc>
              <a:spcBef>
                <a:spcPts val="592"/>
              </a:spcBef>
              <a:buClr>
                <a:schemeClr val="dk1"/>
              </a:buClr>
              <a:buSzPct val="100000"/>
            </a:pPr>
            <a:r>
              <a:rPr lang="en-US" sz="2400" dirty="0">
                <a:solidFill>
                  <a:srgbClr val="0070C0"/>
                </a:solidFill>
              </a:rPr>
              <a:t>For autistic people who need higher levels of support, it can be harder to initiate or respond to social interaction. </a:t>
            </a:r>
          </a:p>
          <a:p>
            <a:pPr>
              <a:lnSpc>
                <a:spcPct val="150000"/>
              </a:lnSpc>
              <a:spcBef>
                <a:spcPts val="592"/>
              </a:spcBef>
              <a:buClr>
                <a:schemeClr val="dk1"/>
              </a:buClr>
              <a:buSzPct val="100000"/>
            </a:pPr>
            <a:r>
              <a:rPr lang="en-US" sz="2400" dirty="0">
                <a:solidFill>
                  <a:srgbClr val="0070C0"/>
                </a:solidFill>
              </a:rPr>
              <a:t>many autistic people speak in full sentences, other people might be nonverbal — meaning they tend not to speak out loud — and communicate in other ways.</a:t>
            </a:r>
            <a:endParaRPr sz="2400" dirty="0">
              <a:solidFill>
                <a:srgbClr val="0070C0"/>
              </a:solidFill>
            </a:endParaRPr>
          </a:p>
          <a:p>
            <a:pPr marL="342900" lvl="0" indent="-154940" algn="l" rtl="0">
              <a:spcBef>
                <a:spcPts val="592"/>
              </a:spcBef>
              <a:spcAft>
                <a:spcPts val="0"/>
              </a:spcAft>
              <a:buClr>
                <a:schemeClr val="dk1"/>
              </a:buClr>
              <a:buSzPct val="100000"/>
              <a:buNone/>
            </a:pPr>
            <a:endParaRPr sz="24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6"/>
          <p:cNvSpPr txBox="1">
            <a:spLocks noGrp="1"/>
          </p:cNvSpPr>
          <p:nvPr>
            <p:ph idx="1"/>
          </p:nvPr>
        </p:nvSpPr>
        <p:spPr>
          <a:xfrm>
            <a:off x="506186" y="0"/>
            <a:ext cx="7396843" cy="6858000"/>
          </a:xfrm>
          <a:prstGeom prst="rect">
            <a:avLst/>
          </a:prstGeom>
          <a:solidFill>
            <a:schemeClr val="bg1"/>
          </a:solidFill>
          <a:ln>
            <a:noFill/>
          </a:ln>
        </p:spPr>
        <p:txBody>
          <a:bodyPr spcFirstLastPara="1" wrap="square" lIns="91425" tIns="45700" rIns="91425" bIns="45700" anchor="t" anchorCtr="0">
            <a:normAutofit fontScale="77500" lnSpcReduction="20000"/>
          </a:bodyPr>
          <a:lstStyle/>
          <a:p>
            <a:pPr marL="342900" lvl="0" indent="-342900" algn="l" rtl="0">
              <a:spcBef>
                <a:spcPts val="0"/>
              </a:spcBef>
              <a:spcAft>
                <a:spcPts val="0"/>
              </a:spcAft>
              <a:buClr>
                <a:schemeClr val="dk1"/>
              </a:buClr>
              <a:buSzPct val="100000"/>
              <a:buNone/>
            </a:pPr>
            <a:r>
              <a:rPr lang="en-US" sz="5200" b="1" dirty="0">
                <a:solidFill>
                  <a:srgbClr val="C00000"/>
                </a:solidFill>
              </a:rPr>
              <a:t>Nonverbal communication</a:t>
            </a:r>
            <a:endParaRPr sz="5200" dirty="0">
              <a:solidFill>
                <a:srgbClr val="C00000"/>
              </a:solidFill>
            </a:endParaRPr>
          </a:p>
          <a:p>
            <a:pPr>
              <a:lnSpc>
                <a:spcPct val="150000"/>
              </a:lnSpc>
              <a:spcBef>
                <a:spcPts val="561"/>
              </a:spcBef>
              <a:buClr>
                <a:schemeClr val="dk1"/>
              </a:buClr>
              <a:buSzPct val="100000"/>
            </a:pPr>
            <a:r>
              <a:rPr lang="en-US" sz="3300" dirty="0">
                <a:solidFill>
                  <a:srgbClr val="0070C0"/>
                </a:solidFill>
              </a:rPr>
              <a:t>Nonverbal communication is how people communicate with each other without words. </a:t>
            </a:r>
          </a:p>
          <a:p>
            <a:pPr>
              <a:lnSpc>
                <a:spcPct val="150000"/>
              </a:lnSpc>
              <a:spcBef>
                <a:spcPts val="561"/>
              </a:spcBef>
              <a:buClr>
                <a:schemeClr val="dk1"/>
              </a:buClr>
              <a:buSzPct val="100000"/>
            </a:pPr>
            <a:r>
              <a:rPr lang="en-US" sz="3300" dirty="0">
                <a:solidFill>
                  <a:srgbClr val="0070C0"/>
                </a:solidFill>
              </a:rPr>
              <a:t>Autistic people tend to engage in nonverbal communication differently than non-autistic people.</a:t>
            </a:r>
            <a:endParaRPr dirty="0">
              <a:solidFill>
                <a:srgbClr val="0070C0"/>
              </a:solidFill>
            </a:endParaRPr>
          </a:p>
          <a:p>
            <a:pPr>
              <a:lnSpc>
                <a:spcPct val="150000"/>
              </a:lnSpc>
              <a:spcBef>
                <a:spcPts val="561"/>
              </a:spcBef>
              <a:buClr>
                <a:schemeClr val="dk1"/>
              </a:buClr>
              <a:buSzPct val="100000"/>
            </a:pPr>
            <a:r>
              <a:rPr lang="en-US" sz="3300" dirty="0">
                <a:solidFill>
                  <a:srgbClr val="0070C0"/>
                </a:solidFill>
              </a:rPr>
              <a:t>Autistic people might have difficulty with:</a:t>
            </a:r>
            <a:endParaRPr dirty="0">
              <a:solidFill>
                <a:srgbClr val="0070C0"/>
              </a:solidFill>
            </a:endParaRPr>
          </a:p>
          <a:p>
            <a:pPr lvl="1">
              <a:lnSpc>
                <a:spcPct val="150000"/>
              </a:lnSpc>
              <a:spcBef>
                <a:spcPts val="561"/>
              </a:spcBef>
              <a:buClr>
                <a:schemeClr val="dk1"/>
              </a:buClr>
              <a:buSzPct val="100000"/>
            </a:pPr>
            <a:r>
              <a:rPr lang="en-US" sz="3100" dirty="0">
                <a:solidFill>
                  <a:srgbClr val="0070C0"/>
                </a:solidFill>
              </a:rPr>
              <a:t>eye contact</a:t>
            </a:r>
            <a:endParaRPr dirty="0">
              <a:solidFill>
                <a:srgbClr val="0070C0"/>
              </a:solidFill>
            </a:endParaRPr>
          </a:p>
          <a:p>
            <a:pPr lvl="1">
              <a:lnSpc>
                <a:spcPct val="150000"/>
              </a:lnSpc>
              <a:spcBef>
                <a:spcPts val="561"/>
              </a:spcBef>
              <a:buClr>
                <a:schemeClr val="dk1"/>
              </a:buClr>
              <a:buSzPct val="100000"/>
            </a:pPr>
            <a:r>
              <a:rPr lang="en-US" sz="3100" dirty="0">
                <a:solidFill>
                  <a:srgbClr val="0070C0"/>
                </a:solidFill>
              </a:rPr>
              <a:t>decoding facial expressions or hand gestures</a:t>
            </a:r>
            <a:endParaRPr dirty="0">
              <a:solidFill>
                <a:srgbClr val="0070C0"/>
              </a:solidFill>
            </a:endParaRPr>
          </a:p>
          <a:p>
            <a:pPr lvl="1">
              <a:lnSpc>
                <a:spcPct val="150000"/>
              </a:lnSpc>
              <a:spcBef>
                <a:spcPts val="561"/>
              </a:spcBef>
              <a:buClr>
                <a:schemeClr val="dk1"/>
              </a:buClr>
              <a:buSzPct val="100000"/>
            </a:pPr>
            <a:r>
              <a:rPr lang="en-US" sz="3100" dirty="0">
                <a:solidFill>
                  <a:srgbClr val="0070C0"/>
                </a:solidFill>
              </a:rPr>
              <a:t>expressing their thoughts and feelings</a:t>
            </a:r>
            <a:endParaRPr dirty="0">
              <a:solidFill>
                <a:srgbClr val="0070C0"/>
              </a:solidFill>
            </a:endParaRPr>
          </a:p>
          <a:p>
            <a:pPr lvl="1">
              <a:lnSpc>
                <a:spcPct val="150000"/>
              </a:lnSpc>
              <a:spcBef>
                <a:spcPts val="561"/>
              </a:spcBef>
              <a:buClr>
                <a:schemeClr val="dk1"/>
              </a:buClr>
              <a:buSzPct val="100000"/>
            </a:pPr>
            <a:r>
              <a:rPr lang="en-US" sz="3100" dirty="0">
                <a:solidFill>
                  <a:srgbClr val="0070C0"/>
                </a:solidFill>
              </a:rPr>
              <a:t>matching the facial expressions of behaviors of other people</a:t>
            </a:r>
            <a:endParaRPr dirty="0">
              <a:solidFill>
                <a:srgbClr val="0070C0"/>
              </a:solidFill>
            </a:endParaRPr>
          </a:p>
          <a:p>
            <a:pPr marL="342900" lvl="0" indent="-170180" algn="l" rtl="0">
              <a:spcBef>
                <a:spcPts val="544"/>
              </a:spcBef>
              <a:spcAft>
                <a:spcPts val="0"/>
              </a:spcAft>
              <a:buClr>
                <a:schemeClr val="dk1"/>
              </a:buClr>
              <a:buSzPct val="100000"/>
              <a:buNone/>
            </a:pPr>
            <a:endParaRPr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7"/>
          <p:cNvSpPr txBox="1">
            <a:spLocks noGrp="1"/>
          </p:cNvSpPr>
          <p:nvPr>
            <p:ph idx="1"/>
          </p:nvPr>
        </p:nvSpPr>
        <p:spPr>
          <a:xfrm>
            <a:off x="538842" y="0"/>
            <a:ext cx="7347857" cy="6857999"/>
          </a:xfrm>
          <a:prstGeom prst="rect">
            <a:avLst/>
          </a:prstGeom>
          <a:solidFill>
            <a:schemeClr val="bg1"/>
          </a:solidFill>
          <a:ln>
            <a:noFill/>
          </a:ln>
        </p:spPr>
        <p:txBody>
          <a:bodyPr spcFirstLastPara="1" wrap="square" lIns="91425" tIns="45700" rIns="91425" bIns="45700" anchor="t" anchorCtr="0">
            <a:normAutofit fontScale="77500" lnSpcReduction="20000"/>
          </a:bodyPr>
          <a:lstStyle/>
          <a:p>
            <a:pPr marL="342900" lvl="0" indent="-342900" algn="l" rtl="0">
              <a:spcBef>
                <a:spcPts val="0"/>
              </a:spcBef>
              <a:spcAft>
                <a:spcPts val="0"/>
              </a:spcAft>
              <a:buClr>
                <a:schemeClr val="dk1"/>
              </a:buClr>
              <a:buSzPct val="100000"/>
              <a:buNone/>
            </a:pPr>
            <a:endParaRPr lang="en-US" sz="4100" b="1" dirty="0">
              <a:solidFill>
                <a:srgbClr val="CC00CC"/>
              </a:solidFill>
            </a:endParaRPr>
          </a:p>
          <a:p>
            <a:pPr marL="342900" lvl="0" indent="-342900" algn="l" rtl="0">
              <a:spcBef>
                <a:spcPts val="0"/>
              </a:spcBef>
              <a:spcAft>
                <a:spcPts val="0"/>
              </a:spcAft>
              <a:buClr>
                <a:schemeClr val="dk1"/>
              </a:buClr>
              <a:buSzPct val="100000"/>
              <a:buNone/>
            </a:pPr>
            <a:r>
              <a:rPr lang="en-US" sz="4100" b="1" dirty="0">
                <a:solidFill>
                  <a:srgbClr val="C00000"/>
                </a:solidFill>
              </a:rPr>
              <a:t>Relationships and social connection</a:t>
            </a:r>
            <a:endParaRPr sz="4100" dirty="0">
              <a:solidFill>
                <a:srgbClr val="C00000"/>
              </a:solidFill>
            </a:endParaRPr>
          </a:p>
          <a:p>
            <a:pPr>
              <a:lnSpc>
                <a:spcPct val="150000"/>
              </a:lnSpc>
              <a:spcBef>
                <a:spcPts val="561"/>
              </a:spcBef>
              <a:buClr>
                <a:schemeClr val="dk1"/>
              </a:buClr>
              <a:buSzPct val="100000"/>
            </a:pPr>
            <a:r>
              <a:rPr lang="en-US" sz="3300" dirty="0">
                <a:solidFill>
                  <a:srgbClr val="0070C0"/>
                </a:solidFill>
              </a:rPr>
              <a:t>find it difficult to connect emotionally with other people, especially non-autistic people.</a:t>
            </a:r>
            <a:endParaRPr dirty="0">
              <a:solidFill>
                <a:srgbClr val="0070C0"/>
              </a:solidFill>
            </a:endParaRPr>
          </a:p>
          <a:p>
            <a:pPr>
              <a:lnSpc>
                <a:spcPct val="150000"/>
              </a:lnSpc>
              <a:spcBef>
                <a:spcPts val="561"/>
              </a:spcBef>
              <a:buClr>
                <a:schemeClr val="dk1"/>
              </a:buClr>
              <a:buSzPct val="100000"/>
            </a:pPr>
            <a:r>
              <a:rPr lang="en-US" sz="3300" dirty="0">
                <a:solidFill>
                  <a:srgbClr val="0070C0"/>
                </a:solidFill>
              </a:rPr>
              <a:t>Difficulties adjusting speech and behavior to match the mood of a conversation might make it harder for some autistic people to start or maintain a relationship.</a:t>
            </a:r>
            <a:endParaRPr dirty="0">
              <a:solidFill>
                <a:srgbClr val="0070C0"/>
              </a:solidFill>
            </a:endParaRPr>
          </a:p>
          <a:p>
            <a:pPr>
              <a:lnSpc>
                <a:spcPct val="150000"/>
              </a:lnSpc>
              <a:spcBef>
                <a:spcPts val="561"/>
              </a:spcBef>
              <a:buClr>
                <a:schemeClr val="dk1"/>
              </a:buClr>
              <a:buSzPct val="100000"/>
            </a:pPr>
            <a:r>
              <a:rPr lang="en-US" sz="3300" dirty="0">
                <a:solidFill>
                  <a:srgbClr val="0070C0"/>
                </a:solidFill>
              </a:rPr>
              <a:t>not participating in games that involve imagination. </a:t>
            </a:r>
          </a:p>
          <a:p>
            <a:pPr>
              <a:lnSpc>
                <a:spcPct val="150000"/>
              </a:lnSpc>
              <a:spcBef>
                <a:spcPts val="561"/>
              </a:spcBef>
              <a:buClr>
                <a:schemeClr val="dk1"/>
              </a:buClr>
              <a:buSzPct val="100000"/>
            </a:pPr>
            <a:r>
              <a:rPr lang="en-US" sz="3300" dirty="0">
                <a:solidFill>
                  <a:srgbClr val="0070C0"/>
                </a:solidFill>
              </a:rPr>
              <a:t>a lack of interest in making friends, although this is not true for all autistic people.</a:t>
            </a:r>
            <a:endParaRPr dirty="0">
              <a:solidFill>
                <a:srgbClr val="0070C0"/>
              </a:solidFill>
            </a:endParaRPr>
          </a:p>
          <a:p>
            <a:pPr marL="342900" lvl="0" indent="-170180" algn="l" rtl="0">
              <a:spcBef>
                <a:spcPts val="544"/>
              </a:spcBef>
              <a:spcAft>
                <a:spcPts val="0"/>
              </a:spcAft>
              <a:buClr>
                <a:schemeClr val="dk1"/>
              </a:buClr>
              <a:buSzPct val="100000"/>
              <a:buNone/>
            </a:pPr>
            <a:endParaRPr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a:spLocks noGrp="1"/>
          </p:cNvSpPr>
          <p:nvPr>
            <p:ph idx="1"/>
          </p:nvPr>
        </p:nvSpPr>
        <p:spPr>
          <a:xfrm>
            <a:off x="669471" y="0"/>
            <a:ext cx="7298872" cy="6858000"/>
          </a:xfrm>
          <a:prstGeom prst="rect">
            <a:avLst/>
          </a:prstGeom>
          <a:solidFill>
            <a:schemeClr val="bg1"/>
          </a:solid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ct val="100000"/>
              <a:buNone/>
            </a:pPr>
            <a:r>
              <a:rPr lang="en-US" sz="3600" b="1" dirty="0">
                <a:solidFill>
                  <a:srgbClr val="CC00CC"/>
                </a:solidFill>
              </a:rPr>
              <a:t>Patterns in behavior and interests</a:t>
            </a:r>
            <a:endParaRPr sz="3600" b="1" dirty="0">
              <a:solidFill>
                <a:srgbClr val="CC00CC"/>
              </a:solidFill>
            </a:endParaRPr>
          </a:p>
          <a:p>
            <a:pPr>
              <a:lnSpc>
                <a:spcPct val="150000"/>
              </a:lnSpc>
              <a:spcBef>
                <a:spcPts val="592"/>
              </a:spcBef>
              <a:buClr>
                <a:schemeClr val="dk1"/>
              </a:buClr>
              <a:buSzPct val="100000"/>
            </a:pPr>
            <a:r>
              <a:rPr lang="en-US" sz="3200" dirty="0">
                <a:solidFill>
                  <a:srgbClr val="00B0F0"/>
                </a:solidFill>
              </a:rPr>
              <a:t>Stereotyped behaviors (repetitive behavioral patterns)</a:t>
            </a:r>
            <a:endParaRPr sz="3200" dirty="0">
              <a:solidFill>
                <a:srgbClr val="00B0F0"/>
              </a:solidFill>
            </a:endParaRPr>
          </a:p>
          <a:p>
            <a:pPr>
              <a:lnSpc>
                <a:spcPct val="150000"/>
              </a:lnSpc>
              <a:spcBef>
                <a:spcPts val="592"/>
              </a:spcBef>
              <a:buClr>
                <a:schemeClr val="dk1"/>
              </a:buClr>
              <a:buSzPct val="100000"/>
            </a:pPr>
            <a:r>
              <a:rPr lang="en-US" sz="3200" dirty="0">
                <a:solidFill>
                  <a:srgbClr val="00B0F0"/>
                </a:solidFill>
              </a:rPr>
              <a:t>Rigid routines and dislike of change</a:t>
            </a:r>
            <a:endParaRPr sz="3200" dirty="0">
              <a:solidFill>
                <a:srgbClr val="00B0F0"/>
              </a:solidFill>
            </a:endParaRPr>
          </a:p>
          <a:p>
            <a:pPr>
              <a:lnSpc>
                <a:spcPct val="150000"/>
              </a:lnSpc>
              <a:spcBef>
                <a:spcPts val="592"/>
              </a:spcBef>
              <a:buClr>
                <a:schemeClr val="dk1"/>
              </a:buClr>
              <a:buSzPct val="100000"/>
            </a:pPr>
            <a:r>
              <a:rPr lang="en-US" sz="3200" dirty="0">
                <a:solidFill>
                  <a:srgbClr val="00B0F0"/>
                </a:solidFill>
              </a:rPr>
              <a:t>“narrowed,” or strong and specific focus</a:t>
            </a:r>
            <a:endParaRPr sz="3200" dirty="0">
              <a:solidFill>
                <a:srgbClr val="00B0F0"/>
              </a:solidFill>
            </a:endParaRPr>
          </a:p>
          <a:p>
            <a:pPr>
              <a:lnSpc>
                <a:spcPct val="150000"/>
              </a:lnSpc>
              <a:spcBef>
                <a:spcPts val="592"/>
              </a:spcBef>
              <a:buClr>
                <a:schemeClr val="dk1"/>
              </a:buClr>
              <a:buSzPct val="100000"/>
            </a:pPr>
            <a:r>
              <a:rPr lang="en-US" sz="3200" dirty="0">
                <a:solidFill>
                  <a:srgbClr val="00B0F0"/>
                </a:solidFill>
              </a:rPr>
              <a:t>Differences in responses to surroundings</a:t>
            </a:r>
            <a:endParaRPr sz="3200" dirty="0">
              <a:solidFill>
                <a:srgbClr val="00B0F0"/>
              </a:solidFill>
            </a:endParaRPr>
          </a:p>
          <a:p>
            <a:pPr marL="342900" lvl="0" indent="-154940" algn="l" rtl="0">
              <a:spcBef>
                <a:spcPts val="592"/>
              </a:spcBef>
              <a:spcAft>
                <a:spcPts val="0"/>
              </a:spcAft>
              <a:buClr>
                <a:schemeClr val="dk1"/>
              </a:buClr>
              <a:buSzPct val="100000"/>
              <a:buNone/>
            </a:pPr>
            <a:endParaRPr sz="24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9"/>
          <p:cNvSpPr txBox="1">
            <a:spLocks noGrp="1"/>
          </p:cNvSpPr>
          <p:nvPr>
            <p:ph idx="1"/>
          </p:nvPr>
        </p:nvSpPr>
        <p:spPr>
          <a:xfrm>
            <a:off x="555171" y="0"/>
            <a:ext cx="7364186" cy="6858000"/>
          </a:xfrm>
          <a:prstGeom prst="rect">
            <a:avLst/>
          </a:prstGeom>
          <a:solidFill>
            <a:schemeClr val="bg1"/>
          </a:solid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ct val="100000"/>
              <a:buNone/>
            </a:pPr>
            <a:r>
              <a:rPr lang="en-US" sz="4400" b="1" dirty="0">
                <a:solidFill>
                  <a:srgbClr val="C00000"/>
                </a:solidFill>
              </a:rPr>
              <a:t>Stereotyped behaviors</a:t>
            </a:r>
            <a:endParaRPr sz="4400" dirty="0">
              <a:solidFill>
                <a:srgbClr val="C00000"/>
              </a:solidFill>
            </a:endParaRPr>
          </a:p>
          <a:p>
            <a:pPr>
              <a:spcBef>
                <a:spcPts val="592"/>
              </a:spcBef>
              <a:buClr>
                <a:schemeClr val="dk1"/>
              </a:buClr>
              <a:buSzPct val="100000"/>
            </a:pPr>
            <a:r>
              <a:rPr lang="en-US" sz="2800" dirty="0">
                <a:solidFill>
                  <a:srgbClr val="0070C0"/>
                </a:solidFill>
              </a:rPr>
              <a:t>Stereotyped behaviors are behaviors that are repeated over and over but don’t seem to have a clear purpose.</a:t>
            </a:r>
            <a:endParaRPr sz="2800" dirty="0">
              <a:solidFill>
                <a:srgbClr val="0070C0"/>
              </a:solidFill>
            </a:endParaRPr>
          </a:p>
          <a:p>
            <a:pPr>
              <a:spcBef>
                <a:spcPts val="592"/>
              </a:spcBef>
              <a:buClr>
                <a:schemeClr val="dk1"/>
              </a:buClr>
              <a:buSzPct val="100000"/>
            </a:pPr>
            <a:r>
              <a:rPr lang="en-US" sz="2800" dirty="0">
                <a:solidFill>
                  <a:srgbClr val="0070C0"/>
                </a:solidFill>
              </a:rPr>
              <a:t>Still, these behaviors do have a purpose - a form of self-soothing (stimming)</a:t>
            </a:r>
            <a:endParaRPr sz="2800" dirty="0">
              <a:solidFill>
                <a:srgbClr val="0070C0"/>
              </a:solidFill>
            </a:endParaRPr>
          </a:p>
          <a:p>
            <a:pPr marL="0" indent="0">
              <a:spcBef>
                <a:spcPts val="592"/>
              </a:spcBef>
              <a:buClr>
                <a:schemeClr val="dk1"/>
              </a:buClr>
              <a:buSzPct val="100000"/>
              <a:buNone/>
            </a:pPr>
            <a:r>
              <a:rPr lang="en-US" sz="2800" dirty="0">
                <a:solidFill>
                  <a:srgbClr val="C00000"/>
                </a:solidFill>
              </a:rPr>
              <a:t>These behaviors can involve:</a:t>
            </a:r>
            <a:endParaRPr sz="2800" dirty="0">
              <a:solidFill>
                <a:srgbClr val="C00000"/>
              </a:solidFill>
            </a:endParaRPr>
          </a:p>
          <a:p>
            <a:pPr>
              <a:spcBef>
                <a:spcPts val="592"/>
              </a:spcBef>
              <a:buClr>
                <a:schemeClr val="dk1"/>
              </a:buClr>
              <a:buSzPct val="100000"/>
            </a:pPr>
            <a:r>
              <a:rPr lang="en-US" sz="2800" dirty="0">
                <a:solidFill>
                  <a:srgbClr val="0070C0"/>
                </a:solidFill>
              </a:rPr>
              <a:t>hand flapping</a:t>
            </a:r>
            <a:endParaRPr sz="2800" dirty="0">
              <a:solidFill>
                <a:srgbClr val="0070C0"/>
              </a:solidFill>
            </a:endParaRPr>
          </a:p>
          <a:p>
            <a:pPr>
              <a:spcBef>
                <a:spcPts val="592"/>
              </a:spcBef>
              <a:buClr>
                <a:schemeClr val="dk1"/>
              </a:buClr>
              <a:buSzPct val="100000"/>
            </a:pPr>
            <a:r>
              <a:rPr lang="en-US" sz="2800" dirty="0">
                <a:solidFill>
                  <a:srgbClr val="0070C0"/>
                </a:solidFill>
              </a:rPr>
              <a:t>finger flicking</a:t>
            </a:r>
            <a:endParaRPr sz="2800" dirty="0">
              <a:solidFill>
                <a:srgbClr val="0070C0"/>
              </a:solidFill>
            </a:endParaRPr>
          </a:p>
          <a:p>
            <a:pPr>
              <a:spcBef>
                <a:spcPts val="592"/>
              </a:spcBef>
              <a:buClr>
                <a:schemeClr val="dk1"/>
              </a:buClr>
              <a:buSzPct val="100000"/>
            </a:pPr>
            <a:r>
              <a:rPr lang="en-US" sz="2800" dirty="0">
                <a:solidFill>
                  <a:srgbClr val="0070C0"/>
                </a:solidFill>
              </a:rPr>
              <a:t>coin spinning</a:t>
            </a:r>
            <a:endParaRPr sz="2800" dirty="0">
              <a:solidFill>
                <a:srgbClr val="0070C0"/>
              </a:solidFill>
            </a:endParaRPr>
          </a:p>
          <a:p>
            <a:pPr>
              <a:spcBef>
                <a:spcPts val="592"/>
              </a:spcBef>
              <a:buClr>
                <a:schemeClr val="dk1"/>
              </a:buClr>
              <a:buSzPct val="100000"/>
            </a:pPr>
            <a:r>
              <a:rPr lang="en-US" sz="2800" dirty="0">
                <a:solidFill>
                  <a:srgbClr val="0070C0"/>
                </a:solidFill>
              </a:rPr>
              <a:t>lining up objects</a:t>
            </a:r>
            <a:endParaRPr sz="2800" dirty="0">
              <a:solidFill>
                <a:srgbClr val="0070C0"/>
              </a:solidFill>
            </a:endParaRPr>
          </a:p>
          <a:p>
            <a:pPr>
              <a:spcBef>
                <a:spcPts val="592"/>
              </a:spcBef>
              <a:buClr>
                <a:schemeClr val="dk1"/>
              </a:buClr>
              <a:buSzPct val="100000"/>
            </a:pPr>
            <a:r>
              <a:rPr lang="en-US" sz="2800" dirty="0">
                <a:solidFill>
                  <a:srgbClr val="0070C0"/>
                </a:solidFill>
              </a:rPr>
              <a:t>other repeated actions</a:t>
            </a:r>
            <a:endParaRPr sz="2800" dirty="0">
              <a:solidFill>
                <a:srgbClr val="0070C0"/>
              </a:solidFill>
            </a:endParaRPr>
          </a:p>
          <a:p>
            <a:pPr>
              <a:spcBef>
                <a:spcPts val="592"/>
              </a:spcBef>
              <a:buClr>
                <a:schemeClr val="dk1"/>
              </a:buClr>
              <a:buSzPct val="100000"/>
            </a:pPr>
            <a:r>
              <a:rPr lang="en-US" sz="2800" dirty="0">
                <a:solidFill>
                  <a:srgbClr val="0070C0"/>
                </a:solidFill>
              </a:rPr>
              <a:t>repeat the speech of other people (echolalia)</a:t>
            </a:r>
            <a:endParaRPr sz="28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0"/>
          <p:cNvSpPr txBox="1">
            <a:spLocks noGrp="1"/>
          </p:cNvSpPr>
          <p:nvPr>
            <p:ph idx="1"/>
          </p:nvPr>
        </p:nvSpPr>
        <p:spPr>
          <a:xfrm>
            <a:off x="506186" y="0"/>
            <a:ext cx="7723413"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200" b="1" dirty="0">
                <a:solidFill>
                  <a:srgbClr val="C00000"/>
                </a:solidFill>
              </a:rPr>
              <a:t>Rigid routines and preference for structure</a:t>
            </a:r>
            <a:endParaRPr sz="3200" dirty="0">
              <a:solidFill>
                <a:srgbClr val="C00000"/>
              </a:solidFill>
            </a:endParaRPr>
          </a:p>
          <a:p>
            <a:pPr>
              <a:spcBef>
                <a:spcPts val="640"/>
              </a:spcBef>
              <a:buClr>
                <a:schemeClr val="dk1"/>
              </a:buClr>
              <a:buSzPts val="3200"/>
            </a:pPr>
            <a:r>
              <a:rPr lang="en-US" sz="3200" dirty="0">
                <a:solidFill>
                  <a:srgbClr val="0070C0"/>
                </a:solidFill>
              </a:rPr>
              <a:t>An autistic, might feel strongly about certain daily routines, habits, or rules.</a:t>
            </a:r>
            <a:endParaRPr sz="3200" dirty="0">
              <a:solidFill>
                <a:srgbClr val="0070C0"/>
              </a:solidFill>
            </a:endParaRPr>
          </a:p>
          <a:p>
            <a:pPr>
              <a:spcBef>
                <a:spcPts val="640"/>
              </a:spcBef>
              <a:buClr>
                <a:schemeClr val="dk1"/>
              </a:buClr>
              <a:buSzPts val="3200"/>
            </a:pPr>
            <a:r>
              <a:rPr lang="en-US" sz="3200" dirty="0">
                <a:solidFill>
                  <a:srgbClr val="0070C0"/>
                </a:solidFill>
              </a:rPr>
              <a:t>A change to these routines that seems insignificant to someone else might feel like a big impact for him/her.</a:t>
            </a:r>
            <a:endParaRPr sz="3200" dirty="0">
              <a:solidFill>
                <a:srgbClr val="0070C0"/>
              </a:solidFill>
            </a:endParaRPr>
          </a:p>
          <a:p>
            <a:pPr>
              <a:spcBef>
                <a:spcPts val="640"/>
              </a:spcBef>
              <a:buClr>
                <a:schemeClr val="dk1"/>
              </a:buClr>
              <a:buSzPts val="3200"/>
            </a:pPr>
            <a:r>
              <a:rPr lang="en-US" sz="3200" dirty="0">
                <a:solidFill>
                  <a:srgbClr val="0070C0"/>
                </a:solidFill>
              </a:rPr>
              <a:t>For example, a specific walking route or eating a certain brand of cereal. Any change can bring feelings of instability, feeling lost, or not knowing what to do next.</a:t>
            </a:r>
            <a:endParaRPr sz="3200" dirty="0">
              <a:solidFill>
                <a:srgbClr val="0070C0"/>
              </a:solidFill>
            </a:endParaRPr>
          </a:p>
          <a:p>
            <a:pPr marL="342900" lvl="0" indent="-139700" algn="l" rtl="0">
              <a:spcBef>
                <a:spcPts val="640"/>
              </a:spcBef>
              <a:spcAft>
                <a:spcPts val="0"/>
              </a:spcAft>
              <a:buClr>
                <a:schemeClr val="dk1"/>
              </a:buClr>
              <a:buSzPts val="32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1"/>
          <p:cNvSpPr txBox="1">
            <a:spLocks noGrp="1"/>
          </p:cNvSpPr>
          <p:nvPr>
            <p:ph idx="1"/>
          </p:nvPr>
        </p:nvSpPr>
        <p:spPr>
          <a:xfrm>
            <a:off x="489857" y="0"/>
            <a:ext cx="7266214"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600" b="1" dirty="0">
                <a:solidFill>
                  <a:srgbClr val="C00000"/>
                </a:solidFill>
              </a:rPr>
              <a:t>Narrowed focus, interests, and preoccupations</a:t>
            </a:r>
            <a:endParaRPr sz="3600" dirty="0">
              <a:solidFill>
                <a:srgbClr val="C00000"/>
              </a:solidFill>
            </a:endParaRPr>
          </a:p>
          <a:p>
            <a:pPr>
              <a:spcBef>
                <a:spcPts val="640"/>
              </a:spcBef>
              <a:buClr>
                <a:schemeClr val="dk1"/>
              </a:buClr>
              <a:buSzPts val="3200"/>
            </a:pPr>
            <a:r>
              <a:rPr lang="en-US" sz="3200" dirty="0">
                <a:solidFill>
                  <a:srgbClr val="0070C0"/>
                </a:solidFill>
              </a:rPr>
              <a:t>Autistic people may have a strong focus or “narrow” interest in certain topics or subjects.</a:t>
            </a:r>
            <a:endParaRPr sz="3200" dirty="0">
              <a:solidFill>
                <a:srgbClr val="0070C0"/>
              </a:solidFill>
            </a:endParaRPr>
          </a:p>
          <a:p>
            <a:pPr>
              <a:spcBef>
                <a:spcPts val="640"/>
              </a:spcBef>
              <a:buClr>
                <a:schemeClr val="dk1"/>
              </a:buClr>
              <a:buSzPts val="3200"/>
            </a:pPr>
            <a:r>
              <a:rPr lang="en-US" sz="3200" dirty="0">
                <a:solidFill>
                  <a:srgbClr val="0070C0"/>
                </a:solidFill>
              </a:rPr>
              <a:t>For example, preference to play with a single toy. </a:t>
            </a:r>
          </a:p>
          <a:p>
            <a:pPr>
              <a:spcBef>
                <a:spcPts val="640"/>
              </a:spcBef>
              <a:buClr>
                <a:schemeClr val="dk1"/>
              </a:buClr>
              <a:buSzPts val="3200"/>
            </a:pPr>
            <a:r>
              <a:rPr lang="en-US" sz="3200" dirty="0">
                <a:solidFill>
                  <a:srgbClr val="0070C0"/>
                </a:solidFill>
              </a:rPr>
              <a:t>an area of interest in a specific topic that they know a lot about.</a:t>
            </a:r>
            <a:endParaRPr sz="3200" dirty="0">
              <a:solidFill>
                <a:srgbClr val="0070C0"/>
              </a:solidFill>
            </a:endParaRPr>
          </a:p>
          <a:p>
            <a:pPr>
              <a:spcBef>
                <a:spcPts val="640"/>
              </a:spcBef>
              <a:buClr>
                <a:schemeClr val="dk1"/>
              </a:buClr>
              <a:buSzPts val="3200"/>
            </a:pPr>
            <a:r>
              <a:rPr lang="en-US" sz="3200" dirty="0">
                <a:solidFill>
                  <a:srgbClr val="0070C0"/>
                </a:solidFill>
              </a:rPr>
              <a:t>Hyper focus on certain activities and restrictive food intake are also common.</a:t>
            </a:r>
            <a:endParaRPr sz="3200" dirty="0">
              <a:solidFill>
                <a:srgbClr val="0070C0"/>
              </a:solidFill>
            </a:endParaRPr>
          </a:p>
          <a:p>
            <a:pPr marL="342900" lvl="0" indent="-139700" algn="l" rtl="0">
              <a:spcBef>
                <a:spcPts val="640"/>
              </a:spcBef>
              <a:spcAft>
                <a:spcPts val="0"/>
              </a:spcAft>
              <a:buClr>
                <a:schemeClr val="dk1"/>
              </a:buClr>
              <a:buSzPts val="32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2"/>
          <p:cNvSpPr txBox="1">
            <a:spLocks noGrp="1"/>
          </p:cNvSpPr>
          <p:nvPr>
            <p:ph idx="1"/>
          </p:nvPr>
        </p:nvSpPr>
        <p:spPr>
          <a:xfrm>
            <a:off x="506186" y="0"/>
            <a:ext cx="7364185" cy="6858000"/>
          </a:xfrm>
          <a:prstGeom prst="rect">
            <a:avLst/>
          </a:prstGeom>
          <a:solidFill>
            <a:schemeClr val="bg1"/>
          </a:solid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800"/>
              <a:buNone/>
            </a:pPr>
            <a:r>
              <a:rPr lang="en-US" sz="3200" b="1" dirty="0">
                <a:solidFill>
                  <a:srgbClr val="C00000"/>
                </a:solidFill>
              </a:rPr>
              <a:t>Responses to stimuli in the environment</a:t>
            </a:r>
            <a:endParaRPr sz="2000" dirty="0">
              <a:solidFill>
                <a:srgbClr val="C00000"/>
              </a:solidFill>
            </a:endParaRPr>
          </a:p>
          <a:p>
            <a:pPr>
              <a:spcBef>
                <a:spcPts val="560"/>
              </a:spcBef>
              <a:buClr>
                <a:schemeClr val="dk1"/>
              </a:buClr>
              <a:buSzPts val="2800"/>
            </a:pPr>
            <a:r>
              <a:rPr lang="en-US" sz="3200" dirty="0">
                <a:solidFill>
                  <a:srgbClr val="0070C0"/>
                </a:solidFill>
              </a:rPr>
              <a:t>Over or under sensitivity to stimuli in the environment </a:t>
            </a:r>
          </a:p>
          <a:p>
            <a:pPr>
              <a:spcBef>
                <a:spcPts val="560"/>
              </a:spcBef>
              <a:buClr>
                <a:schemeClr val="dk1"/>
              </a:buClr>
              <a:buSzPts val="2800"/>
            </a:pPr>
            <a:r>
              <a:rPr lang="en-US" sz="3200" b="1" dirty="0">
                <a:solidFill>
                  <a:srgbClr val="0070C0"/>
                </a:solidFill>
              </a:rPr>
              <a:t>Hypersensitivity:</a:t>
            </a:r>
            <a:r>
              <a:rPr lang="en-US" sz="3200" dirty="0">
                <a:solidFill>
                  <a:srgbClr val="0070C0"/>
                </a:solidFill>
              </a:rPr>
              <a:t> might cover their ears in a room where multiple people are talking at once.</a:t>
            </a:r>
            <a:endParaRPr sz="2000" dirty="0">
              <a:solidFill>
                <a:srgbClr val="0070C0"/>
              </a:solidFill>
            </a:endParaRPr>
          </a:p>
          <a:p>
            <a:pPr>
              <a:spcBef>
                <a:spcPts val="560"/>
              </a:spcBef>
              <a:buClr>
                <a:schemeClr val="dk1"/>
              </a:buClr>
              <a:buSzPts val="2800"/>
            </a:pPr>
            <a:r>
              <a:rPr lang="en-US" sz="3200" b="1" dirty="0">
                <a:solidFill>
                  <a:srgbClr val="0070C0"/>
                </a:solidFill>
              </a:rPr>
              <a:t>Hyposensitivity:</a:t>
            </a:r>
            <a:r>
              <a:rPr lang="en-US" sz="3200" dirty="0">
                <a:solidFill>
                  <a:srgbClr val="0070C0"/>
                </a:solidFill>
              </a:rPr>
              <a:t> might not react to pain or changes in temperature.</a:t>
            </a:r>
            <a:endParaRPr sz="3200" dirty="0">
              <a:solidFill>
                <a:srgbClr val="0070C0"/>
              </a:solidFill>
            </a:endParaRPr>
          </a:p>
          <a:p>
            <a:pPr>
              <a:spcBef>
                <a:spcPts val="560"/>
              </a:spcBef>
              <a:buClr>
                <a:schemeClr val="dk1"/>
              </a:buClr>
              <a:buSzPts val="2800"/>
            </a:pPr>
            <a:r>
              <a:rPr lang="en-US" sz="3200" dirty="0">
                <a:solidFill>
                  <a:srgbClr val="0070C0"/>
                </a:solidFill>
              </a:rPr>
              <a:t>Some autistic people may also be drawn to certain sensory experiences, including: textures, smells, tastes, sights, sounds</a:t>
            </a: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3"/>
          <p:cNvSpPr txBox="1">
            <a:spLocks noGrp="1"/>
          </p:cNvSpPr>
          <p:nvPr>
            <p:ph idx="1"/>
          </p:nvPr>
        </p:nvSpPr>
        <p:spPr>
          <a:xfrm>
            <a:off x="473529" y="0"/>
            <a:ext cx="7315200" cy="6858000"/>
          </a:xfrm>
          <a:prstGeom prst="rect">
            <a:avLst/>
          </a:prstGeom>
          <a:solidFill>
            <a:schemeClr val="bg1"/>
          </a:solid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None/>
            </a:pPr>
            <a:r>
              <a:rPr lang="en-US" sz="4400" b="1" dirty="0">
                <a:solidFill>
                  <a:srgbClr val="CC00CC"/>
                </a:solidFill>
              </a:rPr>
              <a:t>Diagnosing autism spectrum disorder</a:t>
            </a:r>
            <a:endParaRPr sz="4400" dirty="0">
              <a:solidFill>
                <a:srgbClr val="CC00CC"/>
              </a:solidFill>
            </a:endParaRPr>
          </a:p>
          <a:p>
            <a:pPr>
              <a:spcBef>
                <a:spcPts val="544"/>
              </a:spcBef>
              <a:buClr>
                <a:schemeClr val="dk1"/>
              </a:buClr>
              <a:buSzPct val="100000"/>
            </a:pPr>
            <a:r>
              <a:rPr lang="en-US" sz="3200" dirty="0">
                <a:solidFill>
                  <a:srgbClr val="0070C0"/>
                </a:solidFill>
              </a:rPr>
              <a:t>Mostly, autism is diagnosed during childhood</a:t>
            </a:r>
            <a:endParaRPr sz="3200" dirty="0">
              <a:solidFill>
                <a:srgbClr val="0070C0"/>
              </a:solidFill>
            </a:endParaRPr>
          </a:p>
          <a:p>
            <a:pPr marL="0" indent="0">
              <a:spcBef>
                <a:spcPts val="544"/>
              </a:spcBef>
              <a:buClr>
                <a:schemeClr val="dk1"/>
              </a:buClr>
              <a:buSzPct val="100000"/>
              <a:buNone/>
            </a:pPr>
            <a:r>
              <a:rPr lang="en-US" sz="3200" dirty="0">
                <a:solidFill>
                  <a:srgbClr val="C00000"/>
                </a:solidFill>
              </a:rPr>
              <a:t>criteria for an autism diagnosis:</a:t>
            </a:r>
            <a:endParaRPr sz="3200" dirty="0">
              <a:solidFill>
                <a:srgbClr val="C00000"/>
              </a:solidFill>
            </a:endParaRPr>
          </a:p>
          <a:p>
            <a:pPr>
              <a:spcBef>
                <a:spcPts val="544"/>
              </a:spcBef>
              <a:buClr>
                <a:schemeClr val="dk1"/>
              </a:buClr>
              <a:buSzPct val="100000"/>
            </a:pPr>
            <a:r>
              <a:rPr lang="en-US" sz="3200" dirty="0">
                <a:solidFill>
                  <a:srgbClr val="0070C0"/>
                </a:solidFill>
              </a:rPr>
              <a:t>impact multiple areas of life</a:t>
            </a:r>
            <a:endParaRPr sz="3200" dirty="0">
              <a:solidFill>
                <a:srgbClr val="0070C0"/>
              </a:solidFill>
            </a:endParaRPr>
          </a:p>
          <a:p>
            <a:pPr>
              <a:spcBef>
                <a:spcPts val="544"/>
              </a:spcBef>
              <a:buClr>
                <a:schemeClr val="dk1"/>
              </a:buClr>
              <a:buSzPct val="100000"/>
            </a:pPr>
            <a:r>
              <a:rPr lang="en-US" sz="3200" dirty="0">
                <a:solidFill>
                  <a:srgbClr val="0070C0"/>
                </a:solidFill>
              </a:rPr>
              <a:t>have been present since early childhood</a:t>
            </a:r>
            <a:endParaRPr sz="3200" dirty="0">
              <a:solidFill>
                <a:srgbClr val="0070C0"/>
              </a:solidFill>
            </a:endParaRPr>
          </a:p>
          <a:p>
            <a:pPr>
              <a:spcBef>
                <a:spcPts val="544"/>
              </a:spcBef>
              <a:buClr>
                <a:schemeClr val="dk1"/>
              </a:buClr>
              <a:buSzPct val="100000"/>
            </a:pPr>
            <a:r>
              <a:rPr lang="en-US" sz="3200" dirty="0">
                <a:solidFill>
                  <a:srgbClr val="0070C0"/>
                </a:solidFill>
              </a:rPr>
              <a:t>make areas of life, like work or relationships, harder to manage</a:t>
            </a:r>
            <a:endParaRPr sz="3200" dirty="0">
              <a:solidFill>
                <a:srgbClr val="0070C0"/>
              </a:solidFill>
            </a:endParaRPr>
          </a:p>
          <a:p>
            <a:pPr>
              <a:spcBef>
                <a:spcPts val="544"/>
              </a:spcBef>
              <a:buClr>
                <a:schemeClr val="dk1"/>
              </a:buClr>
              <a:buSzPct val="100000"/>
            </a:pPr>
            <a:r>
              <a:rPr lang="en-US" sz="3200" dirty="0">
                <a:solidFill>
                  <a:srgbClr val="0070C0"/>
                </a:solidFill>
              </a:rPr>
              <a:t>aren’t better explained by an intellectual disability</a:t>
            </a:r>
            <a:endParaRPr sz="3200" dirty="0">
              <a:solidFill>
                <a:srgbClr val="0070C0"/>
              </a:solidFill>
            </a:endParaRPr>
          </a:p>
          <a:p>
            <a:pPr>
              <a:spcBef>
                <a:spcPts val="544"/>
              </a:spcBef>
              <a:buClr>
                <a:schemeClr val="dk1"/>
              </a:buClr>
              <a:buSzPct val="100000"/>
            </a:pPr>
            <a:r>
              <a:rPr lang="en-US" sz="3200" dirty="0">
                <a:solidFill>
                  <a:srgbClr val="0070C0"/>
                </a:solidFill>
              </a:rPr>
              <a:t>also note whether it’s accompanied by intellectual and/or language impairment or with catatonia.</a:t>
            </a:r>
            <a:endParaRPr sz="3200" dirty="0">
              <a:solidFill>
                <a:srgbClr val="0070C0"/>
              </a:solidFill>
            </a:endParaRPr>
          </a:p>
          <a:p>
            <a:pPr marL="342900" lvl="0" indent="-170180" algn="l" rtl="0">
              <a:spcBef>
                <a:spcPts val="544"/>
              </a:spcBef>
              <a:spcAft>
                <a:spcPts val="0"/>
              </a:spcAft>
              <a:buClr>
                <a:schemeClr val="dk1"/>
              </a:buClr>
              <a:buSzPct val="1000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4"/>
          <p:cNvSpPr txBox="1">
            <a:spLocks noGrp="1"/>
          </p:cNvSpPr>
          <p:nvPr>
            <p:ph idx="1"/>
          </p:nvPr>
        </p:nvSpPr>
        <p:spPr>
          <a:xfrm>
            <a:off x="473529" y="0"/>
            <a:ext cx="7396842"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200" dirty="0">
                <a:solidFill>
                  <a:srgbClr val="0070C0"/>
                </a:solidFill>
              </a:rPr>
              <a:t>	</a:t>
            </a:r>
            <a:r>
              <a:rPr lang="en-US" sz="4000" b="1" dirty="0">
                <a:solidFill>
                  <a:srgbClr val="CC00CC"/>
                </a:solidFill>
              </a:rPr>
              <a:t>DEVELOPMENTAL COORDINATION DISORDER </a:t>
            </a:r>
            <a:endParaRPr sz="3200" dirty="0">
              <a:solidFill>
                <a:srgbClr val="CC00CC"/>
              </a:solidFill>
            </a:endParaRPr>
          </a:p>
          <a:p>
            <a:pPr>
              <a:lnSpc>
                <a:spcPct val="150000"/>
              </a:lnSpc>
              <a:spcBef>
                <a:spcPts val="640"/>
              </a:spcBef>
              <a:buClr>
                <a:schemeClr val="dk1"/>
              </a:buClr>
              <a:buSzPts val="3200"/>
            </a:pPr>
            <a:r>
              <a:rPr lang="en-US" sz="3200" dirty="0">
                <a:solidFill>
                  <a:srgbClr val="0070C0"/>
                </a:solidFill>
              </a:rPr>
              <a:t>	Also known as developmental dyspraxia is a chronic neurological disorder beginning in childhood that can affect planning of movements and co-ordination as a result of brain messages not being accurately transmitted to the body</a:t>
            </a: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5"/>
          <p:cNvSpPr txBox="1">
            <a:spLocks noGrp="1"/>
          </p:cNvSpPr>
          <p:nvPr>
            <p:ph idx="1"/>
          </p:nvPr>
        </p:nvSpPr>
        <p:spPr>
          <a:xfrm>
            <a:off x="636814" y="0"/>
            <a:ext cx="7315200"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200" b="1" dirty="0">
                <a:solidFill>
                  <a:srgbClr val="C00000"/>
                </a:solidFill>
              </a:rPr>
              <a:t>SYMPTOMS </a:t>
            </a:r>
            <a:endParaRPr sz="3200" dirty="0">
              <a:solidFill>
                <a:srgbClr val="C0000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Have difficulty moderating the amount of sensory information that their body is constantly sending them.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Poor memory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Poor sense of direction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Poor motor control</a:t>
            </a:r>
            <a:endParaRPr sz="3200" dirty="0">
              <a:solidFill>
                <a:srgbClr val="0070C0"/>
              </a:solidFill>
            </a:endParaRPr>
          </a:p>
          <a:p>
            <a:pPr marL="342900" lvl="0" indent="-139700" algn="l" rtl="0">
              <a:spcBef>
                <a:spcPts val="640"/>
              </a:spcBef>
              <a:spcAft>
                <a:spcPts val="0"/>
              </a:spcAft>
              <a:buClr>
                <a:schemeClr val="dk1"/>
              </a:buClr>
              <a:buSzPts val="32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idx="1"/>
          </p:nvPr>
        </p:nvSpPr>
        <p:spPr>
          <a:xfrm>
            <a:off x="408214" y="0"/>
            <a:ext cx="7413172" cy="6858000"/>
          </a:xfrm>
          <a:prstGeom prst="rect">
            <a:avLst/>
          </a:prstGeom>
          <a:solidFill>
            <a:schemeClr val="bg1"/>
          </a:solid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200" dirty="0">
                <a:solidFill>
                  <a:srgbClr val="0070C0"/>
                </a:solidFill>
              </a:rPr>
              <a:t>	</a:t>
            </a:r>
            <a:r>
              <a:rPr lang="en-US" sz="4800" b="1" dirty="0">
                <a:solidFill>
                  <a:srgbClr val="CC00CC"/>
                </a:solidFill>
              </a:rPr>
              <a:t>Treatment for developmental disorder </a:t>
            </a:r>
            <a:endParaRPr sz="3200" b="1" dirty="0">
              <a:solidFill>
                <a:srgbClr val="CC00CC"/>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Clinical therapies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Complementary therapies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Biomedical treatments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Family support </a:t>
            </a:r>
            <a:endParaRPr sz="3200" dirty="0">
              <a:solidFill>
                <a:srgbClr val="0070C0"/>
              </a:solidFill>
            </a:endParaRPr>
          </a:p>
          <a:p>
            <a:pPr marL="342900" lvl="0" indent="-342900" algn="l" rtl="0">
              <a:lnSpc>
                <a:spcPct val="150000"/>
              </a:lnSpc>
              <a:spcBef>
                <a:spcPts val="640"/>
              </a:spcBef>
              <a:spcAft>
                <a:spcPts val="0"/>
              </a:spcAft>
              <a:buClr>
                <a:schemeClr val="dk1"/>
              </a:buClr>
              <a:buSzPts val="3200"/>
              <a:buNone/>
            </a:pPr>
            <a:r>
              <a:rPr lang="en-US" sz="3200" dirty="0">
                <a:solidFill>
                  <a:srgbClr val="0070C0"/>
                </a:solidFill>
              </a:rPr>
              <a:t>• Service delivery models</a:t>
            </a:r>
            <a:endParaRPr sz="3200" dirty="0">
              <a:solidFill>
                <a:srgbClr val="0070C0"/>
              </a:solidFill>
            </a:endParaRPr>
          </a:p>
          <a:p>
            <a:pPr marL="342900" lvl="0" indent="-139700" algn="l" rtl="0">
              <a:lnSpc>
                <a:spcPct val="150000"/>
              </a:lnSpc>
              <a:spcBef>
                <a:spcPts val="640"/>
              </a:spcBef>
              <a:spcAft>
                <a:spcPts val="0"/>
              </a:spcAft>
              <a:buClr>
                <a:schemeClr val="dk1"/>
              </a:buClr>
              <a:buSzPts val="3200"/>
              <a:buNone/>
            </a:pPr>
            <a:endParaRPr sz="32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64</TotalTime>
  <Words>1132</Words>
  <Application>Microsoft Office PowerPoint</Application>
  <PresentationFormat>On-screen Show (4:3)</PresentationFormat>
  <Paragraphs>123</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Noto Sans Symbols</vt:lpstr>
      <vt:lpstr>Trebuchet MS</vt:lpstr>
      <vt:lpstr>Wingdings 3</vt:lpstr>
      <vt:lpstr>Facet</vt:lpstr>
      <vt:lpstr>DEVELOPMENTAL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DEVELOPMENTAL DISORDERS</dc:title>
  <cp:lastModifiedBy>Jaimon Varghese</cp:lastModifiedBy>
  <cp:revision>3</cp:revision>
  <dcterms:modified xsi:type="dcterms:W3CDTF">2022-11-21T05:31:02Z</dcterms:modified>
</cp:coreProperties>
</file>