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86" r:id="rId3"/>
    <p:sldId id="289" r:id="rId4"/>
    <p:sldId id="290" r:id="rId5"/>
    <p:sldId id="294" r:id="rId6"/>
    <p:sldId id="295" r:id="rId7"/>
    <p:sldId id="291" r:id="rId8"/>
    <p:sldId id="296" r:id="rId9"/>
    <p:sldId id="292" r:id="rId10"/>
    <p:sldId id="297" r:id="rId11"/>
    <p:sldId id="304" r:id="rId12"/>
    <p:sldId id="305" r:id="rId13"/>
    <p:sldId id="306" r:id="rId14"/>
    <p:sldId id="298" r:id="rId15"/>
    <p:sldId id="307" r:id="rId16"/>
    <p:sldId id="308" r:id="rId17"/>
    <p:sldId id="309" r:id="rId18"/>
    <p:sldId id="310" r:id="rId19"/>
    <p:sldId id="299" r:id="rId20"/>
    <p:sldId id="300" r:id="rId21"/>
    <p:sldId id="311" r:id="rId22"/>
    <p:sldId id="312" r:id="rId23"/>
    <p:sldId id="313" r:id="rId24"/>
    <p:sldId id="293" r:id="rId25"/>
    <p:sldId id="314" r:id="rId26"/>
    <p:sldId id="315" r:id="rId27"/>
    <p:sldId id="301" r:id="rId28"/>
    <p:sldId id="316" r:id="rId29"/>
    <p:sldId id="317" r:id="rId30"/>
    <p:sldId id="319" r:id="rId31"/>
    <p:sldId id="321" r:id="rId32"/>
    <p:sldId id="322" r:id="rId33"/>
    <p:sldId id="318" r:id="rId34"/>
    <p:sldId id="320" r:id="rId35"/>
    <p:sldId id="325" r:id="rId36"/>
    <p:sldId id="324" r:id="rId37"/>
    <p:sldId id="323" r:id="rId38"/>
    <p:sldId id="326" r:id="rId39"/>
    <p:sldId id="327" r:id="rId40"/>
    <p:sldId id="328" r:id="rId41"/>
    <p:sldId id="288" r:id="rId42"/>
    <p:sldId id="303" r:id="rId43"/>
    <p:sldId id="27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050" autoAdjust="0"/>
  </p:normalViewPr>
  <p:slideViewPr>
    <p:cSldViewPr>
      <p:cViewPr varScale="1">
        <p:scale>
          <a:sx n="51" d="100"/>
          <a:sy n="51" d="100"/>
        </p:scale>
        <p:origin x="124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26-01-2024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E1F6734-5813-4385-840C-7EB515EF4213}" type="slidenum">
              <a:rPr lang="en-IN" smtClean="0"/>
              <a:t>1</a:t>
            </a:fld>
            <a:endParaRPr lang="en-IN"/>
          </a:p>
        </p:txBody>
      </p:sp>
    </p:spTree>
    <p:extLst>
      <p:ext uri="{BB962C8B-B14F-4D97-AF65-F5344CB8AC3E}">
        <p14:creationId xmlns:p14="http://schemas.microsoft.com/office/powerpoint/2010/main" val="285088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600"/>
              </a:spcBef>
              <a:spcAft>
                <a:spcPts val="600"/>
              </a:spcAft>
            </a:pPr>
            <a:endParaRPr lang="en-US" sz="1200" dirty="0"/>
          </a:p>
        </p:txBody>
      </p:sp>
      <p:sp>
        <p:nvSpPr>
          <p:cNvPr id="4" name="Slide Number Placeholder 3"/>
          <p:cNvSpPr>
            <a:spLocks noGrp="1"/>
          </p:cNvSpPr>
          <p:nvPr>
            <p:ph type="sldNum" sz="quarter" idx="5"/>
          </p:nvPr>
        </p:nvSpPr>
        <p:spPr/>
        <p:txBody>
          <a:bodyPr/>
          <a:lstStyle/>
          <a:p>
            <a:fld id="{1E1F6734-5813-4385-840C-7EB515EF4213}" type="slidenum">
              <a:rPr lang="en-IN" smtClean="0"/>
              <a:t>22</a:t>
            </a:fld>
            <a:endParaRPr lang="en-IN"/>
          </a:p>
        </p:txBody>
      </p:sp>
    </p:spTree>
    <p:extLst>
      <p:ext uri="{BB962C8B-B14F-4D97-AF65-F5344CB8AC3E}">
        <p14:creationId xmlns:p14="http://schemas.microsoft.com/office/powerpoint/2010/main" val="1732137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600"/>
              </a:spcBef>
              <a:spcAft>
                <a:spcPts val="600"/>
              </a:spcAft>
            </a:pPr>
            <a:endParaRPr lang="en-US" sz="1200" dirty="0"/>
          </a:p>
        </p:txBody>
      </p:sp>
      <p:sp>
        <p:nvSpPr>
          <p:cNvPr id="4" name="Slide Number Placeholder 3"/>
          <p:cNvSpPr>
            <a:spLocks noGrp="1"/>
          </p:cNvSpPr>
          <p:nvPr>
            <p:ph type="sldNum" sz="quarter" idx="5"/>
          </p:nvPr>
        </p:nvSpPr>
        <p:spPr/>
        <p:txBody>
          <a:bodyPr/>
          <a:lstStyle/>
          <a:p>
            <a:fld id="{1E1F6734-5813-4385-840C-7EB515EF4213}" type="slidenum">
              <a:rPr lang="en-IN" smtClean="0"/>
              <a:t>23</a:t>
            </a:fld>
            <a:endParaRPr lang="en-IN"/>
          </a:p>
        </p:txBody>
      </p:sp>
    </p:spTree>
    <p:extLst>
      <p:ext uri="{BB962C8B-B14F-4D97-AF65-F5344CB8AC3E}">
        <p14:creationId xmlns:p14="http://schemas.microsoft.com/office/powerpoint/2010/main" val="4276375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26-Jan-24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26-Jan-24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26-Jan-24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26-Jan-24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26-Jan-24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26-Jan-24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26-Jan-24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26-Jan-24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8"/>
            <a:ext cx="7961472" cy="4680520"/>
          </a:xfrm>
        </p:spPr>
        <p:txBody>
          <a:bodyPr>
            <a:normAutofit fontScale="90000"/>
          </a:bodyPr>
          <a:lstStyle/>
          <a:p>
            <a:pPr algn="ctr"/>
            <a:r>
              <a:rPr lang="en-IN" sz="5300" dirty="0">
                <a:solidFill>
                  <a:srgbClr val="00B0F0"/>
                </a:solidFill>
              </a:rPr>
              <a:t>Unit 3 </a:t>
            </a:r>
            <a:r>
              <a:rPr lang="en-US" sz="5300" dirty="0">
                <a:solidFill>
                  <a:srgbClr val="00B0F0"/>
                </a:solidFill>
              </a:rPr>
              <a:t>Group process and group dynamics</a:t>
            </a:r>
            <a:br>
              <a:rPr lang="en-IN" sz="5300" dirty="0">
                <a:solidFill>
                  <a:srgbClr val="00B0F0"/>
                </a:solidFill>
              </a:rPr>
            </a:br>
            <a:br>
              <a:rPr lang="en-IN" dirty="0"/>
            </a:br>
            <a:r>
              <a:rPr lang="en-IN" dirty="0"/>
              <a:t>3.</a:t>
            </a:r>
            <a:r>
              <a:rPr lang="en-US" dirty="0"/>
              <a:t>3.	Group dynamics - </a:t>
            </a:r>
            <a:r>
              <a:rPr lang="en-US" dirty="0">
                <a:solidFill>
                  <a:srgbClr val="0070C0"/>
                </a:solidFill>
              </a:rPr>
              <a:t>Group bond, Sub groups, Decision making, Isolation, Leadership, Conflict</a:t>
            </a:r>
            <a:endParaRPr lang="en-IN" dirty="0">
              <a:solidFill>
                <a:srgbClr val="0070C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26-Jan-24</a:t>
            </a:fld>
            <a:endParaRPr lang="en-IN" dirty="0"/>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dirty="0"/>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476673"/>
            <a:ext cx="8647272" cy="5976664"/>
          </a:xfrm>
        </p:spPr>
        <p:txBody>
          <a:bodyPr>
            <a:normAutofit/>
          </a:bodyPr>
          <a:lstStyle/>
          <a:p>
            <a:pPr marL="109728" indent="0">
              <a:lnSpc>
                <a:spcPct val="120000"/>
              </a:lnSpc>
              <a:spcBef>
                <a:spcPts val="600"/>
              </a:spcBef>
              <a:buNone/>
            </a:pPr>
            <a:r>
              <a:rPr lang="en-IN" sz="4000" dirty="0">
                <a:solidFill>
                  <a:srgbClr val="0070C0"/>
                </a:solidFill>
              </a:rPr>
              <a:t>Group dynamics </a:t>
            </a:r>
            <a:br>
              <a:rPr lang="en-IN" sz="4000" dirty="0">
                <a:solidFill>
                  <a:srgbClr val="00B0F0"/>
                </a:solidFill>
              </a:rPr>
            </a:br>
            <a:r>
              <a:rPr lang="en-IN" sz="4000" dirty="0"/>
              <a:t>A group can be characterised as a dynamic whole, that means, a change in the state of any subpart changes the state of any other subpart </a:t>
            </a:r>
            <a:r>
              <a:rPr lang="en-IN" sz="2400" dirty="0">
                <a:solidFill>
                  <a:srgbClr val="00B050"/>
                </a:solidFill>
              </a:rPr>
              <a:t>(Kurt Lewin, 1948:84)</a:t>
            </a:r>
            <a:endParaRPr lang="en-IN" sz="3600" dirty="0">
              <a:solidFill>
                <a:srgbClr val="00B050"/>
              </a:solidFill>
            </a:endParaRP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a:t>
            </a:fld>
            <a:endParaRPr lang="en-IN" dirty="0"/>
          </a:p>
        </p:txBody>
      </p:sp>
    </p:spTree>
    <p:extLst>
      <p:ext uri="{BB962C8B-B14F-4D97-AF65-F5344CB8AC3E}">
        <p14:creationId xmlns:p14="http://schemas.microsoft.com/office/powerpoint/2010/main" val="193995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260648"/>
            <a:ext cx="8647272" cy="6192689"/>
          </a:xfrm>
        </p:spPr>
        <p:txBody>
          <a:bodyPr>
            <a:normAutofit fontScale="85000" lnSpcReduction="20000"/>
          </a:bodyPr>
          <a:lstStyle/>
          <a:p>
            <a:pPr marL="109728" indent="0">
              <a:lnSpc>
                <a:spcPct val="120000"/>
              </a:lnSpc>
              <a:spcBef>
                <a:spcPts val="600"/>
              </a:spcBef>
              <a:buNone/>
            </a:pPr>
            <a:r>
              <a:rPr lang="en-US" sz="4700" b="1" dirty="0">
                <a:solidFill>
                  <a:srgbClr val="0070C0"/>
                </a:solidFill>
              </a:rPr>
              <a:t>Group </a:t>
            </a:r>
            <a:r>
              <a:rPr lang="en-IN" sz="4700" b="1" dirty="0">
                <a:solidFill>
                  <a:srgbClr val="0070C0"/>
                </a:solidFill>
              </a:rPr>
              <a:t>dynamics</a:t>
            </a:r>
            <a:br>
              <a:rPr lang="en-US" sz="4000" dirty="0">
                <a:solidFill>
                  <a:srgbClr val="00B0F0"/>
                </a:solidFill>
              </a:rPr>
            </a:br>
            <a:r>
              <a:rPr lang="en-US" sz="2400" dirty="0">
                <a:solidFill>
                  <a:srgbClr val="00B050"/>
                </a:solidFill>
              </a:rPr>
              <a:t>(Ronald W </a:t>
            </a:r>
            <a:r>
              <a:rPr lang="en-US" sz="2400" dirty="0" err="1">
                <a:solidFill>
                  <a:srgbClr val="00B050"/>
                </a:solidFill>
              </a:rPr>
              <a:t>Toseland</a:t>
            </a:r>
            <a:r>
              <a:rPr lang="en-US" sz="2400" dirty="0">
                <a:solidFill>
                  <a:srgbClr val="00B050"/>
                </a:solidFill>
              </a:rPr>
              <a:t> and Robert F Rivas, 1984:56-57)</a:t>
            </a:r>
            <a:endParaRPr lang="en-US" sz="3600" dirty="0">
              <a:solidFill>
                <a:srgbClr val="00B050"/>
              </a:solidFill>
            </a:endParaRPr>
          </a:p>
          <a:p>
            <a:pPr>
              <a:lnSpc>
                <a:spcPct val="120000"/>
              </a:lnSpc>
              <a:spcBef>
                <a:spcPts val="600"/>
              </a:spcBef>
            </a:pPr>
            <a:r>
              <a:rPr lang="en-US" sz="4000" dirty="0"/>
              <a:t>A system is made up of elements and their interactions. </a:t>
            </a:r>
          </a:p>
          <a:p>
            <a:pPr>
              <a:lnSpc>
                <a:spcPct val="120000"/>
              </a:lnSpc>
              <a:spcBef>
                <a:spcPts val="600"/>
              </a:spcBef>
            </a:pPr>
            <a:r>
              <a:rPr lang="en-US" sz="4000" dirty="0"/>
              <a:t>Task and treatment groups as social systems can be defined as people and their interactions, that are referred to as group process. </a:t>
            </a:r>
          </a:p>
          <a:p>
            <a:pPr>
              <a:lnSpc>
                <a:spcPct val="120000"/>
              </a:lnSpc>
              <a:spcBef>
                <a:spcPts val="600"/>
              </a:spcBef>
            </a:pPr>
            <a:r>
              <a:rPr lang="en-US" sz="4000" dirty="0"/>
              <a:t>The group process generates unique forces that influence group members as the group as whole.</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a:t>
            </a:fld>
            <a:endParaRPr lang="en-IN" dirty="0"/>
          </a:p>
        </p:txBody>
      </p:sp>
    </p:spTree>
    <p:extLst>
      <p:ext uri="{BB962C8B-B14F-4D97-AF65-F5344CB8AC3E}">
        <p14:creationId xmlns:p14="http://schemas.microsoft.com/office/powerpoint/2010/main" val="1179579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260648"/>
            <a:ext cx="8647272" cy="6192689"/>
          </a:xfrm>
        </p:spPr>
        <p:txBody>
          <a:bodyPr>
            <a:normAutofit lnSpcReduction="10000"/>
          </a:bodyPr>
          <a:lstStyle/>
          <a:p>
            <a:pPr marL="109728" indent="0">
              <a:lnSpc>
                <a:spcPct val="120000"/>
              </a:lnSpc>
              <a:spcBef>
                <a:spcPts val="600"/>
              </a:spcBef>
              <a:buNone/>
            </a:pPr>
            <a:r>
              <a:rPr lang="en-US" sz="4000" b="1" dirty="0">
                <a:solidFill>
                  <a:srgbClr val="0070C0"/>
                </a:solidFill>
              </a:rPr>
              <a:t>Group </a:t>
            </a:r>
            <a:r>
              <a:rPr lang="en-IN" sz="4000" b="1" dirty="0">
                <a:solidFill>
                  <a:srgbClr val="0070C0"/>
                </a:solidFill>
              </a:rPr>
              <a:t>dynamics</a:t>
            </a:r>
            <a:br>
              <a:rPr lang="en-US" sz="4000" dirty="0">
                <a:solidFill>
                  <a:srgbClr val="00B0F0"/>
                </a:solidFill>
              </a:rPr>
            </a:br>
            <a:r>
              <a:rPr lang="en-US" sz="2400" dirty="0">
                <a:solidFill>
                  <a:srgbClr val="00B050"/>
                </a:solidFill>
              </a:rPr>
              <a:t>(Ronald W </a:t>
            </a:r>
            <a:r>
              <a:rPr lang="en-US" sz="2400" dirty="0" err="1">
                <a:solidFill>
                  <a:srgbClr val="00B050"/>
                </a:solidFill>
              </a:rPr>
              <a:t>Toseland</a:t>
            </a:r>
            <a:r>
              <a:rPr lang="en-US" sz="2400" dirty="0">
                <a:solidFill>
                  <a:srgbClr val="00B050"/>
                </a:solidFill>
              </a:rPr>
              <a:t> and Robert F Rivas, 1984:56-57)</a:t>
            </a:r>
            <a:endParaRPr lang="en-US" sz="3600" dirty="0">
              <a:solidFill>
                <a:srgbClr val="00B050"/>
              </a:solidFill>
            </a:endParaRPr>
          </a:p>
          <a:p>
            <a:pPr>
              <a:lnSpc>
                <a:spcPct val="120000"/>
              </a:lnSpc>
              <a:spcBef>
                <a:spcPts val="600"/>
              </a:spcBef>
            </a:pPr>
            <a:r>
              <a:rPr lang="en-US" sz="4000" dirty="0"/>
              <a:t>The forces generated by the group process are often referred to as group dynamics. </a:t>
            </a:r>
          </a:p>
          <a:p>
            <a:pPr>
              <a:lnSpc>
                <a:spcPct val="120000"/>
              </a:lnSpc>
              <a:spcBef>
                <a:spcPts val="600"/>
              </a:spcBef>
            </a:pPr>
            <a:r>
              <a:rPr lang="en-US" sz="4000" dirty="0"/>
              <a:t>Group dynamics refer to the properties that result from the group process, such as norms, roles and status hierarchies.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4</a:t>
            </a:fld>
            <a:endParaRPr lang="en-IN" dirty="0"/>
          </a:p>
        </p:txBody>
      </p:sp>
    </p:spTree>
    <p:extLst>
      <p:ext uri="{BB962C8B-B14F-4D97-AF65-F5344CB8AC3E}">
        <p14:creationId xmlns:p14="http://schemas.microsoft.com/office/powerpoint/2010/main" val="2539213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260648"/>
            <a:ext cx="8647272" cy="6192689"/>
          </a:xfrm>
        </p:spPr>
        <p:txBody>
          <a:bodyPr>
            <a:normAutofit fontScale="85000" lnSpcReduction="20000"/>
          </a:bodyPr>
          <a:lstStyle/>
          <a:p>
            <a:pPr marL="109728" indent="0">
              <a:lnSpc>
                <a:spcPct val="120000"/>
              </a:lnSpc>
              <a:spcBef>
                <a:spcPts val="600"/>
              </a:spcBef>
              <a:buNone/>
            </a:pPr>
            <a:r>
              <a:rPr lang="en-US" sz="4000" b="1" dirty="0">
                <a:solidFill>
                  <a:srgbClr val="0070C0"/>
                </a:solidFill>
              </a:rPr>
              <a:t>Strategies for promoting helpful Group </a:t>
            </a:r>
            <a:r>
              <a:rPr lang="en-IN" sz="4000" b="1" dirty="0">
                <a:solidFill>
                  <a:srgbClr val="0070C0"/>
                </a:solidFill>
              </a:rPr>
              <a:t>dynamics</a:t>
            </a:r>
            <a:br>
              <a:rPr lang="en-US" sz="4000" dirty="0">
                <a:solidFill>
                  <a:srgbClr val="00B0F0"/>
                </a:solidFill>
              </a:rPr>
            </a:br>
            <a:r>
              <a:rPr lang="en-US" sz="2400" dirty="0">
                <a:solidFill>
                  <a:srgbClr val="00B050"/>
                </a:solidFill>
              </a:rPr>
              <a:t>(Ronald W </a:t>
            </a:r>
            <a:r>
              <a:rPr lang="en-US" sz="2400" dirty="0" err="1">
                <a:solidFill>
                  <a:srgbClr val="00B050"/>
                </a:solidFill>
              </a:rPr>
              <a:t>Toseland</a:t>
            </a:r>
            <a:r>
              <a:rPr lang="en-US" sz="2400" dirty="0">
                <a:solidFill>
                  <a:srgbClr val="00B050"/>
                </a:solidFill>
              </a:rPr>
              <a:t> and Robert F Rivas, 2012:67-94)</a:t>
            </a:r>
            <a:endParaRPr lang="en-US" sz="3600" dirty="0">
              <a:solidFill>
                <a:srgbClr val="00B050"/>
              </a:solidFill>
            </a:endParaRPr>
          </a:p>
          <a:p>
            <a:pPr>
              <a:lnSpc>
                <a:spcPct val="120000"/>
              </a:lnSpc>
              <a:spcBef>
                <a:spcPts val="600"/>
              </a:spcBef>
            </a:pPr>
            <a:r>
              <a:rPr lang="en-US" sz="4000" dirty="0"/>
              <a:t>Identify group dynamics as they emerge during the ongoing group interaction</a:t>
            </a:r>
          </a:p>
          <a:p>
            <a:pPr>
              <a:lnSpc>
                <a:spcPct val="120000"/>
              </a:lnSpc>
              <a:spcBef>
                <a:spcPts val="600"/>
              </a:spcBef>
            </a:pPr>
            <a:r>
              <a:rPr lang="en-US" sz="4000" dirty="0"/>
              <a:t>Assess the impact of group dynamics on group members and the group as a whole</a:t>
            </a:r>
          </a:p>
          <a:p>
            <a:pPr>
              <a:lnSpc>
                <a:spcPct val="120000"/>
              </a:lnSpc>
              <a:spcBef>
                <a:spcPts val="600"/>
              </a:spcBef>
            </a:pPr>
            <a:r>
              <a:rPr lang="en-US" sz="4000" dirty="0"/>
              <a:t>Assess the impact of current group dynamics on future group functioning</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5</a:t>
            </a:fld>
            <a:endParaRPr lang="en-IN" dirty="0"/>
          </a:p>
        </p:txBody>
      </p:sp>
    </p:spTree>
    <p:extLst>
      <p:ext uri="{BB962C8B-B14F-4D97-AF65-F5344CB8AC3E}">
        <p14:creationId xmlns:p14="http://schemas.microsoft.com/office/powerpoint/2010/main" val="30330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620687"/>
            <a:ext cx="8647272" cy="5472609"/>
          </a:xfrm>
        </p:spPr>
        <p:txBody>
          <a:bodyPr>
            <a:normAutofit fontScale="85000" lnSpcReduction="10000"/>
          </a:bodyPr>
          <a:lstStyle/>
          <a:p>
            <a:pPr>
              <a:lnSpc>
                <a:spcPct val="120000"/>
              </a:lnSpc>
              <a:spcBef>
                <a:spcPts val="600"/>
              </a:spcBef>
              <a:spcAft>
                <a:spcPts val="600"/>
              </a:spcAft>
            </a:pPr>
            <a:r>
              <a:rPr lang="en-US" sz="4000" dirty="0"/>
              <a:t>Examine the impact of group dynamics on members from different racial / ethnic and socio economic backgrounds</a:t>
            </a:r>
          </a:p>
          <a:p>
            <a:pPr>
              <a:lnSpc>
                <a:spcPct val="120000"/>
              </a:lnSpc>
              <a:spcBef>
                <a:spcPts val="600"/>
              </a:spcBef>
              <a:spcAft>
                <a:spcPts val="600"/>
              </a:spcAft>
            </a:pPr>
            <a:r>
              <a:rPr lang="en-US" sz="4000" dirty="0"/>
              <a:t>Facilitate and guide the development of group dynamics that lead to members’ satisfaction with their participation and that enable the group to achieve its goals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6</a:t>
            </a:fld>
            <a:endParaRPr lang="en-IN" dirty="0"/>
          </a:p>
        </p:txBody>
      </p:sp>
    </p:spTree>
    <p:extLst>
      <p:ext uri="{BB962C8B-B14F-4D97-AF65-F5344CB8AC3E}">
        <p14:creationId xmlns:p14="http://schemas.microsoft.com/office/powerpoint/2010/main" val="188897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84296"/>
            <a:ext cx="8516304" cy="6441048"/>
          </a:xfrm>
        </p:spPr>
        <p:txBody>
          <a:bodyPr>
            <a:normAutofit fontScale="92500" lnSpcReduction="10000"/>
          </a:bodyPr>
          <a:lstStyle/>
          <a:p>
            <a:pPr marL="109728" indent="0">
              <a:lnSpc>
                <a:spcPct val="120000"/>
              </a:lnSpc>
              <a:spcBef>
                <a:spcPts val="600"/>
              </a:spcBef>
              <a:spcAft>
                <a:spcPts val="600"/>
              </a:spcAft>
              <a:buNone/>
            </a:pPr>
            <a:r>
              <a:rPr lang="en-US" sz="5200" b="1" dirty="0">
                <a:solidFill>
                  <a:srgbClr val="0070C0"/>
                </a:solidFill>
              </a:rPr>
              <a:t>Four dimensions of group dynamics:</a:t>
            </a:r>
            <a:br>
              <a:rPr lang="en-US" sz="5200" b="1" dirty="0">
                <a:solidFill>
                  <a:srgbClr val="0070C0"/>
                </a:solidFill>
              </a:rPr>
            </a:br>
            <a:r>
              <a:rPr lang="en-US" sz="3100" dirty="0">
                <a:solidFill>
                  <a:srgbClr val="00B050"/>
                </a:solidFill>
              </a:rPr>
              <a:t>(Ronald W </a:t>
            </a:r>
            <a:r>
              <a:rPr lang="en-US" sz="3100" dirty="0" err="1">
                <a:solidFill>
                  <a:srgbClr val="00B050"/>
                </a:solidFill>
              </a:rPr>
              <a:t>Toseland</a:t>
            </a:r>
            <a:r>
              <a:rPr lang="en-US" sz="3100" dirty="0">
                <a:solidFill>
                  <a:srgbClr val="00B050"/>
                </a:solidFill>
              </a:rPr>
              <a:t> and Robert F Rivas, 2012:67-94)</a:t>
            </a:r>
            <a:endParaRPr lang="en-US" sz="4600" dirty="0">
              <a:solidFill>
                <a:srgbClr val="00B050"/>
              </a:solidFill>
            </a:endParaRPr>
          </a:p>
          <a:p>
            <a:pPr>
              <a:lnSpc>
                <a:spcPct val="120000"/>
              </a:lnSpc>
              <a:spcBef>
                <a:spcPts val="600"/>
              </a:spcBef>
              <a:spcAft>
                <a:spcPts val="600"/>
              </a:spcAft>
            </a:pPr>
            <a:r>
              <a:rPr lang="en-US" sz="4000" dirty="0"/>
              <a:t>(1) Communication and interaction pattern </a:t>
            </a:r>
            <a:r>
              <a:rPr lang="en-US" sz="4000" dirty="0">
                <a:solidFill>
                  <a:srgbClr val="00B0F0"/>
                </a:solidFill>
              </a:rPr>
              <a:t>(unit 3.2)</a:t>
            </a:r>
          </a:p>
          <a:p>
            <a:pPr>
              <a:lnSpc>
                <a:spcPct val="120000"/>
              </a:lnSpc>
              <a:spcBef>
                <a:spcPts val="600"/>
              </a:spcBef>
              <a:spcAft>
                <a:spcPts val="600"/>
              </a:spcAft>
            </a:pPr>
            <a:r>
              <a:rPr lang="en-US" sz="4000" dirty="0"/>
              <a:t>(2) Cohesion </a:t>
            </a:r>
            <a:r>
              <a:rPr lang="en-US" sz="4000" dirty="0">
                <a:solidFill>
                  <a:srgbClr val="00B0F0"/>
                </a:solidFill>
              </a:rPr>
              <a:t>(Group bond)</a:t>
            </a:r>
          </a:p>
          <a:p>
            <a:pPr>
              <a:lnSpc>
                <a:spcPct val="120000"/>
              </a:lnSpc>
              <a:spcBef>
                <a:spcPts val="600"/>
              </a:spcBef>
              <a:spcAft>
                <a:spcPts val="600"/>
              </a:spcAft>
            </a:pPr>
            <a:r>
              <a:rPr lang="en-US" sz="4000" dirty="0"/>
              <a:t>(3) Social integration &amp; influence</a:t>
            </a:r>
          </a:p>
          <a:p>
            <a:pPr>
              <a:lnSpc>
                <a:spcPct val="120000"/>
              </a:lnSpc>
              <a:spcBef>
                <a:spcPts val="600"/>
              </a:spcBef>
              <a:spcAft>
                <a:spcPts val="600"/>
              </a:spcAft>
            </a:pPr>
            <a:r>
              <a:rPr lang="en-US" sz="4000" dirty="0"/>
              <a:t>(4) Group culture </a:t>
            </a:r>
            <a:r>
              <a:rPr lang="en-US" sz="4000" dirty="0">
                <a:solidFill>
                  <a:srgbClr val="00B0F0"/>
                </a:solidFill>
              </a:rPr>
              <a:t>(unit 3.2)</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7</a:t>
            </a:fld>
            <a:endParaRPr lang="en-IN" dirty="0"/>
          </a:p>
        </p:txBody>
      </p:sp>
    </p:spTree>
    <p:extLst>
      <p:ext uri="{BB962C8B-B14F-4D97-AF65-F5344CB8AC3E}">
        <p14:creationId xmlns:p14="http://schemas.microsoft.com/office/powerpoint/2010/main" val="183091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84296"/>
            <a:ext cx="8516304" cy="6441048"/>
          </a:xfrm>
        </p:spPr>
        <p:txBody>
          <a:bodyPr>
            <a:normAutofit fontScale="85000" lnSpcReduction="20000"/>
          </a:bodyPr>
          <a:lstStyle/>
          <a:p>
            <a:pPr marL="109728" indent="0">
              <a:lnSpc>
                <a:spcPct val="120000"/>
              </a:lnSpc>
              <a:spcBef>
                <a:spcPts val="600"/>
              </a:spcBef>
              <a:spcAft>
                <a:spcPts val="600"/>
              </a:spcAft>
              <a:buNone/>
            </a:pPr>
            <a:r>
              <a:rPr lang="en-US" sz="5200" b="1" dirty="0">
                <a:solidFill>
                  <a:srgbClr val="0070C0"/>
                </a:solidFill>
              </a:rPr>
              <a:t>Social integration &amp; influence:</a:t>
            </a:r>
            <a:br>
              <a:rPr lang="en-US" sz="5200" b="1" dirty="0">
                <a:solidFill>
                  <a:srgbClr val="0070C0"/>
                </a:solidFill>
              </a:rPr>
            </a:br>
            <a:r>
              <a:rPr lang="en-US" sz="2800" dirty="0">
                <a:solidFill>
                  <a:srgbClr val="00B050"/>
                </a:solidFill>
              </a:rPr>
              <a:t>(Ronald W </a:t>
            </a:r>
            <a:r>
              <a:rPr lang="en-US" sz="2800" dirty="0" err="1">
                <a:solidFill>
                  <a:srgbClr val="00B050"/>
                </a:solidFill>
              </a:rPr>
              <a:t>Toseland</a:t>
            </a:r>
            <a:r>
              <a:rPr lang="en-US" sz="2800" dirty="0">
                <a:solidFill>
                  <a:srgbClr val="00B050"/>
                </a:solidFill>
              </a:rPr>
              <a:t> and Robert F Rivas, 2012:81-82)</a:t>
            </a:r>
            <a:endParaRPr lang="en-US" sz="4200" dirty="0">
              <a:solidFill>
                <a:srgbClr val="00B050"/>
              </a:solidFill>
            </a:endParaRPr>
          </a:p>
          <a:p>
            <a:pPr>
              <a:lnSpc>
                <a:spcPct val="120000"/>
              </a:lnSpc>
              <a:spcBef>
                <a:spcPts val="600"/>
              </a:spcBef>
              <a:spcAft>
                <a:spcPts val="600"/>
              </a:spcAft>
            </a:pPr>
            <a:r>
              <a:rPr lang="en-US" sz="4000" dirty="0"/>
              <a:t>Social integration refers to how members fit together, influence each other and are accepted in a group</a:t>
            </a:r>
          </a:p>
          <a:p>
            <a:pPr>
              <a:lnSpc>
                <a:spcPct val="120000"/>
              </a:lnSpc>
              <a:spcBef>
                <a:spcPts val="600"/>
              </a:spcBef>
              <a:spcAft>
                <a:spcPts val="600"/>
              </a:spcAft>
            </a:pPr>
            <a:r>
              <a:rPr lang="en-US" sz="4000" dirty="0"/>
              <a:t>It builds unanimity about the purposes and goals of the group, helping members to move forward in an orderly &amp; efficient manner.</a:t>
            </a:r>
          </a:p>
          <a:p>
            <a:pPr>
              <a:lnSpc>
                <a:spcPct val="120000"/>
              </a:lnSpc>
              <a:spcBef>
                <a:spcPts val="600"/>
              </a:spcBef>
              <a:spcAft>
                <a:spcPts val="600"/>
              </a:spcAft>
            </a:pPr>
            <a:r>
              <a:rPr lang="en-US" sz="4000" dirty="0"/>
              <a:t>Norms and roles help social integration of the group</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8</a:t>
            </a:fld>
            <a:endParaRPr lang="en-IN" dirty="0"/>
          </a:p>
        </p:txBody>
      </p:sp>
    </p:spTree>
    <p:extLst>
      <p:ext uri="{BB962C8B-B14F-4D97-AF65-F5344CB8AC3E}">
        <p14:creationId xmlns:p14="http://schemas.microsoft.com/office/powerpoint/2010/main" val="1363350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92500" lnSpcReduction="20000"/>
          </a:bodyPr>
          <a:lstStyle/>
          <a:p>
            <a:pPr marL="109728" indent="0">
              <a:lnSpc>
                <a:spcPct val="120000"/>
              </a:lnSpc>
              <a:spcBef>
                <a:spcPts val="600"/>
              </a:spcBef>
              <a:spcAft>
                <a:spcPts val="600"/>
              </a:spcAft>
              <a:buNone/>
            </a:pPr>
            <a:r>
              <a:rPr lang="en-US" sz="5200" b="1" dirty="0">
                <a:solidFill>
                  <a:srgbClr val="0070C0"/>
                </a:solidFill>
              </a:rPr>
              <a:t>Six elements of group dynamics</a:t>
            </a:r>
            <a:r>
              <a:rPr lang="en-US" sz="4000" dirty="0">
                <a:solidFill>
                  <a:srgbClr val="00B0F0"/>
                </a:solidFill>
              </a:rPr>
              <a:t>: </a:t>
            </a:r>
          </a:p>
          <a:p>
            <a:pPr>
              <a:lnSpc>
                <a:spcPct val="120000"/>
              </a:lnSpc>
              <a:spcBef>
                <a:spcPts val="600"/>
              </a:spcBef>
              <a:spcAft>
                <a:spcPts val="600"/>
              </a:spcAft>
            </a:pPr>
            <a:r>
              <a:rPr lang="en-US" sz="4000" dirty="0"/>
              <a:t>(1) Group bond</a:t>
            </a:r>
          </a:p>
          <a:p>
            <a:pPr>
              <a:lnSpc>
                <a:spcPct val="120000"/>
              </a:lnSpc>
              <a:spcBef>
                <a:spcPts val="600"/>
              </a:spcBef>
              <a:spcAft>
                <a:spcPts val="600"/>
              </a:spcAft>
            </a:pPr>
            <a:r>
              <a:rPr lang="en-US" sz="4000" dirty="0"/>
              <a:t>(2) Sub groups</a:t>
            </a:r>
          </a:p>
          <a:p>
            <a:pPr>
              <a:lnSpc>
                <a:spcPct val="120000"/>
              </a:lnSpc>
              <a:spcBef>
                <a:spcPts val="600"/>
              </a:spcBef>
              <a:spcAft>
                <a:spcPts val="600"/>
              </a:spcAft>
            </a:pPr>
            <a:r>
              <a:rPr lang="en-US" sz="4000" dirty="0"/>
              <a:t>(3) Isolation</a:t>
            </a:r>
          </a:p>
          <a:p>
            <a:pPr>
              <a:lnSpc>
                <a:spcPct val="120000"/>
              </a:lnSpc>
              <a:spcBef>
                <a:spcPts val="600"/>
              </a:spcBef>
              <a:spcAft>
                <a:spcPts val="600"/>
              </a:spcAft>
            </a:pPr>
            <a:r>
              <a:rPr lang="en-US" sz="4000" dirty="0"/>
              <a:t>(4) Conflict</a:t>
            </a:r>
          </a:p>
          <a:p>
            <a:pPr>
              <a:lnSpc>
                <a:spcPct val="120000"/>
              </a:lnSpc>
              <a:spcBef>
                <a:spcPts val="600"/>
              </a:spcBef>
              <a:spcAft>
                <a:spcPts val="600"/>
              </a:spcAft>
            </a:pPr>
            <a:r>
              <a:rPr lang="en-US" sz="4000" dirty="0"/>
              <a:t>(5) Leadership </a:t>
            </a:r>
          </a:p>
          <a:p>
            <a:pPr>
              <a:lnSpc>
                <a:spcPct val="120000"/>
              </a:lnSpc>
              <a:spcBef>
                <a:spcPts val="600"/>
              </a:spcBef>
              <a:spcAft>
                <a:spcPts val="600"/>
              </a:spcAft>
            </a:pPr>
            <a:r>
              <a:rPr lang="en-US" sz="4000" dirty="0"/>
              <a:t>(6) Decision making</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9</a:t>
            </a:fld>
            <a:endParaRPr lang="en-IN" dirty="0"/>
          </a:p>
        </p:txBody>
      </p:sp>
    </p:spTree>
    <p:extLst>
      <p:ext uri="{BB962C8B-B14F-4D97-AF65-F5344CB8AC3E}">
        <p14:creationId xmlns:p14="http://schemas.microsoft.com/office/powerpoint/2010/main" val="4025596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188640"/>
            <a:ext cx="8323744" cy="6336704"/>
          </a:xfrm>
        </p:spPr>
        <p:txBody>
          <a:bodyPr>
            <a:normAutofit fontScale="70000" lnSpcReduction="20000"/>
          </a:bodyPr>
          <a:lstStyle/>
          <a:p>
            <a:pPr marL="109728" indent="0">
              <a:lnSpc>
                <a:spcPct val="120000"/>
              </a:lnSpc>
              <a:spcBef>
                <a:spcPts val="600"/>
              </a:spcBef>
              <a:spcAft>
                <a:spcPts val="600"/>
              </a:spcAft>
              <a:buNone/>
            </a:pPr>
            <a:r>
              <a:rPr lang="en-US" sz="5200" b="1" dirty="0">
                <a:solidFill>
                  <a:srgbClr val="0070C0"/>
                </a:solidFill>
              </a:rPr>
              <a:t>(1) Group bond (cohesion)</a:t>
            </a:r>
            <a:r>
              <a:rPr lang="en-US" sz="4000" dirty="0">
                <a:solidFill>
                  <a:srgbClr val="00B0F0"/>
                </a:solidFill>
              </a:rPr>
              <a:t>: </a:t>
            </a:r>
          </a:p>
          <a:p>
            <a:pPr>
              <a:lnSpc>
                <a:spcPct val="120000"/>
              </a:lnSpc>
              <a:spcBef>
                <a:spcPts val="600"/>
              </a:spcBef>
              <a:spcAft>
                <a:spcPts val="600"/>
              </a:spcAft>
            </a:pPr>
            <a:r>
              <a:rPr lang="en-US" sz="4000" dirty="0"/>
              <a:t>Group cohesion is the result of all forces acting on members to remain in a group </a:t>
            </a:r>
            <a:r>
              <a:rPr lang="en-US" sz="4000" dirty="0">
                <a:solidFill>
                  <a:srgbClr val="00B050"/>
                </a:solidFill>
              </a:rPr>
              <a:t>(Festinger, 1950)</a:t>
            </a:r>
          </a:p>
          <a:p>
            <a:pPr marL="109728" indent="0">
              <a:lnSpc>
                <a:spcPct val="120000"/>
              </a:lnSpc>
              <a:spcBef>
                <a:spcPts val="600"/>
              </a:spcBef>
              <a:spcAft>
                <a:spcPts val="600"/>
              </a:spcAft>
              <a:buNone/>
            </a:pPr>
            <a:r>
              <a:rPr lang="en-US" sz="4000" dirty="0">
                <a:solidFill>
                  <a:srgbClr val="00B0F0"/>
                </a:solidFill>
              </a:rPr>
              <a:t>Cohesion is made up of three components: </a:t>
            </a:r>
          </a:p>
          <a:p>
            <a:pPr>
              <a:lnSpc>
                <a:spcPct val="120000"/>
              </a:lnSpc>
              <a:spcBef>
                <a:spcPts val="600"/>
              </a:spcBef>
              <a:spcAft>
                <a:spcPts val="600"/>
              </a:spcAft>
            </a:pPr>
            <a:r>
              <a:rPr lang="en-US" sz="4000" dirty="0"/>
              <a:t>(1) member to member attraction and a liking for the group as a whole; </a:t>
            </a:r>
          </a:p>
          <a:p>
            <a:pPr>
              <a:lnSpc>
                <a:spcPct val="120000"/>
              </a:lnSpc>
              <a:spcBef>
                <a:spcPts val="600"/>
              </a:spcBef>
              <a:spcAft>
                <a:spcPts val="600"/>
              </a:spcAft>
            </a:pPr>
            <a:r>
              <a:rPr lang="en-US" sz="4000" dirty="0"/>
              <a:t>(2) a sense of unity and community so that the group is seen as a single entity; and </a:t>
            </a:r>
          </a:p>
          <a:p>
            <a:pPr>
              <a:lnSpc>
                <a:spcPct val="120000"/>
              </a:lnSpc>
              <a:spcBef>
                <a:spcPts val="600"/>
              </a:spcBef>
              <a:spcAft>
                <a:spcPts val="600"/>
              </a:spcAft>
            </a:pPr>
            <a:r>
              <a:rPr lang="en-US" sz="4000" dirty="0"/>
              <a:t>(3) a sense of teamwork and spirit de corps with the group successfully performing as a coordinated unit </a:t>
            </a:r>
            <a:r>
              <a:rPr lang="en-US" sz="4000" dirty="0">
                <a:solidFill>
                  <a:srgbClr val="00B050"/>
                </a:solidFill>
              </a:rPr>
              <a:t>(Forsyth, 2010).</a:t>
            </a:r>
            <a:r>
              <a:rPr lang="en-US" sz="4000" dirty="0"/>
              <a:t>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10</a:t>
            </a:fld>
            <a:endParaRPr lang="en-IN" dirty="0"/>
          </a:p>
        </p:txBody>
      </p:sp>
    </p:spTree>
    <p:extLst>
      <p:ext uri="{BB962C8B-B14F-4D97-AF65-F5344CB8AC3E}">
        <p14:creationId xmlns:p14="http://schemas.microsoft.com/office/powerpoint/2010/main" val="2178823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188640"/>
            <a:ext cx="8323744" cy="6336704"/>
          </a:xfrm>
        </p:spPr>
        <p:txBody>
          <a:bodyPr>
            <a:normAutofit fontScale="77500" lnSpcReduction="20000"/>
          </a:bodyPr>
          <a:lstStyle/>
          <a:p>
            <a:pPr marL="109728" indent="0">
              <a:lnSpc>
                <a:spcPct val="120000"/>
              </a:lnSpc>
              <a:spcBef>
                <a:spcPts val="600"/>
              </a:spcBef>
              <a:spcAft>
                <a:spcPts val="600"/>
              </a:spcAft>
              <a:buNone/>
            </a:pPr>
            <a:r>
              <a:rPr lang="en-US" sz="4000" dirty="0">
                <a:solidFill>
                  <a:srgbClr val="00B0F0"/>
                </a:solidFill>
              </a:rPr>
              <a:t>Reasons for members’ attraction to the group: </a:t>
            </a:r>
            <a:r>
              <a:rPr lang="en-US" sz="4000" dirty="0">
                <a:solidFill>
                  <a:srgbClr val="00B050"/>
                </a:solidFill>
              </a:rPr>
              <a:t>(Cartwright, 1968)</a:t>
            </a:r>
            <a:endParaRPr lang="en-US" sz="4000" dirty="0">
              <a:solidFill>
                <a:srgbClr val="00B0F0"/>
              </a:solidFill>
            </a:endParaRPr>
          </a:p>
          <a:p>
            <a:pPr>
              <a:lnSpc>
                <a:spcPct val="120000"/>
              </a:lnSpc>
              <a:spcBef>
                <a:spcPts val="600"/>
              </a:spcBef>
              <a:spcAft>
                <a:spcPts val="600"/>
              </a:spcAft>
            </a:pPr>
            <a:r>
              <a:rPr lang="en-US" sz="4000" dirty="0"/>
              <a:t>The need for affiliation, recognition and security</a:t>
            </a:r>
          </a:p>
          <a:p>
            <a:pPr>
              <a:lnSpc>
                <a:spcPct val="120000"/>
              </a:lnSpc>
              <a:spcBef>
                <a:spcPts val="600"/>
              </a:spcBef>
              <a:spcAft>
                <a:spcPts val="600"/>
              </a:spcAft>
            </a:pPr>
            <a:r>
              <a:rPr lang="en-US" sz="4000" dirty="0"/>
              <a:t>The resources and prestige available through group participation</a:t>
            </a:r>
          </a:p>
          <a:p>
            <a:pPr>
              <a:lnSpc>
                <a:spcPct val="120000"/>
              </a:lnSpc>
              <a:spcBef>
                <a:spcPts val="600"/>
              </a:spcBef>
              <a:spcAft>
                <a:spcPts val="600"/>
              </a:spcAft>
            </a:pPr>
            <a:r>
              <a:rPr lang="en-US" sz="4000" dirty="0"/>
              <a:t>Expectations of the beneficial and detrimental consequences of the group</a:t>
            </a:r>
          </a:p>
          <a:p>
            <a:pPr>
              <a:lnSpc>
                <a:spcPct val="120000"/>
              </a:lnSpc>
              <a:spcBef>
                <a:spcPts val="600"/>
              </a:spcBef>
              <a:spcAft>
                <a:spcPts val="600"/>
              </a:spcAft>
            </a:pPr>
            <a:r>
              <a:rPr lang="en-US" sz="4000" dirty="0"/>
              <a:t>The comparison of the group with other group experiences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11</a:t>
            </a:fld>
            <a:endParaRPr lang="en-IN" dirty="0"/>
          </a:p>
        </p:txBody>
      </p:sp>
    </p:spTree>
    <p:extLst>
      <p:ext uri="{BB962C8B-B14F-4D97-AF65-F5344CB8AC3E}">
        <p14:creationId xmlns:p14="http://schemas.microsoft.com/office/powerpoint/2010/main" val="2553099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188640"/>
            <a:ext cx="8323744" cy="6336704"/>
          </a:xfrm>
        </p:spPr>
        <p:txBody>
          <a:bodyPr>
            <a:normAutofit fontScale="77500" lnSpcReduction="20000"/>
          </a:bodyPr>
          <a:lstStyle/>
          <a:p>
            <a:pPr marL="109728" indent="0">
              <a:lnSpc>
                <a:spcPct val="120000"/>
              </a:lnSpc>
              <a:spcBef>
                <a:spcPts val="600"/>
              </a:spcBef>
              <a:spcAft>
                <a:spcPts val="600"/>
              </a:spcAft>
              <a:buNone/>
            </a:pPr>
            <a:r>
              <a:rPr lang="en-US" sz="4000" dirty="0">
                <a:solidFill>
                  <a:srgbClr val="00B0F0"/>
                </a:solidFill>
              </a:rPr>
              <a:t>Principles for practice of cohesion: </a:t>
            </a:r>
            <a:r>
              <a:rPr lang="en-US" sz="3600" dirty="0">
                <a:solidFill>
                  <a:srgbClr val="00B050"/>
                </a:solidFill>
              </a:rPr>
              <a:t>(Ronald W </a:t>
            </a:r>
            <a:r>
              <a:rPr lang="en-US" sz="3600" dirty="0" err="1">
                <a:solidFill>
                  <a:srgbClr val="00B050"/>
                </a:solidFill>
              </a:rPr>
              <a:t>Toseland</a:t>
            </a:r>
            <a:r>
              <a:rPr lang="en-US" sz="3600" dirty="0">
                <a:solidFill>
                  <a:srgbClr val="00B050"/>
                </a:solidFill>
              </a:rPr>
              <a:t> and Robert F Rivas, 2012:83)</a:t>
            </a:r>
            <a:endParaRPr lang="en-US" sz="3600" dirty="0">
              <a:solidFill>
                <a:srgbClr val="00B0F0"/>
              </a:solidFill>
            </a:endParaRPr>
          </a:p>
          <a:p>
            <a:pPr>
              <a:lnSpc>
                <a:spcPct val="120000"/>
              </a:lnSpc>
              <a:spcBef>
                <a:spcPts val="600"/>
              </a:spcBef>
              <a:spcAft>
                <a:spcPts val="600"/>
              </a:spcAft>
            </a:pPr>
            <a:r>
              <a:rPr lang="en-US" sz="4000" dirty="0"/>
              <a:t>A high level of open interaction promotes cohesiveness</a:t>
            </a:r>
          </a:p>
          <a:p>
            <a:pPr>
              <a:lnSpc>
                <a:spcPct val="120000"/>
              </a:lnSpc>
              <a:spcBef>
                <a:spcPts val="600"/>
              </a:spcBef>
              <a:spcAft>
                <a:spcPts val="600"/>
              </a:spcAft>
            </a:pPr>
            <a:r>
              <a:rPr lang="en-US" sz="4000" dirty="0"/>
              <a:t>When members’ needs are met, they want to continue participating</a:t>
            </a:r>
          </a:p>
          <a:p>
            <a:pPr>
              <a:lnSpc>
                <a:spcPct val="120000"/>
              </a:lnSpc>
              <a:spcBef>
                <a:spcPts val="600"/>
              </a:spcBef>
              <a:spcAft>
                <a:spcPts val="600"/>
              </a:spcAft>
            </a:pPr>
            <a:r>
              <a:rPr lang="en-US" sz="4000" dirty="0"/>
              <a:t>Achieving group goals makes the group more attractive to its members</a:t>
            </a:r>
          </a:p>
          <a:p>
            <a:pPr>
              <a:lnSpc>
                <a:spcPct val="120000"/>
              </a:lnSpc>
              <a:spcBef>
                <a:spcPts val="600"/>
              </a:spcBef>
              <a:spcAft>
                <a:spcPts val="600"/>
              </a:spcAft>
            </a:pPr>
            <a:r>
              <a:rPr lang="en-US" sz="4000" dirty="0"/>
              <a:t>Noncompetitive intragroup relationships that affirm members’ perceptions and points of view increase group cohesion</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12</a:t>
            </a:fld>
            <a:endParaRPr lang="en-IN" dirty="0"/>
          </a:p>
        </p:txBody>
      </p:sp>
    </p:spTree>
    <p:extLst>
      <p:ext uri="{BB962C8B-B14F-4D97-AF65-F5344CB8AC3E}">
        <p14:creationId xmlns:p14="http://schemas.microsoft.com/office/powerpoint/2010/main" val="251835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188640"/>
            <a:ext cx="8323744" cy="6336704"/>
          </a:xfrm>
        </p:spPr>
        <p:txBody>
          <a:bodyPr>
            <a:normAutofit fontScale="70000" lnSpcReduction="20000"/>
          </a:bodyPr>
          <a:lstStyle/>
          <a:p>
            <a:pPr>
              <a:lnSpc>
                <a:spcPct val="120000"/>
              </a:lnSpc>
              <a:spcBef>
                <a:spcPts val="600"/>
              </a:spcBef>
              <a:spcAft>
                <a:spcPts val="600"/>
              </a:spcAft>
            </a:pPr>
            <a:r>
              <a:rPr lang="en-US" sz="4000" dirty="0"/>
              <a:t>Competitive intergroup relationships help to define a group’s identity and purpose, thereby heightening members’ cohesion</a:t>
            </a:r>
          </a:p>
          <a:p>
            <a:pPr>
              <a:lnSpc>
                <a:spcPct val="120000"/>
              </a:lnSpc>
              <a:spcBef>
                <a:spcPts val="600"/>
              </a:spcBef>
              <a:spcAft>
                <a:spcPts val="600"/>
              </a:spcAft>
            </a:pPr>
            <a:r>
              <a:rPr lang="en-US" sz="4000" dirty="0"/>
              <a:t>A group that is too large can decrease members’ attraction to the group by obstructing their full participation</a:t>
            </a:r>
          </a:p>
          <a:p>
            <a:pPr>
              <a:lnSpc>
                <a:spcPct val="120000"/>
              </a:lnSpc>
              <a:spcBef>
                <a:spcPts val="600"/>
              </a:spcBef>
              <a:spcAft>
                <a:spcPts val="600"/>
              </a:spcAft>
            </a:pPr>
            <a:r>
              <a:rPr lang="en-US" sz="4000" dirty="0"/>
              <a:t>When members’ expectations are understood and addressed, group cohesion increases</a:t>
            </a:r>
          </a:p>
          <a:p>
            <a:pPr>
              <a:lnSpc>
                <a:spcPct val="120000"/>
              </a:lnSpc>
              <a:spcBef>
                <a:spcPts val="600"/>
              </a:spcBef>
              <a:spcAft>
                <a:spcPts val="600"/>
              </a:spcAft>
            </a:pPr>
            <a:r>
              <a:rPr lang="en-US" sz="4000" dirty="0"/>
              <a:t>Groups that offer rewards, resources, status or prestige tend to be attractive</a:t>
            </a:r>
          </a:p>
          <a:p>
            <a:pPr>
              <a:lnSpc>
                <a:spcPct val="120000"/>
              </a:lnSpc>
              <a:spcBef>
                <a:spcPts val="600"/>
              </a:spcBef>
              <a:spcAft>
                <a:spcPts val="600"/>
              </a:spcAft>
            </a:pPr>
            <a:r>
              <a:rPr lang="en-US" sz="4000" dirty="0"/>
              <a:t>Pride in being a member of a group can increase cohesion</a:t>
            </a:r>
          </a:p>
          <a:p>
            <a:pPr>
              <a:lnSpc>
                <a:spcPct val="120000"/>
              </a:lnSpc>
              <a:spcBef>
                <a:spcPts val="600"/>
              </a:spcBef>
              <a:spcAft>
                <a:spcPts val="600"/>
              </a:spcAft>
            </a:pPr>
            <a:endParaRPr lang="en-US" sz="40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13</a:t>
            </a:fld>
            <a:endParaRPr lang="en-IN" dirty="0"/>
          </a:p>
        </p:txBody>
      </p:sp>
    </p:spTree>
    <p:extLst>
      <p:ext uri="{BB962C8B-B14F-4D97-AF65-F5344CB8AC3E}">
        <p14:creationId xmlns:p14="http://schemas.microsoft.com/office/powerpoint/2010/main" val="1922220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(2) Sub groups</a:t>
            </a:r>
            <a:r>
              <a:rPr lang="en-US" sz="4000" dirty="0">
                <a:solidFill>
                  <a:srgbClr val="00B0F0"/>
                </a:solidFill>
              </a:rPr>
              <a:t>: </a:t>
            </a:r>
            <a:br>
              <a:rPr lang="en-US" sz="4000" dirty="0">
                <a:solidFill>
                  <a:srgbClr val="00B0F0"/>
                </a:solidFill>
              </a:rPr>
            </a:br>
            <a:r>
              <a:rPr lang="en-US" sz="2400" dirty="0">
                <a:solidFill>
                  <a:srgbClr val="00B050"/>
                </a:solidFill>
              </a:rPr>
              <a:t>(Ronald W </a:t>
            </a:r>
            <a:r>
              <a:rPr lang="en-US" sz="2400" dirty="0" err="1">
                <a:solidFill>
                  <a:srgbClr val="00B050"/>
                </a:solidFill>
              </a:rPr>
              <a:t>Toseland</a:t>
            </a:r>
            <a:r>
              <a:rPr lang="en-US" sz="2400" dirty="0">
                <a:solidFill>
                  <a:srgbClr val="00B050"/>
                </a:solidFill>
              </a:rPr>
              <a:t> and Robert F Rivas, 2012:75-76)</a:t>
            </a:r>
            <a:endParaRPr lang="en-US" sz="4000" dirty="0">
              <a:solidFill>
                <a:srgbClr val="00B0F0"/>
              </a:solidFill>
            </a:endParaRPr>
          </a:p>
          <a:p>
            <a:pPr>
              <a:lnSpc>
                <a:spcPct val="120000"/>
              </a:lnSpc>
              <a:spcBef>
                <a:spcPts val="600"/>
              </a:spcBef>
              <a:spcAft>
                <a:spcPts val="600"/>
              </a:spcAft>
            </a:pPr>
            <a:r>
              <a:rPr lang="en-US" sz="4000" dirty="0"/>
              <a:t>Subgroups form naturally from the emotional bonds and interest alliances among subsets of group members</a:t>
            </a:r>
          </a:p>
          <a:p>
            <a:pPr>
              <a:lnSpc>
                <a:spcPct val="120000"/>
              </a:lnSpc>
              <a:spcBef>
                <a:spcPts val="600"/>
              </a:spcBef>
              <a:spcAft>
                <a:spcPts val="600"/>
              </a:spcAft>
            </a:pPr>
            <a:r>
              <a:rPr lang="en-US" sz="4000" dirty="0"/>
              <a:t>They help make the group attractive, because members look forward to interact with those who are close to them</a:t>
            </a:r>
          </a:p>
          <a:p>
            <a:pPr>
              <a:lnSpc>
                <a:spcPct val="120000"/>
              </a:lnSpc>
              <a:spcBef>
                <a:spcPts val="600"/>
              </a:spcBef>
              <a:spcAft>
                <a:spcPts val="600"/>
              </a:spcAft>
            </a:pPr>
            <a:r>
              <a:rPr lang="en-US" sz="4000" dirty="0"/>
              <a:t>Worker intervenes if the attraction within the subgroup is found to be greater than the attraction towards group as a whole</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14</a:t>
            </a:fld>
            <a:endParaRPr lang="en-IN" dirty="0"/>
          </a:p>
        </p:txBody>
      </p:sp>
    </p:spTree>
    <p:extLst>
      <p:ext uri="{BB962C8B-B14F-4D97-AF65-F5344CB8AC3E}">
        <p14:creationId xmlns:p14="http://schemas.microsoft.com/office/powerpoint/2010/main" val="1340191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10000"/>
          </a:bodyPr>
          <a:lstStyle/>
          <a:p>
            <a:pPr marL="109728" indent="0">
              <a:lnSpc>
                <a:spcPct val="120000"/>
              </a:lnSpc>
              <a:spcBef>
                <a:spcPts val="600"/>
              </a:spcBef>
              <a:spcAft>
                <a:spcPts val="600"/>
              </a:spcAft>
              <a:buNone/>
            </a:pPr>
            <a:r>
              <a:rPr lang="en-US" sz="5200" b="1" dirty="0">
                <a:solidFill>
                  <a:srgbClr val="00B0F0"/>
                </a:solidFill>
              </a:rPr>
              <a:t>Types of Sub groups</a:t>
            </a:r>
            <a:r>
              <a:rPr lang="en-US" sz="4000" dirty="0">
                <a:solidFill>
                  <a:srgbClr val="00B0F0"/>
                </a:solidFill>
              </a:rPr>
              <a:t>: </a:t>
            </a:r>
            <a:br>
              <a:rPr lang="en-US" sz="4000" dirty="0">
                <a:solidFill>
                  <a:srgbClr val="00B0F0"/>
                </a:solidFill>
              </a:rPr>
            </a:br>
            <a:r>
              <a:rPr lang="en-US" sz="2400" dirty="0">
                <a:solidFill>
                  <a:srgbClr val="00B050"/>
                </a:solidFill>
              </a:rPr>
              <a:t>(Ronald W </a:t>
            </a:r>
            <a:r>
              <a:rPr lang="en-US" sz="2400" dirty="0" err="1">
                <a:solidFill>
                  <a:srgbClr val="00B050"/>
                </a:solidFill>
              </a:rPr>
              <a:t>Toseland</a:t>
            </a:r>
            <a:r>
              <a:rPr lang="en-US" sz="2400" dirty="0">
                <a:solidFill>
                  <a:srgbClr val="00B050"/>
                </a:solidFill>
              </a:rPr>
              <a:t> and Robert F Rivas, 2012:75-76)</a:t>
            </a:r>
            <a:endParaRPr lang="en-US" sz="4000" dirty="0">
              <a:solidFill>
                <a:srgbClr val="00B0F0"/>
              </a:solidFill>
            </a:endParaRPr>
          </a:p>
          <a:p>
            <a:pPr>
              <a:lnSpc>
                <a:spcPct val="120000"/>
              </a:lnSpc>
              <a:spcBef>
                <a:spcPts val="600"/>
              </a:spcBef>
              <a:spcAft>
                <a:spcPts val="600"/>
              </a:spcAft>
            </a:pPr>
            <a:r>
              <a:rPr lang="en-US" sz="4000" i="1" dirty="0">
                <a:solidFill>
                  <a:srgbClr val="7030A0"/>
                </a:solidFill>
              </a:rPr>
              <a:t>Dyad</a:t>
            </a:r>
            <a:r>
              <a:rPr lang="en-US" sz="4000" dirty="0"/>
              <a:t> – close group of two</a:t>
            </a:r>
          </a:p>
          <a:p>
            <a:pPr>
              <a:lnSpc>
                <a:spcPct val="120000"/>
              </a:lnSpc>
              <a:spcBef>
                <a:spcPts val="600"/>
              </a:spcBef>
              <a:spcAft>
                <a:spcPts val="600"/>
              </a:spcAft>
            </a:pPr>
            <a:r>
              <a:rPr lang="en-US" sz="4000" i="1" dirty="0">
                <a:solidFill>
                  <a:srgbClr val="7030A0"/>
                </a:solidFill>
              </a:rPr>
              <a:t>Triad</a:t>
            </a:r>
            <a:r>
              <a:rPr lang="en-US" sz="4000" dirty="0"/>
              <a:t> – close group of three</a:t>
            </a:r>
          </a:p>
          <a:p>
            <a:pPr>
              <a:lnSpc>
                <a:spcPct val="120000"/>
              </a:lnSpc>
              <a:spcBef>
                <a:spcPts val="600"/>
              </a:spcBef>
              <a:spcAft>
                <a:spcPts val="600"/>
              </a:spcAft>
            </a:pPr>
            <a:r>
              <a:rPr lang="en-US" sz="4000" i="1" dirty="0">
                <a:solidFill>
                  <a:srgbClr val="7030A0"/>
                </a:solidFill>
              </a:rPr>
              <a:t>Clique</a:t>
            </a:r>
            <a:r>
              <a:rPr lang="en-US" sz="4000" dirty="0">
                <a:solidFill>
                  <a:srgbClr val="7030A0"/>
                </a:solidFill>
              </a:rPr>
              <a:t> </a:t>
            </a:r>
            <a:r>
              <a:rPr lang="en-US" sz="4000" dirty="0"/>
              <a:t>– close group of more than three members</a:t>
            </a:r>
          </a:p>
          <a:p>
            <a:pPr>
              <a:lnSpc>
                <a:spcPct val="120000"/>
              </a:lnSpc>
              <a:spcBef>
                <a:spcPts val="600"/>
              </a:spcBef>
              <a:spcAft>
                <a:spcPts val="600"/>
              </a:spcAft>
            </a:pPr>
            <a:r>
              <a:rPr lang="en-US" sz="4000" i="1" dirty="0">
                <a:solidFill>
                  <a:srgbClr val="7030A0"/>
                </a:solidFill>
              </a:rPr>
              <a:t>Isolates</a:t>
            </a:r>
            <a:r>
              <a:rPr lang="en-US" sz="4000" dirty="0"/>
              <a:t> – no interaction with group</a:t>
            </a:r>
          </a:p>
          <a:p>
            <a:pPr>
              <a:lnSpc>
                <a:spcPct val="120000"/>
              </a:lnSpc>
              <a:spcBef>
                <a:spcPts val="600"/>
              </a:spcBef>
              <a:spcAft>
                <a:spcPts val="600"/>
              </a:spcAft>
            </a:pPr>
            <a:r>
              <a:rPr lang="en-US" sz="4000" i="1" dirty="0">
                <a:solidFill>
                  <a:srgbClr val="7030A0"/>
                </a:solidFill>
              </a:rPr>
              <a:t>Scapegoats</a:t>
            </a:r>
            <a:r>
              <a:rPr lang="en-US" sz="4000" i="1" dirty="0"/>
              <a:t> </a:t>
            </a:r>
            <a:r>
              <a:rPr lang="en-US" sz="4000" dirty="0"/>
              <a:t>– receives negative attentions and criticism from group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15</a:t>
            </a:fld>
            <a:endParaRPr lang="en-IN" dirty="0"/>
          </a:p>
        </p:txBody>
      </p:sp>
    </p:spTree>
    <p:extLst>
      <p:ext uri="{BB962C8B-B14F-4D97-AF65-F5344CB8AC3E}">
        <p14:creationId xmlns:p14="http://schemas.microsoft.com/office/powerpoint/2010/main" val="104256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215008" y="260648"/>
            <a:ext cx="8928992" cy="6146661"/>
          </a:xfrm>
        </p:spPr>
        <p:txBody>
          <a:bodyPr>
            <a:normAutofit fontScale="77500" lnSpcReduction="20000"/>
          </a:bodyPr>
          <a:lstStyle/>
          <a:p>
            <a:pPr>
              <a:lnSpc>
                <a:spcPct val="120000"/>
              </a:lnSpc>
              <a:spcBef>
                <a:spcPts val="600"/>
              </a:spcBef>
              <a:spcAft>
                <a:spcPts val="600"/>
              </a:spcAft>
            </a:pPr>
            <a:r>
              <a:rPr lang="en-US" sz="4000" i="1" dirty="0">
                <a:solidFill>
                  <a:srgbClr val="7030A0"/>
                </a:solidFill>
              </a:rPr>
              <a:t>Committees or delegate council</a:t>
            </a:r>
            <a:r>
              <a:rPr lang="en-US" sz="4000" dirty="0"/>
              <a:t>: when the group is too large, subcommittees are intentionally formed to accomplish specific tasks</a:t>
            </a:r>
          </a:p>
          <a:p>
            <a:pPr marL="109728" indent="0">
              <a:lnSpc>
                <a:spcPct val="120000"/>
              </a:lnSpc>
              <a:spcBef>
                <a:spcPts val="600"/>
              </a:spcBef>
              <a:spcAft>
                <a:spcPts val="600"/>
              </a:spcAft>
              <a:buNone/>
            </a:pPr>
            <a:r>
              <a:rPr lang="en-US" sz="4000" i="1" dirty="0">
                <a:solidFill>
                  <a:srgbClr val="00B0F0"/>
                </a:solidFill>
              </a:rPr>
              <a:t>Challenges of subgroup formation:</a:t>
            </a:r>
          </a:p>
          <a:p>
            <a:pPr>
              <a:lnSpc>
                <a:spcPct val="120000"/>
              </a:lnSpc>
              <a:spcBef>
                <a:spcPts val="600"/>
              </a:spcBef>
              <a:spcAft>
                <a:spcPts val="600"/>
              </a:spcAft>
            </a:pPr>
            <a:r>
              <a:rPr lang="en-US" sz="4000" dirty="0"/>
              <a:t>Sometimes subgroups challenge the worker or leader</a:t>
            </a:r>
          </a:p>
          <a:p>
            <a:pPr>
              <a:lnSpc>
                <a:spcPct val="120000"/>
              </a:lnSpc>
              <a:spcBef>
                <a:spcPts val="600"/>
              </a:spcBef>
              <a:spcAft>
                <a:spcPts val="600"/>
              </a:spcAft>
            </a:pPr>
            <a:r>
              <a:rPr lang="en-US" sz="4000" dirty="0"/>
              <a:t>They may substitute their own goals and methods in place of group goals</a:t>
            </a:r>
          </a:p>
          <a:p>
            <a:pPr>
              <a:lnSpc>
                <a:spcPct val="120000"/>
              </a:lnSpc>
              <a:spcBef>
                <a:spcPts val="600"/>
              </a:spcBef>
              <a:spcAft>
                <a:spcPts val="600"/>
              </a:spcAft>
            </a:pPr>
            <a:r>
              <a:rPr lang="en-US" sz="4000" dirty="0"/>
              <a:t>They may communicate among themselves &amp; fail to listen to other members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16</a:t>
            </a:fld>
            <a:endParaRPr lang="en-IN" dirty="0"/>
          </a:p>
        </p:txBody>
      </p:sp>
    </p:spTree>
    <p:extLst>
      <p:ext uri="{BB962C8B-B14F-4D97-AF65-F5344CB8AC3E}">
        <p14:creationId xmlns:p14="http://schemas.microsoft.com/office/powerpoint/2010/main" val="575913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5832648"/>
          </a:xfrm>
        </p:spPr>
        <p:txBody>
          <a:bodyPr>
            <a:normAutofit fontScale="85000" lnSpcReduction="10000"/>
          </a:bodyPr>
          <a:lstStyle/>
          <a:p>
            <a:pPr marL="109728" indent="0">
              <a:lnSpc>
                <a:spcPct val="120000"/>
              </a:lnSpc>
              <a:spcBef>
                <a:spcPts val="600"/>
              </a:spcBef>
              <a:spcAft>
                <a:spcPts val="600"/>
              </a:spcAft>
              <a:buNone/>
            </a:pPr>
            <a:r>
              <a:rPr lang="en-US" sz="4000" i="1" dirty="0">
                <a:solidFill>
                  <a:srgbClr val="00B0F0"/>
                </a:solidFill>
              </a:rPr>
              <a:t>Strategies to manage subgroups:</a:t>
            </a:r>
          </a:p>
          <a:p>
            <a:pPr>
              <a:lnSpc>
                <a:spcPct val="120000"/>
              </a:lnSpc>
              <a:spcBef>
                <a:spcPts val="600"/>
              </a:spcBef>
              <a:spcAft>
                <a:spcPts val="600"/>
              </a:spcAft>
            </a:pPr>
            <a:r>
              <a:rPr lang="en-US" sz="4000" dirty="0"/>
              <a:t>Examine whether the group as a whole is sufficiently attractive</a:t>
            </a:r>
          </a:p>
          <a:p>
            <a:pPr>
              <a:lnSpc>
                <a:spcPct val="120000"/>
              </a:lnSpc>
              <a:spcBef>
                <a:spcPts val="600"/>
              </a:spcBef>
              <a:spcAft>
                <a:spcPts val="600"/>
              </a:spcAft>
            </a:pPr>
            <a:r>
              <a:rPr lang="en-US" sz="4000" dirty="0"/>
              <a:t>Promote norms on members’ listening to &amp; respecting each other</a:t>
            </a:r>
          </a:p>
          <a:p>
            <a:pPr>
              <a:lnSpc>
                <a:spcPct val="120000"/>
              </a:lnSpc>
              <a:spcBef>
                <a:spcPts val="600"/>
              </a:spcBef>
              <a:spcAft>
                <a:spcPts val="600"/>
              </a:spcAft>
            </a:pPr>
            <a:r>
              <a:rPr lang="en-US" sz="4000" dirty="0"/>
              <a:t>Promote norms restricting communication to one member at a time</a:t>
            </a:r>
          </a:p>
          <a:p>
            <a:pPr>
              <a:lnSpc>
                <a:spcPct val="120000"/>
              </a:lnSpc>
              <a:spcBef>
                <a:spcPts val="600"/>
              </a:spcBef>
              <a:spcAft>
                <a:spcPts val="600"/>
              </a:spcAft>
            </a:pPr>
            <a:r>
              <a:rPr lang="en-US" sz="4000" dirty="0"/>
              <a:t>Change seating arrangements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17</a:t>
            </a:fld>
            <a:endParaRPr lang="en-IN" dirty="0"/>
          </a:p>
        </p:txBody>
      </p:sp>
    </p:spTree>
    <p:extLst>
      <p:ext uri="{BB962C8B-B14F-4D97-AF65-F5344CB8AC3E}">
        <p14:creationId xmlns:p14="http://schemas.microsoft.com/office/powerpoint/2010/main" val="713565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5832648"/>
          </a:xfrm>
        </p:spPr>
        <p:txBody>
          <a:bodyPr>
            <a:normAutofit fontScale="92500" lnSpcReduction="20000"/>
          </a:bodyPr>
          <a:lstStyle/>
          <a:p>
            <a:pPr>
              <a:lnSpc>
                <a:spcPct val="120000"/>
              </a:lnSpc>
              <a:spcBef>
                <a:spcPts val="600"/>
              </a:spcBef>
              <a:spcAft>
                <a:spcPts val="600"/>
              </a:spcAft>
            </a:pPr>
            <a:r>
              <a:rPr lang="en-IN" sz="4000" dirty="0"/>
              <a:t>Ask for certain members to interact more frequently with other members</a:t>
            </a:r>
          </a:p>
          <a:p>
            <a:pPr>
              <a:lnSpc>
                <a:spcPct val="120000"/>
              </a:lnSpc>
              <a:spcBef>
                <a:spcPts val="600"/>
              </a:spcBef>
              <a:spcAft>
                <a:spcPts val="600"/>
              </a:spcAft>
            </a:pPr>
            <a:r>
              <a:rPr lang="en-IN" sz="4000" dirty="0"/>
              <a:t>Use programme materials and exercises that separate (break) subgroups</a:t>
            </a:r>
          </a:p>
          <a:p>
            <a:pPr>
              <a:lnSpc>
                <a:spcPct val="120000"/>
              </a:lnSpc>
              <a:spcBef>
                <a:spcPts val="600"/>
              </a:spcBef>
              <a:spcAft>
                <a:spcPts val="600"/>
              </a:spcAft>
            </a:pPr>
            <a:r>
              <a:rPr lang="en-IN" sz="4000" dirty="0"/>
              <a:t>Assign tasks to do in groups composed of members different from their subgroups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18</a:t>
            </a:fld>
            <a:endParaRPr lang="en-IN" dirty="0"/>
          </a:p>
        </p:txBody>
      </p:sp>
    </p:spTree>
    <p:extLst>
      <p:ext uri="{BB962C8B-B14F-4D97-AF65-F5344CB8AC3E}">
        <p14:creationId xmlns:p14="http://schemas.microsoft.com/office/powerpoint/2010/main" val="1008177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(3) Isolation</a:t>
            </a:r>
            <a:r>
              <a:rPr lang="en-US" sz="4000" dirty="0">
                <a:solidFill>
                  <a:srgbClr val="00B0F0"/>
                </a:solidFill>
              </a:rPr>
              <a:t>: </a:t>
            </a:r>
            <a:br>
              <a:rPr lang="en-US" sz="4000" dirty="0">
                <a:solidFill>
                  <a:srgbClr val="00B0F0"/>
                </a:solidFill>
              </a:rPr>
            </a:br>
            <a:r>
              <a:rPr lang="en-IN" altLang="en-US" sz="2600" b="1" i="1" dirty="0">
                <a:solidFill>
                  <a:srgbClr val="00B050"/>
                </a:solidFill>
              </a:rPr>
              <a:t>(IGNOU, 2020: Block 2, Unit 1, p.7)</a:t>
            </a:r>
            <a:endParaRPr lang="en-US" sz="2600" dirty="0">
              <a:solidFill>
                <a:srgbClr val="00B0F0"/>
              </a:solidFill>
            </a:endParaRPr>
          </a:p>
          <a:p>
            <a:pPr>
              <a:lnSpc>
                <a:spcPct val="120000"/>
              </a:lnSpc>
              <a:spcBef>
                <a:spcPts val="600"/>
              </a:spcBef>
              <a:spcAft>
                <a:spcPts val="600"/>
              </a:spcAft>
            </a:pPr>
            <a:r>
              <a:rPr lang="en-US" sz="4000" dirty="0"/>
              <a:t>A kind of subgroup formation</a:t>
            </a:r>
          </a:p>
          <a:p>
            <a:pPr>
              <a:lnSpc>
                <a:spcPct val="120000"/>
              </a:lnSpc>
              <a:spcBef>
                <a:spcPts val="600"/>
              </a:spcBef>
              <a:spcAft>
                <a:spcPts val="600"/>
              </a:spcAft>
            </a:pPr>
            <a:r>
              <a:rPr lang="en-US" sz="4000" dirty="0"/>
              <a:t>Members get isolated due to their unique sociocultural characteristics, personality differences, poor communication skills, or offensive behaviour patterns</a:t>
            </a:r>
          </a:p>
          <a:p>
            <a:pPr>
              <a:lnSpc>
                <a:spcPct val="120000"/>
              </a:lnSpc>
              <a:spcBef>
                <a:spcPts val="600"/>
              </a:spcBef>
              <a:spcAft>
                <a:spcPts val="600"/>
              </a:spcAft>
            </a:pPr>
            <a:r>
              <a:rPr lang="en-US" sz="4000" dirty="0"/>
              <a:t>They are neglected by the group</a:t>
            </a:r>
          </a:p>
          <a:p>
            <a:pPr>
              <a:lnSpc>
                <a:spcPct val="120000"/>
              </a:lnSpc>
              <a:spcBef>
                <a:spcPts val="600"/>
              </a:spcBef>
              <a:spcAft>
                <a:spcPts val="600"/>
              </a:spcAft>
            </a:pPr>
            <a:r>
              <a:rPr lang="en-US" sz="4000" dirty="0"/>
              <a:t>They remain indifferent to other members in the group</a:t>
            </a:r>
          </a:p>
          <a:p>
            <a:pPr>
              <a:lnSpc>
                <a:spcPct val="120000"/>
              </a:lnSpc>
              <a:spcBef>
                <a:spcPts val="600"/>
              </a:spcBef>
              <a:spcAft>
                <a:spcPts val="600"/>
              </a:spcAft>
            </a:pPr>
            <a:r>
              <a:rPr lang="en-US" sz="4000" dirty="0"/>
              <a:t>Worker intervenes to integrate them</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19</a:t>
            </a:fld>
            <a:endParaRPr lang="en-IN" dirty="0"/>
          </a:p>
        </p:txBody>
      </p:sp>
    </p:spTree>
    <p:extLst>
      <p:ext uri="{BB962C8B-B14F-4D97-AF65-F5344CB8AC3E}">
        <p14:creationId xmlns:p14="http://schemas.microsoft.com/office/powerpoint/2010/main" val="158781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(4) Conflict</a:t>
            </a:r>
            <a:r>
              <a:rPr lang="en-US" sz="4000" dirty="0">
                <a:solidFill>
                  <a:srgbClr val="00B0F0"/>
                </a:solidFill>
              </a:rPr>
              <a:t>: </a:t>
            </a:r>
            <a:br>
              <a:rPr lang="en-US" sz="4000" dirty="0">
                <a:solidFill>
                  <a:srgbClr val="00B0F0"/>
                </a:solidFill>
              </a:rPr>
            </a:br>
            <a:r>
              <a:rPr lang="en-US" altLang="en-US" sz="3000" b="1" i="1" dirty="0">
                <a:solidFill>
                  <a:srgbClr val="00B050"/>
                </a:solidFill>
              </a:rPr>
              <a:t>(</a:t>
            </a:r>
            <a:r>
              <a:rPr lang="fi-FI" altLang="en-US" sz="3000" b="1" i="1" dirty="0">
                <a:solidFill>
                  <a:srgbClr val="00B050"/>
                </a:solidFill>
              </a:rPr>
              <a:t>Pallassana &amp; Thomas,1983:168-178)</a:t>
            </a:r>
            <a:endParaRPr lang="en-US" sz="4000" dirty="0">
              <a:solidFill>
                <a:srgbClr val="00B0F0"/>
              </a:solidFill>
            </a:endParaRPr>
          </a:p>
          <a:p>
            <a:pPr>
              <a:lnSpc>
                <a:spcPct val="120000"/>
              </a:lnSpc>
              <a:spcBef>
                <a:spcPts val="600"/>
              </a:spcBef>
              <a:spcAft>
                <a:spcPts val="600"/>
              </a:spcAft>
            </a:pPr>
            <a:r>
              <a:rPr lang="en-US" sz="4000" dirty="0"/>
              <a:t>Whenever two or more individuals interact with each other over a period of time, differences are bound to emerge.</a:t>
            </a:r>
          </a:p>
          <a:p>
            <a:pPr>
              <a:lnSpc>
                <a:spcPct val="120000"/>
              </a:lnSpc>
              <a:spcBef>
                <a:spcPts val="600"/>
              </a:spcBef>
              <a:spcAft>
                <a:spcPts val="600"/>
              </a:spcAft>
            </a:pPr>
            <a:r>
              <a:rPr lang="en-US" sz="4000" dirty="0"/>
              <a:t>There is a possibility that differences around issues, opinions, priorities, values &amp; needs can escalate into conflict</a:t>
            </a:r>
          </a:p>
          <a:p>
            <a:pPr>
              <a:lnSpc>
                <a:spcPct val="120000"/>
              </a:lnSpc>
              <a:spcBef>
                <a:spcPts val="600"/>
              </a:spcBef>
              <a:spcAft>
                <a:spcPts val="600"/>
              </a:spcAft>
            </a:pPr>
            <a:r>
              <a:rPr lang="en-US" sz="4000" dirty="0"/>
              <a:t>Conflicts are often perceived as unpleasant and hostile differences between two or more parties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20</a:t>
            </a:fld>
            <a:endParaRPr lang="en-IN" dirty="0"/>
          </a:p>
        </p:txBody>
      </p:sp>
    </p:spTree>
    <p:extLst>
      <p:ext uri="{BB962C8B-B14F-4D97-AF65-F5344CB8AC3E}">
        <p14:creationId xmlns:p14="http://schemas.microsoft.com/office/powerpoint/2010/main" val="109280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92500" lnSpcReduction="10000"/>
          </a:bodyPr>
          <a:lstStyle/>
          <a:p>
            <a:pPr>
              <a:lnSpc>
                <a:spcPct val="120000"/>
              </a:lnSpc>
              <a:spcBef>
                <a:spcPts val="600"/>
              </a:spcBef>
              <a:spcAft>
                <a:spcPts val="600"/>
              </a:spcAft>
            </a:pPr>
            <a:r>
              <a:rPr lang="en-US" sz="4000" dirty="0"/>
              <a:t>Paradox is that growth, progress and excellence can not be attained by maintained the status-quo</a:t>
            </a:r>
          </a:p>
          <a:p>
            <a:pPr>
              <a:lnSpc>
                <a:spcPct val="120000"/>
              </a:lnSpc>
              <a:spcBef>
                <a:spcPts val="600"/>
              </a:spcBef>
              <a:spcAft>
                <a:spcPts val="600"/>
              </a:spcAft>
            </a:pPr>
            <a:r>
              <a:rPr lang="en-US" sz="4000" dirty="0"/>
              <a:t>Change is an absolute must for growth, which will not only disrupt the balance, but also give rise and / or recognize conflicts.</a:t>
            </a:r>
          </a:p>
          <a:p>
            <a:pPr>
              <a:lnSpc>
                <a:spcPct val="120000"/>
              </a:lnSpc>
              <a:spcBef>
                <a:spcPts val="600"/>
              </a:spcBef>
              <a:spcAft>
                <a:spcPts val="600"/>
              </a:spcAft>
            </a:pPr>
            <a:r>
              <a:rPr lang="en-US" sz="4000" dirty="0"/>
              <a:t>Conflict is a necessary contributing factor for progress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21</a:t>
            </a:fld>
            <a:endParaRPr lang="en-IN" dirty="0"/>
          </a:p>
        </p:txBody>
      </p:sp>
    </p:spTree>
    <p:extLst>
      <p:ext uri="{BB962C8B-B14F-4D97-AF65-F5344CB8AC3E}">
        <p14:creationId xmlns:p14="http://schemas.microsoft.com/office/powerpoint/2010/main" val="2753307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0000" lnSpcReduction="20000"/>
          </a:bodyPr>
          <a:lstStyle/>
          <a:p>
            <a:pPr>
              <a:lnSpc>
                <a:spcPct val="120000"/>
              </a:lnSpc>
              <a:spcBef>
                <a:spcPts val="600"/>
              </a:spcBef>
              <a:spcAft>
                <a:spcPts val="600"/>
              </a:spcAft>
            </a:pPr>
            <a:r>
              <a:rPr lang="en-US" sz="4000" dirty="0"/>
              <a:t>However, there are conflicts detrimental to the group functioning, management of which requires worker’s attention</a:t>
            </a:r>
          </a:p>
          <a:p>
            <a:pPr marL="109728" indent="0">
              <a:lnSpc>
                <a:spcPct val="120000"/>
              </a:lnSpc>
              <a:spcBef>
                <a:spcPts val="600"/>
              </a:spcBef>
              <a:spcAft>
                <a:spcPts val="600"/>
              </a:spcAft>
              <a:buNone/>
            </a:pPr>
            <a:r>
              <a:rPr lang="en-US" sz="4000" b="1" i="1" dirty="0">
                <a:solidFill>
                  <a:srgbClr val="00B0F0"/>
                </a:solidFill>
              </a:rPr>
              <a:t>3 kinds of conflicts:</a:t>
            </a:r>
          </a:p>
          <a:p>
            <a:pPr>
              <a:lnSpc>
                <a:spcPct val="120000"/>
              </a:lnSpc>
              <a:spcBef>
                <a:spcPts val="600"/>
              </a:spcBef>
              <a:spcAft>
                <a:spcPts val="600"/>
              </a:spcAft>
            </a:pPr>
            <a:r>
              <a:rPr lang="en-US" sz="4000" dirty="0"/>
              <a:t>Intrapsychic conflicts emerging in the therapeutic relationship between the member &amp; the worker</a:t>
            </a:r>
          </a:p>
          <a:p>
            <a:pPr>
              <a:lnSpc>
                <a:spcPct val="120000"/>
              </a:lnSpc>
              <a:spcBef>
                <a:spcPts val="600"/>
              </a:spcBef>
              <a:spcAft>
                <a:spcPts val="600"/>
              </a:spcAft>
            </a:pPr>
            <a:r>
              <a:rPr lang="en-US" sz="4000" dirty="0"/>
              <a:t>Interpersonal conflicts between the members</a:t>
            </a:r>
          </a:p>
          <a:p>
            <a:pPr>
              <a:lnSpc>
                <a:spcPct val="120000"/>
              </a:lnSpc>
              <a:spcBef>
                <a:spcPts val="600"/>
              </a:spcBef>
              <a:spcAft>
                <a:spcPts val="600"/>
              </a:spcAft>
            </a:pPr>
            <a:r>
              <a:rPr lang="en-US" sz="4000" dirty="0"/>
              <a:t>Allogenic conflicts as member group identifications and intergroup tensions (discomforts arising from person-group-societal interdependence)</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22</a:t>
            </a:fld>
            <a:endParaRPr lang="en-IN" dirty="0"/>
          </a:p>
        </p:txBody>
      </p:sp>
    </p:spTree>
    <p:extLst>
      <p:ext uri="{BB962C8B-B14F-4D97-AF65-F5344CB8AC3E}">
        <p14:creationId xmlns:p14="http://schemas.microsoft.com/office/powerpoint/2010/main" val="1412854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20000"/>
          </a:bodyPr>
          <a:lstStyle/>
          <a:p>
            <a:pPr marL="109728" indent="0">
              <a:lnSpc>
                <a:spcPct val="120000"/>
              </a:lnSpc>
              <a:spcBef>
                <a:spcPts val="600"/>
              </a:spcBef>
              <a:spcAft>
                <a:spcPts val="600"/>
              </a:spcAft>
              <a:buNone/>
            </a:pPr>
            <a:r>
              <a:rPr lang="en-US" sz="4000" b="1" i="1" dirty="0">
                <a:solidFill>
                  <a:srgbClr val="00B0F0"/>
                </a:solidFill>
              </a:rPr>
              <a:t>Allogenic conflicts:</a:t>
            </a:r>
          </a:p>
          <a:p>
            <a:pPr>
              <a:lnSpc>
                <a:spcPct val="120000"/>
              </a:lnSpc>
              <a:spcBef>
                <a:spcPts val="600"/>
              </a:spcBef>
              <a:spcAft>
                <a:spcPts val="600"/>
              </a:spcAft>
            </a:pPr>
            <a:r>
              <a:rPr lang="en-US" sz="4000" dirty="0"/>
              <a:t>Leader self-disclosure &amp; authenticity</a:t>
            </a:r>
          </a:p>
          <a:p>
            <a:pPr>
              <a:lnSpc>
                <a:spcPct val="120000"/>
              </a:lnSpc>
              <a:spcBef>
                <a:spcPts val="600"/>
              </a:spcBef>
              <a:spcAft>
                <a:spcPts val="600"/>
              </a:spcAft>
            </a:pPr>
            <a:r>
              <a:rPr lang="en-US" sz="4000" dirty="0"/>
              <a:t>Process vs. content</a:t>
            </a:r>
          </a:p>
          <a:p>
            <a:pPr>
              <a:lnSpc>
                <a:spcPct val="120000"/>
              </a:lnSpc>
              <a:spcBef>
                <a:spcPts val="600"/>
              </a:spcBef>
              <a:spcAft>
                <a:spcPts val="600"/>
              </a:spcAft>
            </a:pPr>
            <a:r>
              <a:rPr lang="en-US" sz="4000" dirty="0"/>
              <a:t>Problem solving or clarification</a:t>
            </a:r>
          </a:p>
          <a:p>
            <a:pPr>
              <a:lnSpc>
                <a:spcPct val="120000"/>
              </a:lnSpc>
              <a:spcBef>
                <a:spcPts val="600"/>
              </a:spcBef>
              <a:spcAft>
                <a:spcPts val="600"/>
              </a:spcAft>
            </a:pPr>
            <a:r>
              <a:rPr lang="en-US" sz="4000" dirty="0"/>
              <a:t>Professional vs. personal values</a:t>
            </a:r>
          </a:p>
          <a:p>
            <a:pPr>
              <a:lnSpc>
                <a:spcPct val="120000"/>
              </a:lnSpc>
              <a:spcBef>
                <a:spcPts val="600"/>
              </a:spcBef>
              <a:spcAft>
                <a:spcPts val="600"/>
              </a:spcAft>
            </a:pPr>
            <a:r>
              <a:rPr lang="en-US" sz="4000" dirty="0"/>
              <a:t>Group composition: heterogenous or homogenous</a:t>
            </a:r>
          </a:p>
          <a:p>
            <a:pPr>
              <a:lnSpc>
                <a:spcPct val="120000"/>
              </a:lnSpc>
              <a:spcBef>
                <a:spcPts val="600"/>
              </a:spcBef>
              <a:spcAft>
                <a:spcPts val="600"/>
              </a:spcAft>
            </a:pPr>
            <a:r>
              <a:rPr lang="en-US" sz="4000" dirty="0"/>
              <a:t>Re-education vs. therapy</a:t>
            </a:r>
          </a:p>
          <a:p>
            <a:pPr>
              <a:lnSpc>
                <a:spcPct val="120000"/>
              </a:lnSpc>
              <a:spcBef>
                <a:spcPts val="600"/>
              </a:spcBef>
              <a:spcAft>
                <a:spcPts val="600"/>
              </a:spcAft>
            </a:pPr>
            <a:r>
              <a:rPr lang="en-US" sz="4000" dirty="0"/>
              <a:t>Here &amp; now vs. there &amp; then</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23</a:t>
            </a:fld>
            <a:endParaRPr lang="en-IN" dirty="0"/>
          </a:p>
        </p:txBody>
      </p:sp>
    </p:spTree>
    <p:extLst>
      <p:ext uri="{BB962C8B-B14F-4D97-AF65-F5344CB8AC3E}">
        <p14:creationId xmlns:p14="http://schemas.microsoft.com/office/powerpoint/2010/main" val="2919069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84296"/>
            <a:ext cx="8516304" cy="6441048"/>
          </a:xfrm>
        </p:spPr>
        <p:txBody>
          <a:bodyPr>
            <a:normAutofit fontScale="85000" lnSpcReduction="10000"/>
          </a:bodyPr>
          <a:lstStyle/>
          <a:p>
            <a:pPr marL="109728" indent="0">
              <a:lnSpc>
                <a:spcPct val="120000"/>
              </a:lnSpc>
              <a:spcBef>
                <a:spcPts val="600"/>
              </a:spcBef>
              <a:spcAft>
                <a:spcPts val="600"/>
              </a:spcAft>
              <a:buNone/>
            </a:pPr>
            <a:r>
              <a:rPr lang="en-US" sz="5200" b="1" dirty="0">
                <a:solidFill>
                  <a:srgbClr val="0070C0"/>
                </a:solidFill>
              </a:rPr>
              <a:t>Conflict resolution:</a:t>
            </a:r>
            <a:br>
              <a:rPr lang="en-US" sz="5200" b="1" dirty="0">
                <a:solidFill>
                  <a:srgbClr val="0070C0"/>
                </a:solidFill>
              </a:rPr>
            </a:br>
            <a:r>
              <a:rPr lang="en-US" sz="3100" dirty="0">
                <a:solidFill>
                  <a:srgbClr val="00B050"/>
                </a:solidFill>
              </a:rPr>
              <a:t>(Gisela Konopka, 1963:64)</a:t>
            </a:r>
            <a:endParaRPr lang="en-US" sz="4600" dirty="0">
              <a:solidFill>
                <a:srgbClr val="00B050"/>
              </a:solidFill>
            </a:endParaRPr>
          </a:p>
          <a:p>
            <a:pPr>
              <a:lnSpc>
                <a:spcPct val="120000"/>
              </a:lnSpc>
              <a:spcBef>
                <a:spcPts val="600"/>
              </a:spcBef>
              <a:spcAft>
                <a:spcPts val="600"/>
              </a:spcAft>
            </a:pPr>
            <a:r>
              <a:rPr lang="en-US" sz="4000" dirty="0"/>
              <a:t>(1) Withdrawal of one part of the group</a:t>
            </a:r>
          </a:p>
          <a:p>
            <a:pPr>
              <a:lnSpc>
                <a:spcPct val="120000"/>
              </a:lnSpc>
              <a:spcBef>
                <a:spcPts val="600"/>
              </a:spcBef>
              <a:spcAft>
                <a:spcPts val="600"/>
              </a:spcAft>
            </a:pPr>
            <a:r>
              <a:rPr lang="en-US" sz="4000" dirty="0"/>
              <a:t>(2) Subjugation</a:t>
            </a:r>
          </a:p>
          <a:p>
            <a:pPr>
              <a:lnSpc>
                <a:spcPct val="120000"/>
              </a:lnSpc>
              <a:spcBef>
                <a:spcPts val="600"/>
              </a:spcBef>
              <a:spcAft>
                <a:spcPts val="600"/>
              </a:spcAft>
            </a:pPr>
            <a:r>
              <a:rPr lang="en-US" sz="4000" dirty="0"/>
              <a:t>(3) Majority rule</a:t>
            </a:r>
          </a:p>
          <a:p>
            <a:pPr>
              <a:lnSpc>
                <a:spcPct val="120000"/>
              </a:lnSpc>
              <a:spcBef>
                <a:spcPts val="600"/>
              </a:spcBef>
              <a:spcAft>
                <a:spcPts val="600"/>
              </a:spcAft>
            </a:pPr>
            <a:r>
              <a:rPr lang="en-US" sz="4000" dirty="0"/>
              <a:t>(4) Minority consent to majority rule</a:t>
            </a:r>
          </a:p>
          <a:p>
            <a:pPr>
              <a:lnSpc>
                <a:spcPct val="120000"/>
              </a:lnSpc>
              <a:spcBef>
                <a:spcPts val="600"/>
              </a:spcBef>
              <a:spcAft>
                <a:spcPts val="600"/>
              </a:spcAft>
            </a:pPr>
            <a:r>
              <a:rPr lang="en-US" sz="4000" dirty="0"/>
              <a:t>(5) Compromise </a:t>
            </a:r>
          </a:p>
          <a:p>
            <a:pPr>
              <a:lnSpc>
                <a:spcPct val="120000"/>
              </a:lnSpc>
              <a:spcBef>
                <a:spcPts val="600"/>
              </a:spcBef>
              <a:spcAft>
                <a:spcPts val="600"/>
              </a:spcAft>
            </a:pPr>
            <a:r>
              <a:rPr lang="en-US" sz="4000" dirty="0"/>
              <a:t>(6) Integration</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24</a:t>
            </a:fld>
            <a:endParaRPr lang="en-IN" dirty="0"/>
          </a:p>
        </p:txBody>
      </p:sp>
    </p:spTree>
    <p:extLst>
      <p:ext uri="{BB962C8B-B14F-4D97-AF65-F5344CB8AC3E}">
        <p14:creationId xmlns:p14="http://schemas.microsoft.com/office/powerpoint/2010/main" val="54207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323528" y="84296"/>
            <a:ext cx="8689504" cy="6441048"/>
          </a:xfrm>
        </p:spPr>
        <p:txBody>
          <a:bodyPr>
            <a:normAutofit fontScale="70000" lnSpcReduction="20000"/>
          </a:bodyPr>
          <a:lstStyle/>
          <a:p>
            <a:pPr marL="109728" indent="0">
              <a:lnSpc>
                <a:spcPct val="120000"/>
              </a:lnSpc>
              <a:spcBef>
                <a:spcPts val="600"/>
              </a:spcBef>
              <a:spcAft>
                <a:spcPts val="600"/>
              </a:spcAft>
              <a:buNone/>
            </a:pPr>
            <a:r>
              <a:rPr lang="en-US" sz="5200" b="1" dirty="0">
                <a:solidFill>
                  <a:srgbClr val="0070C0"/>
                </a:solidFill>
              </a:rPr>
              <a:t>Conflict resolution:</a:t>
            </a:r>
            <a:br>
              <a:rPr lang="en-US" sz="5200" b="1" dirty="0">
                <a:solidFill>
                  <a:srgbClr val="0070C0"/>
                </a:solidFill>
              </a:rPr>
            </a:br>
            <a:r>
              <a:rPr lang="en-US" sz="2800" dirty="0">
                <a:solidFill>
                  <a:srgbClr val="00B050"/>
                </a:solidFill>
              </a:rPr>
              <a:t>(Ronald W </a:t>
            </a:r>
            <a:r>
              <a:rPr lang="en-US" sz="2800" dirty="0" err="1">
                <a:solidFill>
                  <a:srgbClr val="00B050"/>
                </a:solidFill>
              </a:rPr>
              <a:t>Toseland</a:t>
            </a:r>
            <a:r>
              <a:rPr lang="en-US" sz="2800" dirty="0">
                <a:solidFill>
                  <a:srgbClr val="00B050"/>
                </a:solidFill>
              </a:rPr>
              <a:t> and Robert F Rivas, 1984:262-263)</a:t>
            </a:r>
            <a:endParaRPr lang="en-US" sz="4600" dirty="0">
              <a:solidFill>
                <a:srgbClr val="00B050"/>
              </a:solidFill>
            </a:endParaRPr>
          </a:p>
          <a:p>
            <a:pPr>
              <a:lnSpc>
                <a:spcPct val="120000"/>
              </a:lnSpc>
              <a:spcBef>
                <a:spcPts val="600"/>
              </a:spcBef>
              <a:spcAft>
                <a:spcPts val="600"/>
              </a:spcAft>
            </a:pPr>
            <a:r>
              <a:rPr lang="en-US" sz="4000" dirty="0"/>
              <a:t>‘(1) Help members to recognize the conflict. </a:t>
            </a:r>
          </a:p>
          <a:p>
            <a:pPr>
              <a:lnSpc>
                <a:spcPct val="120000"/>
              </a:lnSpc>
              <a:spcBef>
                <a:spcPts val="600"/>
              </a:spcBef>
              <a:spcAft>
                <a:spcPts val="600"/>
              </a:spcAft>
            </a:pPr>
            <a:r>
              <a:rPr lang="en-US" sz="4000" dirty="0"/>
              <a:t>(2) Help members to express the reasoning behind conflicting opinions and alternatives. </a:t>
            </a:r>
          </a:p>
          <a:p>
            <a:pPr>
              <a:lnSpc>
                <a:spcPct val="120000"/>
              </a:lnSpc>
              <a:spcBef>
                <a:spcPts val="600"/>
              </a:spcBef>
              <a:spcAft>
                <a:spcPts val="600"/>
              </a:spcAft>
            </a:pPr>
            <a:r>
              <a:rPr lang="en-US" sz="4000" dirty="0"/>
              <a:t>(3) Develop facts and expert judgements to help resolve the conflict. </a:t>
            </a:r>
          </a:p>
          <a:p>
            <a:pPr>
              <a:lnSpc>
                <a:spcPct val="120000"/>
              </a:lnSpc>
              <a:spcBef>
                <a:spcPts val="600"/>
              </a:spcBef>
              <a:spcAft>
                <a:spcPts val="600"/>
              </a:spcAft>
            </a:pPr>
            <a:r>
              <a:rPr lang="en-US" sz="4000" dirty="0"/>
              <a:t>(4) Emphasize those factors in the group discussion that promote consensus. </a:t>
            </a:r>
          </a:p>
          <a:p>
            <a:pPr>
              <a:lnSpc>
                <a:spcPct val="120000"/>
              </a:lnSpc>
              <a:spcBef>
                <a:spcPts val="600"/>
              </a:spcBef>
              <a:spcAft>
                <a:spcPts val="600"/>
              </a:spcAft>
            </a:pPr>
            <a:r>
              <a:rPr lang="en-US" sz="4000" dirty="0"/>
              <a:t>(5) Follow orderly, pre-planned steps for considering alternatives and deciding on a solution.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25</a:t>
            </a:fld>
            <a:endParaRPr lang="en-IN" dirty="0"/>
          </a:p>
        </p:txBody>
      </p:sp>
    </p:spTree>
    <p:extLst>
      <p:ext uri="{BB962C8B-B14F-4D97-AF65-F5344CB8AC3E}">
        <p14:creationId xmlns:p14="http://schemas.microsoft.com/office/powerpoint/2010/main" val="2813100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323528" y="84296"/>
            <a:ext cx="8689504" cy="6441048"/>
          </a:xfrm>
        </p:spPr>
        <p:txBody>
          <a:bodyPr>
            <a:normAutofit fontScale="70000" lnSpcReduction="20000"/>
          </a:bodyPr>
          <a:lstStyle/>
          <a:p>
            <a:pPr>
              <a:lnSpc>
                <a:spcPct val="120000"/>
              </a:lnSpc>
              <a:spcBef>
                <a:spcPts val="600"/>
              </a:spcBef>
              <a:spcAft>
                <a:spcPts val="600"/>
              </a:spcAft>
            </a:pPr>
            <a:r>
              <a:rPr lang="en-US" sz="4000" dirty="0"/>
              <a:t>(6) Use decision criteria that are mutually agreed upon by group members. </a:t>
            </a:r>
          </a:p>
          <a:p>
            <a:pPr>
              <a:lnSpc>
                <a:spcPct val="120000"/>
              </a:lnSpc>
              <a:spcBef>
                <a:spcPts val="600"/>
              </a:spcBef>
              <a:spcAft>
                <a:spcPts val="600"/>
              </a:spcAft>
            </a:pPr>
            <a:r>
              <a:rPr lang="en-US" sz="4000" dirty="0"/>
              <a:t>(7) Clarify and summarize the discussion frequently so that all members have a similar understanding of what is being discussed and the decision criteria that will be used. </a:t>
            </a:r>
          </a:p>
          <a:p>
            <a:pPr>
              <a:lnSpc>
                <a:spcPct val="120000"/>
              </a:lnSpc>
              <a:spcBef>
                <a:spcPts val="600"/>
              </a:spcBef>
              <a:spcAft>
                <a:spcPts val="600"/>
              </a:spcAft>
            </a:pPr>
            <a:r>
              <a:rPr lang="en-US" sz="4000" dirty="0"/>
              <a:t>(8) Be sensitive to members’ personal concerns and needs in developing solutions and arriving at a decision. </a:t>
            </a:r>
          </a:p>
          <a:p>
            <a:pPr>
              <a:lnSpc>
                <a:spcPct val="120000"/>
              </a:lnSpc>
              <a:spcBef>
                <a:spcPts val="600"/>
              </a:spcBef>
              <a:spcAft>
                <a:spcPts val="600"/>
              </a:spcAft>
            </a:pPr>
            <a:r>
              <a:rPr lang="en-US" sz="4000" dirty="0"/>
              <a:t>(9) Remain neutral in the conflict, asking questions that seek clarification whenever possible’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26</a:t>
            </a:fld>
            <a:endParaRPr lang="en-IN" dirty="0"/>
          </a:p>
        </p:txBody>
      </p:sp>
    </p:spTree>
    <p:extLst>
      <p:ext uri="{BB962C8B-B14F-4D97-AF65-F5344CB8AC3E}">
        <p14:creationId xmlns:p14="http://schemas.microsoft.com/office/powerpoint/2010/main" val="980880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20000"/>
          </a:bodyPr>
          <a:lstStyle/>
          <a:p>
            <a:pPr marL="109728" indent="0">
              <a:lnSpc>
                <a:spcPct val="120000"/>
              </a:lnSpc>
              <a:spcBef>
                <a:spcPts val="600"/>
              </a:spcBef>
              <a:spcAft>
                <a:spcPts val="600"/>
              </a:spcAft>
              <a:buNone/>
            </a:pPr>
            <a:r>
              <a:rPr lang="en-US" sz="5200" b="1" dirty="0">
                <a:solidFill>
                  <a:srgbClr val="0070C0"/>
                </a:solidFill>
              </a:rPr>
              <a:t>(5) Leadership</a:t>
            </a:r>
            <a:r>
              <a:rPr lang="en-US" sz="4000" dirty="0">
                <a:solidFill>
                  <a:srgbClr val="00B0F0"/>
                </a:solidFill>
              </a:rPr>
              <a:t>:</a:t>
            </a:r>
            <a:br>
              <a:rPr lang="en-US" sz="4000" dirty="0">
                <a:solidFill>
                  <a:srgbClr val="00B0F0"/>
                </a:solidFill>
              </a:rPr>
            </a:br>
            <a:r>
              <a:rPr lang="en-US" sz="2600" dirty="0">
                <a:solidFill>
                  <a:srgbClr val="00B050"/>
                </a:solidFill>
              </a:rPr>
              <a:t>(Ronald W </a:t>
            </a:r>
            <a:r>
              <a:rPr lang="en-US" sz="2600" dirty="0" err="1">
                <a:solidFill>
                  <a:srgbClr val="00B050"/>
                </a:solidFill>
              </a:rPr>
              <a:t>Toseland</a:t>
            </a:r>
            <a:r>
              <a:rPr lang="en-US" sz="2600" dirty="0">
                <a:solidFill>
                  <a:srgbClr val="00B050"/>
                </a:solidFill>
              </a:rPr>
              <a:t> and Robert F Rivas, 2012:97-158)</a:t>
            </a:r>
            <a:r>
              <a:rPr lang="en-US" sz="2600" dirty="0">
                <a:solidFill>
                  <a:srgbClr val="00B0F0"/>
                </a:solidFill>
              </a:rPr>
              <a:t> </a:t>
            </a:r>
            <a:endParaRPr lang="en-US" sz="4000" dirty="0">
              <a:solidFill>
                <a:srgbClr val="00B0F0"/>
              </a:solidFill>
            </a:endParaRPr>
          </a:p>
          <a:p>
            <a:pPr>
              <a:lnSpc>
                <a:spcPct val="120000"/>
              </a:lnSpc>
              <a:spcBef>
                <a:spcPts val="600"/>
              </a:spcBef>
              <a:spcAft>
                <a:spcPts val="600"/>
              </a:spcAft>
            </a:pPr>
            <a:r>
              <a:rPr lang="en-US" sz="4000" dirty="0"/>
              <a:t>Leadership is the process of guiding the development of the group &amp; its members</a:t>
            </a:r>
          </a:p>
          <a:p>
            <a:pPr marL="109728" indent="0">
              <a:lnSpc>
                <a:spcPct val="120000"/>
              </a:lnSpc>
              <a:spcBef>
                <a:spcPts val="600"/>
              </a:spcBef>
              <a:spcAft>
                <a:spcPts val="600"/>
              </a:spcAft>
              <a:buNone/>
            </a:pPr>
            <a:r>
              <a:rPr lang="en-US" sz="4000" i="1" dirty="0">
                <a:solidFill>
                  <a:srgbClr val="00B0F0"/>
                </a:solidFill>
              </a:rPr>
              <a:t>Two fold goals of effective leadership:</a:t>
            </a:r>
          </a:p>
          <a:p>
            <a:pPr>
              <a:lnSpc>
                <a:spcPct val="120000"/>
              </a:lnSpc>
              <a:spcBef>
                <a:spcPts val="600"/>
              </a:spcBef>
              <a:spcAft>
                <a:spcPts val="600"/>
              </a:spcAft>
            </a:pPr>
            <a:r>
              <a:rPr lang="en-US" sz="4000" dirty="0"/>
              <a:t>Help the group &amp; its members to achieve goals (task leadership)</a:t>
            </a:r>
          </a:p>
          <a:p>
            <a:pPr>
              <a:lnSpc>
                <a:spcPct val="120000"/>
              </a:lnSpc>
              <a:spcBef>
                <a:spcPts val="600"/>
              </a:spcBef>
              <a:spcAft>
                <a:spcPts val="600"/>
              </a:spcAft>
            </a:pPr>
            <a:r>
              <a:rPr lang="en-US" sz="4000" dirty="0"/>
              <a:t>Meet the socioemotional needs of members (relationship leadership)</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27</a:t>
            </a:fld>
            <a:endParaRPr lang="en-IN" dirty="0"/>
          </a:p>
        </p:txBody>
      </p:sp>
    </p:spTree>
    <p:extLst>
      <p:ext uri="{BB962C8B-B14F-4D97-AF65-F5344CB8AC3E}">
        <p14:creationId xmlns:p14="http://schemas.microsoft.com/office/powerpoint/2010/main" val="768071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Leadership tasks</a:t>
            </a:r>
            <a:r>
              <a:rPr lang="en-US" sz="4000" dirty="0">
                <a:solidFill>
                  <a:srgbClr val="00B0F0"/>
                </a:solidFill>
              </a:rPr>
              <a:t>: </a:t>
            </a:r>
            <a:r>
              <a:rPr lang="en-US" sz="2600" dirty="0">
                <a:solidFill>
                  <a:srgbClr val="00B050"/>
                </a:solidFill>
              </a:rPr>
              <a:t>(Yukl, 2002)</a:t>
            </a:r>
            <a:r>
              <a:rPr lang="en-US" sz="2600" dirty="0">
                <a:solidFill>
                  <a:srgbClr val="00B0F0"/>
                </a:solidFill>
              </a:rPr>
              <a:t> </a:t>
            </a:r>
            <a:endParaRPr lang="en-US" sz="4000" dirty="0">
              <a:solidFill>
                <a:srgbClr val="00B0F0"/>
              </a:solidFill>
            </a:endParaRPr>
          </a:p>
          <a:p>
            <a:pPr marL="109728" indent="0">
              <a:lnSpc>
                <a:spcPct val="120000"/>
              </a:lnSpc>
              <a:spcBef>
                <a:spcPts val="600"/>
              </a:spcBef>
              <a:spcAft>
                <a:spcPts val="600"/>
              </a:spcAft>
              <a:buNone/>
            </a:pPr>
            <a:r>
              <a:rPr lang="en-US" sz="4000" b="1" i="1" dirty="0">
                <a:solidFill>
                  <a:srgbClr val="00B0F0"/>
                </a:solidFill>
              </a:rPr>
              <a:t>Task leadership:</a:t>
            </a:r>
          </a:p>
          <a:p>
            <a:pPr>
              <a:lnSpc>
                <a:spcPct val="120000"/>
              </a:lnSpc>
              <a:spcBef>
                <a:spcPts val="600"/>
              </a:spcBef>
              <a:spcAft>
                <a:spcPts val="600"/>
              </a:spcAft>
            </a:pPr>
            <a:r>
              <a:rPr lang="en-US" sz="4000" dirty="0"/>
              <a:t>Define group structure</a:t>
            </a:r>
          </a:p>
          <a:p>
            <a:pPr>
              <a:lnSpc>
                <a:spcPct val="120000"/>
              </a:lnSpc>
              <a:spcBef>
                <a:spcPts val="600"/>
              </a:spcBef>
              <a:spcAft>
                <a:spcPts val="600"/>
              </a:spcAft>
            </a:pPr>
            <a:r>
              <a:rPr lang="en-US" sz="4000" dirty="0"/>
              <a:t>Setting standards</a:t>
            </a:r>
          </a:p>
          <a:p>
            <a:pPr>
              <a:lnSpc>
                <a:spcPct val="120000"/>
              </a:lnSpc>
              <a:spcBef>
                <a:spcPts val="600"/>
              </a:spcBef>
              <a:spcAft>
                <a:spcPts val="600"/>
              </a:spcAft>
            </a:pPr>
            <a:r>
              <a:rPr lang="en-US" sz="4000" dirty="0"/>
              <a:t>Identify roles</a:t>
            </a:r>
          </a:p>
          <a:p>
            <a:pPr>
              <a:lnSpc>
                <a:spcPct val="120000"/>
              </a:lnSpc>
              <a:spcBef>
                <a:spcPts val="600"/>
              </a:spcBef>
              <a:spcAft>
                <a:spcPts val="600"/>
              </a:spcAft>
            </a:pPr>
            <a:r>
              <a:rPr lang="en-US" sz="4000" dirty="0"/>
              <a:t>Plan &amp; coordinate activities</a:t>
            </a:r>
          </a:p>
          <a:p>
            <a:pPr>
              <a:lnSpc>
                <a:spcPct val="120000"/>
              </a:lnSpc>
              <a:spcBef>
                <a:spcPts val="600"/>
              </a:spcBef>
              <a:spcAft>
                <a:spcPts val="600"/>
              </a:spcAft>
            </a:pPr>
            <a:r>
              <a:rPr lang="en-US" sz="4000" dirty="0"/>
              <a:t>Propose solutions</a:t>
            </a:r>
          </a:p>
          <a:p>
            <a:pPr>
              <a:lnSpc>
                <a:spcPct val="120000"/>
              </a:lnSpc>
              <a:spcBef>
                <a:spcPts val="600"/>
              </a:spcBef>
              <a:spcAft>
                <a:spcPts val="600"/>
              </a:spcAft>
            </a:pPr>
            <a:r>
              <a:rPr lang="en-US" sz="4000" dirty="0"/>
              <a:t>Monitor compliance</a:t>
            </a:r>
          </a:p>
          <a:p>
            <a:pPr>
              <a:lnSpc>
                <a:spcPct val="120000"/>
              </a:lnSpc>
              <a:spcBef>
                <a:spcPts val="600"/>
              </a:spcBef>
              <a:spcAft>
                <a:spcPts val="600"/>
              </a:spcAft>
            </a:pPr>
            <a:r>
              <a:rPr lang="en-US" sz="4000" dirty="0"/>
              <a:t>Stress the need for efficiency &amp; productivity</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28</a:t>
            </a:fld>
            <a:endParaRPr lang="en-IN" dirty="0"/>
          </a:p>
        </p:txBody>
      </p:sp>
    </p:spTree>
    <p:extLst>
      <p:ext uri="{BB962C8B-B14F-4D97-AF65-F5344CB8AC3E}">
        <p14:creationId xmlns:p14="http://schemas.microsoft.com/office/powerpoint/2010/main" val="4193522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20000"/>
          </a:bodyPr>
          <a:lstStyle/>
          <a:p>
            <a:pPr marL="109728" indent="0">
              <a:lnSpc>
                <a:spcPct val="120000"/>
              </a:lnSpc>
              <a:spcBef>
                <a:spcPts val="600"/>
              </a:spcBef>
              <a:spcAft>
                <a:spcPts val="600"/>
              </a:spcAft>
              <a:buNone/>
            </a:pPr>
            <a:r>
              <a:rPr lang="en-US" sz="4000" b="1" i="1" dirty="0">
                <a:solidFill>
                  <a:srgbClr val="00B0F0"/>
                </a:solidFill>
              </a:rPr>
              <a:t>Relationship leadership</a:t>
            </a:r>
            <a:r>
              <a:rPr lang="en-US" sz="4000" i="1" dirty="0">
                <a:solidFill>
                  <a:srgbClr val="00B0F0"/>
                </a:solidFill>
              </a:rPr>
              <a:t>:</a:t>
            </a:r>
            <a:r>
              <a:rPr lang="en-US" sz="4000" dirty="0">
                <a:solidFill>
                  <a:srgbClr val="00B050"/>
                </a:solidFill>
              </a:rPr>
              <a:t> (Yukl, 2002)</a:t>
            </a:r>
            <a:r>
              <a:rPr lang="en-US" sz="4000" dirty="0">
                <a:solidFill>
                  <a:srgbClr val="00B0F0"/>
                </a:solidFill>
              </a:rPr>
              <a:t> </a:t>
            </a:r>
            <a:endParaRPr lang="en-US" sz="4000" i="1" dirty="0">
              <a:solidFill>
                <a:srgbClr val="00B0F0"/>
              </a:solidFill>
            </a:endParaRPr>
          </a:p>
          <a:p>
            <a:pPr>
              <a:lnSpc>
                <a:spcPct val="120000"/>
              </a:lnSpc>
              <a:spcBef>
                <a:spcPts val="600"/>
              </a:spcBef>
              <a:spcAft>
                <a:spcPts val="600"/>
              </a:spcAft>
            </a:pPr>
            <a:r>
              <a:rPr lang="en-US" sz="4000" dirty="0"/>
              <a:t>Give support &amp; encouragement</a:t>
            </a:r>
          </a:p>
          <a:p>
            <a:pPr>
              <a:lnSpc>
                <a:spcPct val="120000"/>
              </a:lnSpc>
              <a:spcBef>
                <a:spcPts val="600"/>
              </a:spcBef>
              <a:spcAft>
                <a:spcPts val="600"/>
              </a:spcAft>
            </a:pPr>
            <a:r>
              <a:rPr lang="en-US" sz="4000" dirty="0"/>
              <a:t>Boost morale</a:t>
            </a:r>
          </a:p>
          <a:p>
            <a:pPr>
              <a:lnSpc>
                <a:spcPct val="120000"/>
              </a:lnSpc>
              <a:spcBef>
                <a:spcPts val="600"/>
              </a:spcBef>
              <a:spcAft>
                <a:spcPts val="600"/>
              </a:spcAft>
            </a:pPr>
            <a:r>
              <a:rPr lang="en-US" sz="4000" dirty="0"/>
              <a:t>Establish rapport</a:t>
            </a:r>
          </a:p>
          <a:p>
            <a:pPr>
              <a:lnSpc>
                <a:spcPct val="120000"/>
              </a:lnSpc>
              <a:spcBef>
                <a:spcPts val="600"/>
              </a:spcBef>
              <a:spcAft>
                <a:spcPts val="600"/>
              </a:spcAft>
            </a:pPr>
            <a:r>
              <a:rPr lang="en-US" sz="4000" dirty="0"/>
              <a:t>Show concern &amp; consideration</a:t>
            </a:r>
          </a:p>
          <a:p>
            <a:pPr>
              <a:lnSpc>
                <a:spcPct val="120000"/>
              </a:lnSpc>
              <a:spcBef>
                <a:spcPts val="600"/>
              </a:spcBef>
              <a:spcAft>
                <a:spcPts val="600"/>
              </a:spcAft>
            </a:pPr>
            <a:r>
              <a:rPr lang="en-US" sz="4000" dirty="0"/>
              <a:t>Reduce tension &amp; conflicts</a:t>
            </a:r>
          </a:p>
          <a:p>
            <a:pPr marL="109728" indent="0">
              <a:lnSpc>
                <a:spcPct val="120000"/>
              </a:lnSpc>
              <a:spcBef>
                <a:spcPts val="600"/>
              </a:spcBef>
              <a:spcAft>
                <a:spcPts val="600"/>
              </a:spcAft>
              <a:buNone/>
            </a:pPr>
            <a:r>
              <a:rPr lang="en-US" sz="4000" i="1" dirty="0">
                <a:solidFill>
                  <a:srgbClr val="7030A0"/>
                </a:solidFill>
              </a:rPr>
              <a:t>Leadership is reciprocal, transactional, transformational, cooperative, &amp; adaptive process involving members (Forsyth, 2010)</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29</a:t>
            </a:fld>
            <a:endParaRPr lang="en-IN" dirty="0"/>
          </a:p>
        </p:txBody>
      </p:sp>
    </p:spTree>
    <p:extLst>
      <p:ext uri="{BB962C8B-B14F-4D97-AF65-F5344CB8AC3E}">
        <p14:creationId xmlns:p14="http://schemas.microsoft.com/office/powerpoint/2010/main" val="3546562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323528" y="332656"/>
            <a:ext cx="8820472" cy="6192688"/>
          </a:xfrm>
        </p:spPr>
        <p:txBody>
          <a:bodyPr>
            <a:normAutofit fontScale="85000" lnSpcReduction="20000"/>
          </a:bodyPr>
          <a:lstStyle/>
          <a:p>
            <a:pPr marL="109728" indent="0">
              <a:lnSpc>
                <a:spcPct val="120000"/>
              </a:lnSpc>
              <a:spcBef>
                <a:spcPts val="600"/>
              </a:spcBef>
              <a:spcAft>
                <a:spcPts val="600"/>
              </a:spcAft>
              <a:buNone/>
            </a:pPr>
            <a:r>
              <a:rPr lang="en-US" sz="5200" b="1" dirty="0">
                <a:solidFill>
                  <a:srgbClr val="0070C0"/>
                </a:solidFill>
              </a:rPr>
              <a:t>Powerbases of leaders</a:t>
            </a:r>
            <a:r>
              <a:rPr lang="en-US" sz="4000" dirty="0">
                <a:solidFill>
                  <a:srgbClr val="00B0F0"/>
                </a:solidFill>
              </a:rPr>
              <a:t>:</a:t>
            </a:r>
            <a:br>
              <a:rPr lang="en-US" sz="4000" dirty="0">
                <a:solidFill>
                  <a:srgbClr val="00B0F0"/>
                </a:solidFill>
              </a:rPr>
            </a:br>
            <a:r>
              <a:rPr lang="en-US" sz="2600" dirty="0">
                <a:solidFill>
                  <a:srgbClr val="00B050"/>
                </a:solidFill>
              </a:rPr>
              <a:t>(Ronald W </a:t>
            </a:r>
            <a:r>
              <a:rPr lang="en-US" sz="2600" dirty="0" err="1">
                <a:solidFill>
                  <a:srgbClr val="00B050"/>
                </a:solidFill>
              </a:rPr>
              <a:t>Toseland</a:t>
            </a:r>
            <a:r>
              <a:rPr lang="en-US" sz="2600" dirty="0">
                <a:solidFill>
                  <a:srgbClr val="00B050"/>
                </a:solidFill>
              </a:rPr>
              <a:t> and Robert F Rivas, 2012:100)</a:t>
            </a:r>
            <a:r>
              <a:rPr lang="en-US" sz="2600" dirty="0">
                <a:solidFill>
                  <a:srgbClr val="00B0F0"/>
                </a:solidFill>
              </a:rPr>
              <a:t> </a:t>
            </a:r>
            <a:endParaRPr lang="en-US" sz="4000" dirty="0">
              <a:solidFill>
                <a:srgbClr val="00B0F0"/>
              </a:solidFill>
            </a:endParaRPr>
          </a:p>
          <a:p>
            <a:pPr>
              <a:lnSpc>
                <a:spcPct val="120000"/>
              </a:lnSpc>
              <a:spcBef>
                <a:spcPts val="600"/>
              </a:spcBef>
              <a:spcAft>
                <a:spcPts val="600"/>
              </a:spcAft>
            </a:pPr>
            <a:r>
              <a:rPr lang="en-US" sz="4000" dirty="0"/>
              <a:t>Connection power (influential position)</a:t>
            </a:r>
          </a:p>
          <a:p>
            <a:pPr>
              <a:lnSpc>
                <a:spcPct val="120000"/>
              </a:lnSpc>
              <a:spcBef>
                <a:spcPts val="600"/>
              </a:spcBef>
              <a:spcAft>
                <a:spcPts val="600"/>
              </a:spcAft>
            </a:pPr>
            <a:r>
              <a:rPr lang="en-US" sz="4000" dirty="0"/>
              <a:t>Expert power (knowledge)</a:t>
            </a:r>
          </a:p>
          <a:p>
            <a:pPr>
              <a:lnSpc>
                <a:spcPct val="120000"/>
              </a:lnSpc>
              <a:spcBef>
                <a:spcPts val="600"/>
              </a:spcBef>
              <a:spcAft>
                <a:spcPts val="600"/>
              </a:spcAft>
            </a:pPr>
            <a:r>
              <a:rPr lang="en-US" sz="4000" dirty="0"/>
              <a:t>Information power (data base)</a:t>
            </a:r>
          </a:p>
          <a:p>
            <a:pPr>
              <a:lnSpc>
                <a:spcPct val="120000"/>
              </a:lnSpc>
              <a:spcBef>
                <a:spcPts val="600"/>
              </a:spcBef>
              <a:spcAft>
                <a:spcPts val="600"/>
              </a:spcAft>
            </a:pPr>
            <a:r>
              <a:rPr lang="en-US" sz="4000" dirty="0"/>
              <a:t>Legitimate power (group worker)</a:t>
            </a:r>
          </a:p>
          <a:p>
            <a:pPr>
              <a:lnSpc>
                <a:spcPct val="120000"/>
              </a:lnSpc>
              <a:spcBef>
                <a:spcPts val="600"/>
              </a:spcBef>
              <a:spcAft>
                <a:spcPts val="600"/>
              </a:spcAft>
            </a:pPr>
            <a:r>
              <a:rPr lang="en-US" sz="4000" dirty="0"/>
              <a:t>Reference power (role model)</a:t>
            </a:r>
          </a:p>
          <a:p>
            <a:pPr>
              <a:lnSpc>
                <a:spcPct val="120000"/>
              </a:lnSpc>
              <a:spcBef>
                <a:spcPts val="600"/>
              </a:spcBef>
              <a:spcAft>
                <a:spcPts val="600"/>
              </a:spcAft>
            </a:pPr>
            <a:r>
              <a:rPr lang="en-US" sz="4000" dirty="0"/>
              <a:t>Reward power (ability to reward)</a:t>
            </a:r>
          </a:p>
          <a:p>
            <a:pPr>
              <a:lnSpc>
                <a:spcPct val="120000"/>
              </a:lnSpc>
              <a:spcBef>
                <a:spcPts val="600"/>
              </a:spcBef>
              <a:spcAft>
                <a:spcPts val="600"/>
              </a:spcAft>
            </a:pPr>
            <a:r>
              <a:rPr lang="en-US" sz="4000" dirty="0"/>
              <a:t>Coercive power (ability to punish)</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30</a:t>
            </a:fld>
            <a:endParaRPr lang="en-IN" dirty="0"/>
          </a:p>
        </p:txBody>
      </p:sp>
    </p:spTree>
    <p:extLst>
      <p:ext uri="{BB962C8B-B14F-4D97-AF65-F5344CB8AC3E}">
        <p14:creationId xmlns:p14="http://schemas.microsoft.com/office/powerpoint/2010/main" val="830502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763688" y="84296"/>
            <a:ext cx="7249344" cy="6441048"/>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Leadership interventions</a:t>
            </a:r>
            <a:br>
              <a:rPr lang="en-US" sz="4000" dirty="0">
                <a:solidFill>
                  <a:srgbClr val="00B0F0"/>
                </a:solidFill>
              </a:rPr>
            </a:br>
            <a:r>
              <a:rPr lang="en-US" altLang="en-US" sz="3000" b="1" i="1" dirty="0">
                <a:solidFill>
                  <a:srgbClr val="00B050"/>
                </a:solidFill>
              </a:rPr>
              <a:t>(</a:t>
            </a:r>
            <a:r>
              <a:rPr lang="fi-FI" altLang="en-US" sz="3000" b="1" i="1" dirty="0">
                <a:solidFill>
                  <a:srgbClr val="00B050"/>
                </a:solidFill>
              </a:rPr>
              <a:t>Pallassana &amp; Thomas,1983:235-280)</a:t>
            </a:r>
            <a:endParaRPr lang="en-US" sz="4000" dirty="0">
              <a:solidFill>
                <a:srgbClr val="00B0F0"/>
              </a:solidFill>
            </a:endParaRPr>
          </a:p>
          <a:p>
            <a:pPr>
              <a:lnSpc>
                <a:spcPct val="120000"/>
              </a:lnSpc>
              <a:spcBef>
                <a:spcPts val="600"/>
              </a:spcBef>
              <a:spcAft>
                <a:spcPts val="600"/>
              </a:spcAft>
            </a:pPr>
            <a:r>
              <a:rPr lang="en-IN" sz="4000" dirty="0"/>
              <a:t>Warmth, empathy &amp; genuineness</a:t>
            </a:r>
          </a:p>
          <a:p>
            <a:pPr>
              <a:lnSpc>
                <a:spcPct val="120000"/>
              </a:lnSpc>
              <a:spcBef>
                <a:spcPts val="600"/>
              </a:spcBef>
              <a:spcAft>
                <a:spcPts val="600"/>
              </a:spcAft>
            </a:pPr>
            <a:r>
              <a:rPr lang="en-IN" sz="4000" dirty="0"/>
              <a:t>Self-disclosure</a:t>
            </a:r>
          </a:p>
          <a:p>
            <a:pPr>
              <a:lnSpc>
                <a:spcPct val="120000"/>
              </a:lnSpc>
              <a:spcBef>
                <a:spcPts val="600"/>
              </a:spcBef>
              <a:spcAft>
                <a:spcPts val="600"/>
              </a:spcAft>
            </a:pPr>
            <a:r>
              <a:rPr lang="en-IN" sz="4000" dirty="0"/>
              <a:t>Confrontation</a:t>
            </a:r>
          </a:p>
          <a:p>
            <a:pPr>
              <a:lnSpc>
                <a:spcPct val="120000"/>
              </a:lnSpc>
              <a:spcBef>
                <a:spcPts val="600"/>
              </a:spcBef>
              <a:spcAft>
                <a:spcPts val="600"/>
              </a:spcAft>
            </a:pPr>
            <a:r>
              <a:rPr lang="en-IN" sz="4000" dirty="0"/>
              <a:t>Humour</a:t>
            </a:r>
          </a:p>
          <a:p>
            <a:pPr>
              <a:lnSpc>
                <a:spcPct val="120000"/>
              </a:lnSpc>
              <a:spcBef>
                <a:spcPts val="600"/>
              </a:spcBef>
              <a:spcAft>
                <a:spcPts val="600"/>
              </a:spcAft>
            </a:pPr>
            <a:r>
              <a:rPr lang="en-IN" sz="4000" dirty="0"/>
              <a:t>Exploration</a:t>
            </a:r>
          </a:p>
          <a:p>
            <a:pPr>
              <a:lnSpc>
                <a:spcPct val="120000"/>
              </a:lnSpc>
              <a:spcBef>
                <a:spcPts val="600"/>
              </a:spcBef>
              <a:spcAft>
                <a:spcPts val="600"/>
              </a:spcAft>
            </a:pPr>
            <a:r>
              <a:rPr lang="en-IN" sz="4000" dirty="0"/>
              <a:t>Summarising</a:t>
            </a:r>
          </a:p>
          <a:p>
            <a:pPr>
              <a:lnSpc>
                <a:spcPct val="120000"/>
              </a:lnSpc>
              <a:spcBef>
                <a:spcPts val="600"/>
              </a:spcBef>
              <a:spcAft>
                <a:spcPts val="600"/>
              </a:spcAft>
            </a:pPr>
            <a:r>
              <a:rPr lang="en-IN" sz="4000" dirty="0"/>
              <a:t>Support</a:t>
            </a:r>
          </a:p>
          <a:p>
            <a:pPr>
              <a:lnSpc>
                <a:spcPct val="120000"/>
              </a:lnSpc>
              <a:spcBef>
                <a:spcPts val="600"/>
              </a:spcBef>
              <a:spcAft>
                <a:spcPts val="600"/>
              </a:spcAft>
            </a:pPr>
            <a:r>
              <a:rPr lang="en-IN" sz="4000" dirty="0"/>
              <a:t>Cognitive </a:t>
            </a:r>
            <a:r>
              <a:rPr lang="en-US" sz="4000" dirty="0"/>
              <a:t>restructuring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31</a:t>
            </a:fld>
            <a:endParaRPr lang="en-IN" dirty="0"/>
          </a:p>
        </p:txBody>
      </p:sp>
    </p:spTree>
    <p:extLst>
      <p:ext uri="{BB962C8B-B14F-4D97-AF65-F5344CB8AC3E}">
        <p14:creationId xmlns:p14="http://schemas.microsoft.com/office/powerpoint/2010/main" val="1517037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907704" y="0"/>
            <a:ext cx="7105328" cy="6858000"/>
          </a:xfrm>
        </p:spPr>
        <p:txBody>
          <a:bodyPr>
            <a:normAutofit fontScale="85000" lnSpcReduction="20000"/>
          </a:bodyPr>
          <a:lstStyle/>
          <a:p>
            <a:pPr>
              <a:lnSpc>
                <a:spcPct val="120000"/>
              </a:lnSpc>
              <a:spcBef>
                <a:spcPts val="600"/>
              </a:spcBef>
              <a:spcAft>
                <a:spcPts val="600"/>
              </a:spcAft>
            </a:pPr>
            <a:r>
              <a:rPr lang="en-IN" sz="4000" dirty="0"/>
              <a:t>Role playing</a:t>
            </a:r>
          </a:p>
          <a:p>
            <a:pPr>
              <a:lnSpc>
                <a:spcPct val="120000"/>
              </a:lnSpc>
              <a:spcBef>
                <a:spcPts val="600"/>
              </a:spcBef>
              <a:spcAft>
                <a:spcPts val="600"/>
              </a:spcAft>
            </a:pPr>
            <a:r>
              <a:rPr lang="en-IN" sz="4000" dirty="0"/>
              <a:t>Use of programming</a:t>
            </a:r>
          </a:p>
          <a:p>
            <a:pPr>
              <a:lnSpc>
                <a:spcPct val="120000"/>
              </a:lnSpc>
              <a:spcBef>
                <a:spcPts val="600"/>
              </a:spcBef>
              <a:spcAft>
                <a:spcPts val="600"/>
              </a:spcAft>
            </a:pPr>
            <a:r>
              <a:rPr lang="en-IN" sz="4000" dirty="0"/>
              <a:t>Sequencing</a:t>
            </a:r>
          </a:p>
          <a:p>
            <a:pPr>
              <a:lnSpc>
                <a:spcPct val="120000"/>
              </a:lnSpc>
              <a:spcBef>
                <a:spcPts val="600"/>
              </a:spcBef>
              <a:spcAft>
                <a:spcPts val="600"/>
              </a:spcAft>
            </a:pPr>
            <a:r>
              <a:rPr lang="en-IN" sz="4000" dirty="0"/>
              <a:t>Timing</a:t>
            </a:r>
          </a:p>
          <a:p>
            <a:pPr>
              <a:lnSpc>
                <a:spcPct val="120000"/>
              </a:lnSpc>
              <a:spcBef>
                <a:spcPts val="600"/>
              </a:spcBef>
              <a:spcAft>
                <a:spcPts val="600"/>
              </a:spcAft>
            </a:pPr>
            <a:r>
              <a:rPr lang="en-IN" sz="4000" dirty="0"/>
              <a:t>Partializing</a:t>
            </a:r>
          </a:p>
          <a:p>
            <a:pPr>
              <a:lnSpc>
                <a:spcPct val="120000"/>
              </a:lnSpc>
              <a:spcBef>
                <a:spcPts val="600"/>
              </a:spcBef>
              <a:spcAft>
                <a:spcPts val="600"/>
              </a:spcAft>
            </a:pPr>
            <a:r>
              <a:rPr lang="en-IN" sz="4000" dirty="0"/>
              <a:t>Clarification</a:t>
            </a:r>
          </a:p>
          <a:p>
            <a:pPr>
              <a:lnSpc>
                <a:spcPct val="120000"/>
              </a:lnSpc>
              <a:spcBef>
                <a:spcPts val="600"/>
              </a:spcBef>
              <a:spcAft>
                <a:spcPts val="600"/>
              </a:spcAft>
            </a:pPr>
            <a:r>
              <a:rPr lang="en-IN" sz="4000" dirty="0"/>
              <a:t>Universalisation </a:t>
            </a:r>
          </a:p>
          <a:p>
            <a:pPr>
              <a:lnSpc>
                <a:spcPct val="120000"/>
              </a:lnSpc>
              <a:spcBef>
                <a:spcPts val="600"/>
              </a:spcBef>
              <a:spcAft>
                <a:spcPts val="600"/>
              </a:spcAft>
            </a:pPr>
            <a:r>
              <a:rPr lang="en-IN" sz="4000" dirty="0"/>
              <a:t>Modelling </a:t>
            </a:r>
          </a:p>
          <a:p>
            <a:pPr>
              <a:lnSpc>
                <a:spcPct val="120000"/>
              </a:lnSpc>
              <a:spcBef>
                <a:spcPts val="600"/>
              </a:spcBef>
              <a:spcAft>
                <a:spcPts val="600"/>
              </a:spcAft>
            </a:pPr>
            <a:r>
              <a:rPr lang="en-IN" sz="4000" dirty="0"/>
              <a:t>Work with individuals, group &amp; environment</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32</a:t>
            </a:fld>
            <a:endParaRPr lang="en-IN" dirty="0"/>
          </a:p>
        </p:txBody>
      </p:sp>
    </p:spTree>
    <p:extLst>
      <p:ext uri="{BB962C8B-B14F-4D97-AF65-F5344CB8AC3E}">
        <p14:creationId xmlns:p14="http://schemas.microsoft.com/office/powerpoint/2010/main" val="2981682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10000"/>
          </a:bodyPr>
          <a:lstStyle/>
          <a:p>
            <a:pPr marL="109728" indent="0">
              <a:lnSpc>
                <a:spcPct val="120000"/>
              </a:lnSpc>
              <a:spcBef>
                <a:spcPts val="600"/>
              </a:spcBef>
              <a:spcAft>
                <a:spcPts val="600"/>
              </a:spcAft>
              <a:buNone/>
            </a:pPr>
            <a:r>
              <a:rPr lang="en-US" sz="5200" b="1" dirty="0">
                <a:solidFill>
                  <a:srgbClr val="0070C0"/>
                </a:solidFill>
              </a:rPr>
              <a:t>(6) Decision making</a:t>
            </a:r>
            <a:r>
              <a:rPr lang="en-US" sz="4000" dirty="0">
                <a:solidFill>
                  <a:srgbClr val="00B0F0"/>
                </a:solidFill>
              </a:rPr>
              <a:t>:</a:t>
            </a:r>
          </a:p>
          <a:p>
            <a:pPr>
              <a:lnSpc>
                <a:spcPct val="120000"/>
              </a:lnSpc>
              <a:spcBef>
                <a:spcPts val="600"/>
              </a:spcBef>
              <a:spcAft>
                <a:spcPts val="600"/>
              </a:spcAft>
            </a:pPr>
            <a:r>
              <a:rPr lang="en-US" sz="4000" dirty="0"/>
              <a:t>Decision making is a leadership function</a:t>
            </a:r>
          </a:p>
          <a:p>
            <a:pPr>
              <a:lnSpc>
                <a:spcPct val="120000"/>
              </a:lnSpc>
              <a:spcBef>
                <a:spcPts val="600"/>
              </a:spcBef>
              <a:spcAft>
                <a:spcPts val="600"/>
              </a:spcAft>
            </a:pPr>
            <a:r>
              <a:rPr lang="en-US" sz="4000" dirty="0"/>
              <a:t>Decisions are taken from the beginning till the end of the group through its stages of formation, performance and termination</a:t>
            </a:r>
          </a:p>
          <a:p>
            <a:pPr>
              <a:lnSpc>
                <a:spcPct val="120000"/>
              </a:lnSpc>
              <a:spcBef>
                <a:spcPts val="600"/>
              </a:spcBef>
              <a:spcAft>
                <a:spcPts val="600"/>
              </a:spcAft>
            </a:pPr>
            <a:r>
              <a:rPr lang="en-US" sz="4000" dirty="0"/>
              <a:t>Decisions are taken regarding the structure and process of the group</a:t>
            </a:r>
          </a:p>
          <a:p>
            <a:pPr>
              <a:lnSpc>
                <a:spcPct val="120000"/>
              </a:lnSpc>
              <a:spcBef>
                <a:spcPts val="600"/>
              </a:spcBef>
              <a:spcAft>
                <a:spcPts val="600"/>
              </a:spcAft>
            </a:pPr>
            <a:endParaRPr lang="en-US" sz="40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33</a:t>
            </a:fld>
            <a:endParaRPr lang="en-IN" dirty="0"/>
          </a:p>
        </p:txBody>
      </p:sp>
    </p:spTree>
    <p:extLst>
      <p:ext uri="{BB962C8B-B14F-4D97-AF65-F5344CB8AC3E}">
        <p14:creationId xmlns:p14="http://schemas.microsoft.com/office/powerpoint/2010/main" val="352142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95980-3CC6-4020-9ADB-1EB5DAD29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7" y="22514"/>
            <a:ext cx="5624404" cy="5782750"/>
          </a:xfrm>
          <a:prstGeom prst="rect">
            <a:avLst/>
          </a:prstGeom>
        </p:spPr>
      </p:pic>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5436096" y="84296"/>
            <a:ext cx="3707904" cy="6323013"/>
          </a:xfrm>
        </p:spPr>
        <p:txBody>
          <a:bodyPr>
            <a:normAutofit fontScale="77500" lnSpcReduction="20000"/>
          </a:bodyPr>
          <a:lstStyle/>
          <a:p>
            <a:pPr marL="109728" indent="0">
              <a:lnSpc>
                <a:spcPct val="120000"/>
              </a:lnSpc>
              <a:spcBef>
                <a:spcPts val="600"/>
              </a:spcBef>
              <a:spcAft>
                <a:spcPts val="600"/>
              </a:spcAft>
              <a:buNone/>
            </a:pPr>
            <a:r>
              <a:rPr lang="en-US" sz="5200" b="1" dirty="0">
                <a:solidFill>
                  <a:srgbClr val="0070C0"/>
                </a:solidFill>
              </a:rPr>
              <a:t>Participation in decision making by leaders &amp; members in groups using three leadership skills</a:t>
            </a:r>
            <a:r>
              <a:rPr lang="en-US" sz="4000" dirty="0">
                <a:solidFill>
                  <a:srgbClr val="00B0F0"/>
                </a:solidFill>
              </a:rPr>
              <a:t>:</a:t>
            </a:r>
            <a:br>
              <a:rPr lang="en-US" sz="4000" dirty="0">
                <a:solidFill>
                  <a:srgbClr val="00B0F0"/>
                </a:solidFill>
              </a:rPr>
            </a:br>
            <a:r>
              <a:rPr lang="en-US" sz="2600" dirty="0">
                <a:solidFill>
                  <a:srgbClr val="00B050"/>
                </a:solidFill>
              </a:rPr>
              <a:t>(Ronald W </a:t>
            </a:r>
            <a:r>
              <a:rPr lang="en-US" sz="2600" dirty="0" err="1">
                <a:solidFill>
                  <a:srgbClr val="00B050"/>
                </a:solidFill>
              </a:rPr>
              <a:t>Toseland</a:t>
            </a:r>
            <a:r>
              <a:rPr lang="en-US" sz="2600" dirty="0">
                <a:solidFill>
                  <a:srgbClr val="00B050"/>
                </a:solidFill>
              </a:rPr>
              <a:t> and Robert F Rivas, 2012:102)</a:t>
            </a:r>
            <a:r>
              <a:rPr lang="en-US" sz="2600" dirty="0">
                <a:solidFill>
                  <a:srgbClr val="00B0F0"/>
                </a:solidFill>
              </a:rPr>
              <a:t> </a:t>
            </a:r>
            <a:endParaRPr lang="en-US" sz="4000" dirty="0">
              <a:solidFill>
                <a:srgbClr val="00B0F0"/>
              </a:solidFill>
            </a:endParaRP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34</a:t>
            </a:fld>
            <a:endParaRPr lang="en-IN" dirty="0"/>
          </a:p>
        </p:txBody>
      </p:sp>
    </p:spTree>
    <p:extLst>
      <p:ext uri="{BB962C8B-B14F-4D97-AF65-F5344CB8AC3E}">
        <p14:creationId xmlns:p14="http://schemas.microsoft.com/office/powerpoint/2010/main" val="32424310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70000" lnSpcReduction="20000"/>
          </a:bodyPr>
          <a:lstStyle/>
          <a:p>
            <a:pPr>
              <a:lnSpc>
                <a:spcPct val="120000"/>
              </a:lnSpc>
              <a:spcBef>
                <a:spcPts val="600"/>
              </a:spcBef>
              <a:spcAft>
                <a:spcPts val="600"/>
              </a:spcAft>
            </a:pPr>
            <a:r>
              <a:rPr lang="en-US" sz="4000" dirty="0"/>
              <a:t>Decision can be taken alone or by a group depending upon the time, nature of the problem and situation </a:t>
            </a:r>
          </a:p>
          <a:p>
            <a:pPr>
              <a:lnSpc>
                <a:spcPct val="120000"/>
              </a:lnSpc>
              <a:spcBef>
                <a:spcPts val="600"/>
              </a:spcBef>
              <a:spcAft>
                <a:spcPts val="600"/>
              </a:spcAft>
            </a:pPr>
            <a:r>
              <a:rPr lang="en-US" sz="4000" b="1" i="1" dirty="0">
                <a:solidFill>
                  <a:srgbClr val="0070C0"/>
                </a:solidFill>
              </a:rPr>
              <a:t>Merits of Group Decisions </a:t>
            </a:r>
            <a:r>
              <a:rPr lang="en-US" sz="2600" b="1" i="1" dirty="0">
                <a:solidFill>
                  <a:srgbClr val="0070C0"/>
                </a:solidFill>
              </a:rPr>
              <a:t>(</a:t>
            </a:r>
            <a:r>
              <a:rPr lang="en-IN" altLang="en-US" sz="2600" b="1" i="1" dirty="0">
                <a:solidFill>
                  <a:srgbClr val="00B050"/>
                </a:solidFill>
              </a:rPr>
              <a:t>IGNOU, 2020: Unit 12, p.12)</a:t>
            </a:r>
            <a:endParaRPr lang="en-US" sz="2600" b="1" i="1" dirty="0">
              <a:solidFill>
                <a:srgbClr val="0070C0"/>
              </a:solidFill>
            </a:endParaRPr>
          </a:p>
          <a:p>
            <a:pPr>
              <a:lnSpc>
                <a:spcPct val="120000"/>
              </a:lnSpc>
              <a:spcBef>
                <a:spcPts val="600"/>
              </a:spcBef>
              <a:spcAft>
                <a:spcPts val="600"/>
              </a:spcAft>
            </a:pPr>
            <a:r>
              <a:rPr lang="en-US" sz="4000" dirty="0"/>
              <a:t>While taking the decisions an individual has limited knowledge, capability, ideas and alternatives. More heads are better than one.</a:t>
            </a:r>
          </a:p>
          <a:p>
            <a:pPr>
              <a:lnSpc>
                <a:spcPct val="120000"/>
              </a:lnSpc>
              <a:spcBef>
                <a:spcPts val="600"/>
              </a:spcBef>
              <a:spcAft>
                <a:spcPts val="600"/>
              </a:spcAft>
            </a:pPr>
            <a:r>
              <a:rPr lang="en-US" sz="4000" dirty="0"/>
              <a:t>Group decisions are based on more knowledge, experiences and information of several members of the group which improves the quality of decision. It also takes into account more alternatives</a:t>
            </a:r>
          </a:p>
          <a:p>
            <a:pPr>
              <a:lnSpc>
                <a:spcPct val="120000"/>
              </a:lnSpc>
              <a:spcBef>
                <a:spcPts val="600"/>
              </a:spcBef>
              <a:spcAft>
                <a:spcPts val="600"/>
              </a:spcAft>
            </a:pPr>
            <a:endParaRPr lang="en-US" sz="4000" dirty="0"/>
          </a:p>
          <a:p>
            <a:pPr>
              <a:lnSpc>
                <a:spcPct val="120000"/>
              </a:lnSpc>
              <a:spcBef>
                <a:spcPts val="600"/>
              </a:spcBef>
              <a:spcAft>
                <a:spcPts val="600"/>
              </a:spcAft>
            </a:pPr>
            <a:endParaRPr lang="en-US" sz="40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35</a:t>
            </a:fld>
            <a:endParaRPr lang="en-IN" dirty="0"/>
          </a:p>
        </p:txBody>
      </p:sp>
    </p:spTree>
    <p:extLst>
      <p:ext uri="{BB962C8B-B14F-4D97-AF65-F5344CB8AC3E}">
        <p14:creationId xmlns:p14="http://schemas.microsoft.com/office/powerpoint/2010/main" val="3219284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40871" y="1"/>
            <a:ext cx="8703129" cy="6773068"/>
          </a:xfrm>
        </p:spPr>
        <p:txBody>
          <a:bodyPr>
            <a:normAutofit fontScale="77500" lnSpcReduction="20000"/>
          </a:bodyPr>
          <a:lstStyle/>
          <a:p>
            <a:pPr>
              <a:lnSpc>
                <a:spcPct val="120000"/>
              </a:lnSpc>
              <a:spcBef>
                <a:spcPts val="600"/>
              </a:spcBef>
              <a:spcAft>
                <a:spcPts val="600"/>
              </a:spcAft>
            </a:pPr>
            <a:r>
              <a:rPr lang="en-IN" sz="4000" dirty="0"/>
              <a:t>As more people are involved in the decision making process, it develops we feeling among the members, which ultimately enhances the commitment, satisfaction and participation level of members to implement the decision</a:t>
            </a:r>
          </a:p>
          <a:p>
            <a:pPr>
              <a:lnSpc>
                <a:spcPct val="120000"/>
              </a:lnSpc>
              <a:spcBef>
                <a:spcPts val="600"/>
              </a:spcBef>
              <a:spcAft>
                <a:spcPts val="600"/>
              </a:spcAft>
            </a:pPr>
            <a:r>
              <a:rPr lang="en-IN" sz="4000" dirty="0"/>
              <a:t>Group decision facilitates personality development and awareness of the members of the group about the on going activities of the agency, so that, they might implement the decision whole heartedly in order to achieve the group as well as the agency goals</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36</a:t>
            </a:fld>
            <a:endParaRPr lang="en-IN" dirty="0"/>
          </a:p>
        </p:txBody>
      </p:sp>
    </p:spTree>
    <p:extLst>
      <p:ext uri="{BB962C8B-B14F-4D97-AF65-F5344CB8AC3E}">
        <p14:creationId xmlns:p14="http://schemas.microsoft.com/office/powerpoint/2010/main" val="1915547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332656"/>
            <a:ext cx="8516304" cy="6192688"/>
          </a:xfrm>
        </p:spPr>
        <p:txBody>
          <a:bodyPr>
            <a:normAutofit fontScale="85000" lnSpcReduction="20000"/>
          </a:bodyPr>
          <a:lstStyle/>
          <a:p>
            <a:pPr marL="109728" indent="0">
              <a:lnSpc>
                <a:spcPct val="120000"/>
              </a:lnSpc>
              <a:spcBef>
                <a:spcPts val="600"/>
              </a:spcBef>
              <a:spcAft>
                <a:spcPts val="600"/>
              </a:spcAft>
              <a:buNone/>
            </a:pPr>
            <a:r>
              <a:rPr lang="en-US" sz="4000" b="1" i="1" dirty="0">
                <a:solidFill>
                  <a:srgbClr val="0070C0"/>
                </a:solidFill>
              </a:rPr>
              <a:t>Limitations of Group Decisions </a:t>
            </a:r>
            <a:br>
              <a:rPr lang="en-US" sz="4000" b="1" i="1" dirty="0">
                <a:solidFill>
                  <a:srgbClr val="0070C0"/>
                </a:solidFill>
              </a:rPr>
            </a:br>
            <a:r>
              <a:rPr lang="en-US" sz="2800" b="1" i="1" dirty="0">
                <a:solidFill>
                  <a:srgbClr val="0070C0"/>
                </a:solidFill>
              </a:rPr>
              <a:t>(</a:t>
            </a:r>
            <a:r>
              <a:rPr lang="en-IN" altLang="en-US" sz="2800" b="1" i="1" dirty="0">
                <a:solidFill>
                  <a:srgbClr val="00B050"/>
                </a:solidFill>
              </a:rPr>
              <a:t>IGNOU, 2020: Unit 12, p.12)</a:t>
            </a:r>
            <a:endParaRPr lang="en-US" sz="2800" b="1" i="1" dirty="0">
              <a:solidFill>
                <a:srgbClr val="0070C0"/>
              </a:solidFill>
            </a:endParaRPr>
          </a:p>
          <a:p>
            <a:pPr>
              <a:lnSpc>
                <a:spcPct val="120000"/>
              </a:lnSpc>
              <a:spcBef>
                <a:spcPts val="600"/>
              </a:spcBef>
              <a:spcAft>
                <a:spcPts val="600"/>
              </a:spcAft>
            </a:pPr>
            <a:r>
              <a:rPr lang="en-US" sz="4000" dirty="0"/>
              <a:t>It is time consuming to arrive at a consensus when decision is to be taken by the group due to complexity of the problems, personality differences and politics within the group.</a:t>
            </a:r>
          </a:p>
          <a:p>
            <a:pPr>
              <a:lnSpc>
                <a:spcPct val="120000"/>
              </a:lnSpc>
              <a:spcBef>
                <a:spcPts val="600"/>
              </a:spcBef>
              <a:spcAft>
                <a:spcPts val="600"/>
              </a:spcAft>
            </a:pPr>
            <a:r>
              <a:rPr lang="en-US" sz="4000" dirty="0"/>
              <a:t>Confidentiality may not be maintained in case of group decisions</a:t>
            </a:r>
          </a:p>
          <a:p>
            <a:pPr>
              <a:lnSpc>
                <a:spcPct val="120000"/>
              </a:lnSpc>
              <a:spcBef>
                <a:spcPts val="600"/>
              </a:spcBef>
              <a:spcAft>
                <a:spcPts val="600"/>
              </a:spcAft>
            </a:pPr>
            <a:endParaRPr lang="en-US" sz="40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37</a:t>
            </a:fld>
            <a:endParaRPr lang="en-IN" dirty="0"/>
          </a:p>
        </p:txBody>
      </p:sp>
    </p:spTree>
    <p:extLst>
      <p:ext uri="{BB962C8B-B14F-4D97-AF65-F5344CB8AC3E}">
        <p14:creationId xmlns:p14="http://schemas.microsoft.com/office/powerpoint/2010/main" val="287285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84296"/>
            <a:ext cx="9013032" cy="6441048"/>
          </a:xfrm>
        </p:spPr>
        <p:txBody>
          <a:bodyPr>
            <a:normAutofit fontScale="77500" lnSpcReduction="20000"/>
          </a:bodyPr>
          <a:lstStyle/>
          <a:p>
            <a:pPr>
              <a:lnSpc>
                <a:spcPct val="120000"/>
              </a:lnSpc>
              <a:spcBef>
                <a:spcPts val="600"/>
              </a:spcBef>
              <a:spcAft>
                <a:spcPts val="600"/>
              </a:spcAft>
            </a:pPr>
            <a:r>
              <a:rPr lang="en-US" sz="4000" dirty="0"/>
              <a:t>Group decision can be dominated by a few members, which ultimately affects its spirit and effectiveness.</a:t>
            </a:r>
          </a:p>
          <a:p>
            <a:pPr>
              <a:lnSpc>
                <a:spcPct val="120000"/>
              </a:lnSpc>
              <a:spcBef>
                <a:spcPts val="600"/>
              </a:spcBef>
              <a:spcAft>
                <a:spcPts val="600"/>
              </a:spcAft>
            </a:pPr>
            <a:r>
              <a:rPr lang="en-US" sz="4000" dirty="0"/>
              <a:t>In group decision, no body likes to share any responsibility, that is why sometimes it comes out to be a heartless, ineffective and delayed decision.</a:t>
            </a:r>
          </a:p>
          <a:p>
            <a:pPr>
              <a:lnSpc>
                <a:spcPct val="120000"/>
              </a:lnSpc>
              <a:spcBef>
                <a:spcPts val="600"/>
              </a:spcBef>
              <a:spcAft>
                <a:spcPts val="600"/>
              </a:spcAft>
            </a:pPr>
            <a:r>
              <a:rPr lang="en-US" sz="4000" dirty="0"/>
              <a:t>The problem of group think where members may avoid to be too harsh towards the fellow member could also hinder the group decision making. It is possible when the group is more cohesive.</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38</a:t>
            </a:fld>
            <a:endParaRPr lang="en-IN" dirty="0"/>
          </a:p>
        </p:txBody>
      </p:sp>
    </p:spTree>
    <p:extLst>
      <p:ext uri="{BB962C8B-B14F-4D97-AF65-F5344CB8AC3E}">
        <p14:creationId xmlns:p14="http://schemas.microsoft.com/office/powerpoint/2010/main" val="2774703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84296"/>
            <a:ext cx="9013032" cy="6441048"/>
          </a:xfrm>
        </p:spPr>
        <p:txBody>
          <a:bodyPr>
            <a:normAutofit fontScale="70000" lnSpcReduction="20000"/>
          </a:bodyPr>
          <a:lstStyle/>
          <a:p>
            <a:pPr marL="109728" indent="0">
              <a:lnSpc>
                <a:spcPct val="120000"/>
              </a:lnSpc>
              <a:spcBef>
                <a:spcPts val="600"/>
              </a:spcBef>
              <a:spcAft>
                <a:spcPts val="600"/>
              </a:spcAft>
              <a:buNone/>
            </a:pPr>
            <a:r>
              <a:rPr lang="en-US" sz="4000" dirty="0">
                <a:solidFill>
                  <a:srgbClr val="00B050"/>
                </a:solidFill>
              </a:rPr>
              <a:t>(Ronald W </a:t>
            </a:r>
            <a:r>
              <a:rPr lang="en-US" sz="4000" dirty="0" err="1">
                <a:solidFill>
                  <a:srgbClr val="00B050"/>
                </a:solidFill>
              </a:rPr>
              <a:t>Toseland</a:t>
            </a:r>
            <a:r>
              <a:rPr lang="en-US" sz="4000" dirty="0">
                <a:solidFill>
                  <a:srgbClr val="00B050"/>
                </a:solidFill>
              </a:rPr>
              <a:t> and Robert F Rivas, 1984:260-261)</a:t>
            </a:r>
            <a:endParaRPr lang="en-US" sz="6600" dirty="0">
              <a:solidFill>
                <a:srgbClr val="00B050"/>
              </a:solidFill>
            </a:endParaRPr>
          </a:p>
          <a:p>
            <a:pPr>
              <a:lnSpc>
                <a:spcPct val="120000"/>
              </a:lnSpc>
              <a:spcBef>
                <a:spcPts val="600"/>
              </a:spcBef>
              <a:spcAft>
                <a:spcPts val="600"/>
              </a:spcAft>
            </a:pPr>
            <a:r>
              <a:rPr lang="en-US" sz="4000" dirty="0"/>
              <a:t>The superiority of group has been less consistently documented when the task to be accomplished is of a more intellectual nature, such as a logic problem</a:t>
            </a:r>
          </a:p>
          <a:p>
            <a:pPr>
              <a:lnSpc>
                <a:spcPct val="120000"/>
              </a:lnSpc>
              <a:spcBef>
                <a:spcPts val="600"/>
              </a:spcBef>
              <a:spcAft>
                <a:spcPts val="600"/>
              </a:spcAft>
            </a:pPr>
            <a:r>
              <a:rPr lang="en-US" sz="4000" dirty="0"/>
              <a:t>While groups are better than the average individual, they are not better than the best individual. Therefore, a group of novices may perform worse than one expert. </a:t>
            </a:r>
          </a:p>
          <a:p>
            <a:pPr>
              <a:lnSpc>
                <a:spcPct val="120000"/>
              </a:lnSpc>
              <a:spcBef>
                <a:spcPts val="600"/>
              </a:spcBef>
              <a:spcAft>
                <a:spcPts val="600"/>
              </a:spcAft>
            </a:pPr>
            <a:r>
              <a:rPr lang="en-US" sz="4000" dirty="0"/>
              <a:t>Groups have the advantage of the wide variety of opinions and knowledge, but group members may censor controversial opinions.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39</a:t>
            </a:fld>
            <a:endParaRPr lang="en-IN" dirty="0"/>
          </a:p>
        </p:txBody>
      </p:sp>
    </p:spTree>
    <p:extLst>
      <p:ext uri="{BB962C8B-B14F-4D97-AF65-F5344CB8AC3E}">
        <p14:creationId xmlns:p14="http://schemas.microsoft.com/office/powerpoint/2010/main" val="1767905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84296"/>
            <a:ext cx="9013032" cy="6441048"/>
          </a:xfrm>
        </p:spPr>
        <p:txBody>
          <a:bodyPr>
            <a:normAutofit fontScale="77500" lnSpcReduction="20000"/>
          </a:bodyPr>
          <a:lstStyle/>
          <a:p>
            <a:pPr>
              <a:lnSpc>
                <a:spcPct val="120000"/>
              </a:lnSpc>
              <a:spcBef>
                <a:spcPts val="600"/>
              </a:spcBef>
              <a:spcAft>
                <a:spcPts val="600"/>
              </a:spcAft>
            </a:pPr>
            <a:r>
              <a:rPr lang="en-US" sz="4000" dirty="0"/>
              <a:t>Accuracy may be affected by averaging the decision of non-interacting individuals. </a:t>
            </a:r>
          </a:p>
          <a:p>
            <a:pPr>
              <a:lnSpc>
                <a:spcPct val="120000"/>
              </a:lnSpc>
              <a:spcBef>
                <a:spcPts val="600"/>
              </a:spcBef>
              <a:spcAft>
                <a:spcPts val="600"/>
              </a:spcAft>
            </a:pPr>
            <a:r>
              <a:rPr lang="en-US" sz="4000" dirty="0"/>
              <a:t>When groups solve intellectual tasks, members’ rational information processing orientation may be impeded by socio-emotional concerns. </a:t>
            </a:r>
          </a:p>
          <a:p>
            <a:pPr>
              <a:lnSpc>
                <a:spcPct val="120000"/>
              </a:lnSpc>
              <a:spcBef>
                <a:spcPts val="600"/>
              </a:spcBef>
              <a:spcAft>
                <a:spcPts val="600"/>
              </a:spcAft>
            </a:pPr>
            <a:r>
              <a:rPr lang="en-US" sz="4000" dirty="0"/>
              <a:t>Because task groups require the time of a number of members who deliberate until they reach a decision, task groups may be more costly than work done by one or more individual working alone</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40</a:t>
            </a:fld>
            <a:endParaRPr lang="en-IN" dirty="0"/>
          </a:p>
        </p:txBody>
      </p:sp>
    </p:spTree>
    <p:extLst>
      <p:ext uri="{BB962C8B-B14F-4D97-AF65-F5344CB8AC3E}">
        <p14:creationId xmlns:p14="http://schemas.microsoft.com/office/powerpoint/2010/main" val="482204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a:bodyPr>
          <a:lstStyle/>
          <a:p>
            <a:pPr algn="ctr"/>
            <a:r>
              <a:rPr lang="en-US" dirty="0">
                <a:solidFill>
                  <a:srgbClr val="00B0F0"/>
                </a:solidFill>
              </a:rPr>
              <a:t>References</a:t>
            </a:r>
            <a:endParaRPr lang="en-IN" dirty="0">
              <a:solidFill>
                <a:srgbClr val="00B0F0"/>
              </a:solidFill>
            </a:endParaRPr>
          </a:p>
        </p:txBody>
      </p:sp>
      <p:sp>
        <p:nvSpPr>
          <p:cNvPr id="3" name="Content Placeholder 2"/>
          <p:cNvSpPr>
            <a:spLocks noGrp="1"/>
          </p:cNvSpPr>
          <p:nvPr>
            <p:ph idx="1"/>
          </p:nvPr>
        </p:nvSpPr>
        <p:spPr>
          <a:xfrm>
            <a:off x="457200" y="908721"/>
            <a:ext cx="8435280" cy="5498588"/>
          </a:xfrm>
        </p:spPr>
        <p:txBody>
          <a:bodyPr>
            <a:normAutofit/>
          </a:bodyPr>
          <a:lstStyle/>
          <a:p>
            <a:pPr>
              <a:spcBef>
                <a:spcPts val="600"/>
              </a:spcBef>
              <a:spcAft>
                <a:spcPts val="600"/>
              </a:spcAft>
            </a:pPr>
            <a:r>
              <a:rPr lang="en-US" sz="2400" dirty="0"/>
              <a:t>Cartwright, D. (1968). The nature of group cohesiveness. In Cartwright, D. &amp; </a:t>
            </a:r>
            <a:r>
              <a:rPr lang="en-US" sz="2400" dirty="0" err="1"/>
              <a:t>Zender</a:t>
            </a:r>
            <a:r>
              <a:rPr lang="en-US" sz="2400" dirty="0"/>
              <a:t>, A. (Eds.). </a:t>
            </a:r>
            <a:r>
              <a:rPr lang="en-US" sz="2400" i="1" dirty="0"/>
              <a:t>Group dynamics research and theory</a:t>
            </a:r>
            <a:r>
              <a:rPr lang="en-US" sz="2400" dirty="0"/>
              <a:t>. (3</a:t>
            </a:r>
            <a:r>
              <a:rPr lang="en-US" sz="2400" baseline="30000" dirty="0"/>
              <a:t>rd</a:t>
            </a:r>
            <a:r>
              <a:rPr lang="en-US" sz="2400" dirty="0"/>
              <a:t> ed., pp. 91-109). New York: Harper &amp; Row.  </a:t>
            </a:r>
          </a:p>
          <a:p>
            <a:pPr>
              <a:spcBef>
                <a:spcPts val="600"/>
              </a:spcBef>
              <a:spcAft>
                <a:spcPts val="600"/>
              </a:spcAft>
            </a:pPr>
            <a:r>
              <a:rPr lang="en-US" sz="2400" dirty="0"/>
              <a:t>Festinger L. (1950). Informal social communication. </a:t>
            </a:r>
            <a:r>
              <a:rPr lang="en-US" sz="2400" i="1" dirty="0"/>
              <a:t>Psychological, 57, </a:t>
            </a:r>
            <a:r>
              <a:rPr lang="en-US" sz="2400" dirty="0"/>
              <a:t>271-282.</a:t>
            </a:r>
          </a:p>
          <a:p>
            <a:pPr>
              <a:spcBef>
                <a:spcPts val="600"/>
              </a:spcBef>
              <a:spcAft>
                <a:spcPts val="600"/>
              </a:spcAft>
            </a:pPr>
            <a:r>
              <a:rPr lang="en-US" sz="2400" dirty="0"/>
              <a:t>Forsyth, D.R. (2010). </a:t>
            </a:r>
            <a:r>
              <a:rPr lang="en-US" sz="2400" i="1" dirty="0"/>
              <a:t>Group Dynamics (5</a:t>
            </a:r>
            <a:r>
              <a:rPr lang="en-US" sz="2400" i="1" baseline="30000" dirty="0"/>
              <a:t>th</a:t>
            </a:r>
            <a:r>
              <a:rPr lang="en-US" sz="2400" i="1" dirty="0"/>
              <a:t> ed.). </a:t>
            </a:r>
            <a:r>
              <a:rPr lang="en-US" sz="2400" dirty="0"/>
              <a:t>Belmont CA: Wadsworth Cengage Learning.</a:t>
            </a:r>
          </a:p>
          <a:p>
            <a:pPr>
              <a:spcBef>
                <a:spcPts val="600"/>
              </a:spcBef>
              <a:spcAft>
                <a:spcPts val="600"/>
              </a:spcAft>
            </a:pPr>
            <a:r>
              <a:rPr lang="en-US" sz="2400" dirty="0"/>
              <a:t>IGNOU (2020) </a:t>
            </a:r>
            <a:r>
              <a:rPr lang="en-US" sz="2400" i="1" dirty="0"/>
              <a:t>MSW 008 - Social Group Work: Working with Groups (rev. ed.). </a:t>
            </a:r>
            <a:r>
              <a:rPr lang="en-US" sz="2400" dirty="0"/>
              <a:t>New Delhi: School of Social Work, Indira Gandhi National Open University</a:t>
            </a:r>
          </a:p>
          <a:p>
            <a:pPr>
              <a:spcBef>
                <a:spcPts val="600"/>
              </a:spcBef>
              <a:spcAft>
                <a:spcPts val="600"/>
              </a:spcAft>
            </a:pPr>
            <a:r>
              <a:rPr lang="en-US" sz="2400" dirty="0"/>
              <a:t>Konopka Gisela (1963) </a:t>
            </a:r>
            <a:r>
              <a:rPr lang="en-US" sz="2400" i="1" dirty="0"/>
              <a:t>Social Group Work A Helping Process,</a:t>
            </a:r>
            <a:r>
              <a:rPr lang="en-US" sz="2400" dirty="0"/>
              <a:t> Englewood Cliffs, NJ: Prentice Hall Inc.</a:t>
            </a:r>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26-Jan-24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41</a:t>
            </a:fld>
            <a:endParaRPr lang="en-IN"/>
          </a:p>
        </p:txBody>
      </p:sp>
    </p:spTree>
    <p:extLst>
      <p:ext uri="{BB962C8B-B14F-4D97-AF65-F5344CB8AC3E}">
        <p14:creationId xmlns:p14="http://schemas.microsoft.com/office/powerpoint/2010/main" val="2594268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435280" cy="5760640"/>
          </a:xfrm>
        </p:spPr>
        <p:txBody>
          <a:bodyPr>
            <a:normAutofit/>
          </a:bodyPr>
          <a:lstStyle/>
          <a:p>
            <a:pPr>
              <a:spcBef>
                <a:spcPts val="600"/>
              </a:spcBef>
              <a:spcAft>
                <a:spcPts val="600"/>
              </a:spcAft>
            </a:pPr>
            <a:r>
              <a:rPr lang="en-US" sz="2400" dirty="0"/>
              <a:t>Kurt Lewin (1948) </a:t>
            </a:r>
            <a:r>
              <a:rPr lang="en-US" sz="2400" i="1" dirty="0"/>
              <a:t>Resolving Social Conflict</a:t>
            </a:r>
            <a:r>
              <a:rPr lang="en-US" sz="2400" dirty="0"/>
              <a:t>, New York: Harper</a:t>
            </a:r>
          </a:p>
          <a:p>
            <a:pPr>
              <a:spcBef>
                <a:spcPts val="600"/>
              </a:spcBef>
              <a:spcAft>
                <a:spcPts val="600"/>
              </a:spcAft>
            </a:pPr>
            <a:r>
              <a:rPr lang="en-US" sz="2400" dirty="0" err="1"/>
              <a:t>Pallassana</a:t>
            </a:r>
            <a:r>
              <a:rPr lang="en-US" sz="2400" dirty="0"/>
              <a:t> R. </a:t>
            </a:r>
            <a:r>
              <a:rPr lang="en-US" sz="2400" dirty="0" err="1"/>
              <a:t>Balgopal</a:t>
            </a:r>
            <a:r>
              <a:rPr lang="en-US" sz="2400" dirty="0"/>
              <a:t> &amp; Vassil V. Thomas (1983) </a:t>
            </a:r>
            <a:r>
              <a:rPr lang="en-US" sz="2400" i="1" dirty="0"/>
              <a:t>Groups in Social Work – An ecological perspective</a:t>
            </a:r>
            <a:r>
              <a:rPr lang="en-US" sz="2400" dirty="0"/>
              <a:t>, New York: Macmillan Publishing Co.</a:t>
            </a:r>
          </a:p>
          <a:p>
            <a:pPr>
              <a:spcBef>
                <a:spcPts val="600"/>
              </a:spcBef>
              <a:spcAft>
                <a:spcPts val="600"/>
              </a:spcAft>
            </a:pPr>
            <a:r>
              <a:rPr lang="en-US" sz="2400" dirty="0" err="1"/>
              <a:t>Toseland</a:t>
            </a:r>
            <a:r>
              <a:rPr lang="en-US" sz="2400" dirty="0"/>
              <a:t> Ronald W and Rivas Robert F (1984) </a:t>
            </a:r>
            <a:r>
              <a:rPr lang="en-US" sz="2400" i="1" dirty="0"/>
              <a:t>An Introduction to Group Work Practice</a:t>
            </a:r>
            <a:r>
              <a:rPr lang="en-US" sz="2400" dirty="0"/>
              <a:t>, New York: McMillan Publishing Company</a:t>
            </a:r>
          </a:p>
          <a:p>
            <a:pPr>
              <a:spcBef>
                <a:spcPts val="600"/>
              </a:spcBef>
              <a:spcAft>
                <a:spcPts val="600"/>
              </a:spcAft>
            </a:pPr>
            <a:r>
              <a:rPr lang="en-US" sz="2400" dirty="0" err="1"/>
              <a:t>Toseland</a:t>
            </a:r>
            <a:r>
              <a:rPr lang="en-US" sz="2400" dirty="0"/>
              <a:t> W. Ronald &amp; Rivas F. Robert (2012) </a:t>
            </a:r>
            <a:r>
              <a:rPr lang="en-US" sz="2400" i="1" dirty="0"/>
              <a:t>An Introduction to Group Work Practice (7th Ed.)</a:t>
            </a:r>
            <a:r>
              <a:rPr lang="en-US" sz="2400" dirty="0"/>
              <a:t>. Boston: Allyn &amp; Bacon</a:t>
            </a:r>
          </a:p>
          <a:p>
            <a:pPr>
              <a:spcBef>
                <a:spcPts val="600"/>
              </a:spcBef>
              <a:spcAft>
                <a:spcPts val="600"/>
              </a:spcAft>
            </a:pPr>
            <a:r>
              <a:rPr lang="en-US" sz="2400" dirty="0"/>
              <a:t>Yukl, G. (2002). </a:t>
            </a:r>
            <a:r>
              <a:rPr lang="en-US" sz="2400" i="1" dirty="0"/>
              <a:t>Leadership in organizations</a:t>
            </a:r>
            <a:r>
              <a:rPr lang="en-US" sz="2400" dirty="0"/>
              <a:t>. Upper Saddle River, NJ: Prentice Hall</a:t>
            </a:r>
          </a:p>
          <a:p>
            <a:pPr>
              <a:spcBef>
                <a:spcPts val="600"/>
              </a:spcBef>
              <a:spcAft>
                <a:spcPts val="600"/>
              </a:spcAft>
            </a:pPr>
            <a:endParaRPr lang="en-IN" sz="2400" dirty="0"/>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26-Jan-24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42</a:t>
            </a:fld>
            <a:endParaRPr lang="en-IN"/>
          </a:p>
        </p:txBody>
      </p:sp>
    </p:spTree>
    <p:extLst>
      <p:ext uri="{BB962C8B-B14F-4D97-AF65-F5344CB8AC3E}">
        <p14:creationId xmlns:p14="http://schemas.microsoft.com/office/powerpoint/2010/main" val="261844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26-Jan-24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43</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2210</TotalTime>
  <Words>2720</Words>
  <Application>Microsoft Office PowerPoint</Application>
  <PresentationFormat>On-screen Show (4:3)</PresentationFormat>
  <Paragraphs>334</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Algerian</vt:lpstr>
      <vt:lpstr>Calibri</vt:lpstr>
      <vt:lpstr>Lucida Sans Unicode</vt:lpstr>
      <vt:lpstr>Verdana</vt:lpstr>
      <vt:lpstr>Wingdings 2</vt:lpstr>
      <vt:lpstr>Wingdings 3</vt:lpstr>
      <vt:lpstr>Concourse</vt:lpstr>
      <vt:lpstr>Unit 3 Group process and group dynamics  3.3. Group dynamics - Group bond, Sub groups, Decision making, Isolation, Leadership, Conflict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75</cp:revision>
  <dcterms:created xsi:type="dcterms:W3CDTF">2018-01-15T04:45:34Z</dcterms:created>
  <dcterms:modified xsi:type="dcterms:W3CDTF">2024-01-26T16:18:03Z</dcterms:modified>
</cp:coreProperties>
</file>