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03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74" r:id="rId9"/>
    <p:sldId id="262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6574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9005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5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2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1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4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5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1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4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4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8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5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372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3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8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6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7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2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02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  <p:sldLayoutId id="2147484051" r:id="rId13"/>
    <p:sldLayoutId id="2147484052" r:id="rId14"/>
    <p:sldLayoutId id="2147484053" r:id="rId15"/>
    <p:sldLayoutId id="2147484054" r:id="rId16"/>
    <p:sldLayoutId id="2147484055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53894E-111F-4D8E-AB27-61ED36EE766E}"/>
              </a:ext>
            </a:extLst>
          </p:cNvPr>
          <p:cNvSpPr txBox="1"/>
          <p:nvPr/>
        </p:nvSpPr>
        <p:spPr>
          <a:xfrm>
            <a:off x="865413" y="1355271"/>
            <a:ext cx="71029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ATTENTION DEFICIT HYPERACTIVITY DISORDER</a:t>
            </a:r>
            <a:endParaRPr lang="en-IN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C2B897-81F1-41F9-A237-293CC885A498}"/>
              </a:ext>
            </a:extLst>
          </p:cNvPr>
          <p:cNvSpPr txBox="1"/>
          <p:nvPr/>
        </p:nvSpPr>
        <p:spPr>
          <a:xfrm>
            <a:off x="661307" y="528272"/>
            <a:ext cx="8115300" cy="617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 condition that makes it difficult for children to pay attention and/or control their behavior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Onset is before age seven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The main symptoms are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- inattention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- hyperactivity </a:t>
            </a:r>
          </a:p>
          <a:p>
            <a:pPr marL="2171700" lvl="4" indent="-342900">
              <a:lnSpc>
                <a:spcPct val="150000"/>
              </a:lnSpc>
              <a:spcBef>
                <a:spcPts val="592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- impulsivity .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apparent when children are in preschool or when they are in their early school years.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An estimated 3-5% of children have ADHD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0825BF-8557-4914-AFB1-7798E6001E78}"/>
              </a:ext>
            </a:extLst>
          </p:cNvPr>
          <p:cNvSpPr txBox="1"/>
          <p:nvPr/>
        </p:nvSpPr>
        <p:spPr>
          <a:xfrm>
            <a:off x="416378" y="607383"/>
            <a:ext cx="8727622" cy="604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What does “ inattention ” look like?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/>
              <a:t>difficulty keeping the mind on a task, or gets bored of a task easily.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/>
              <a:t>jumps from one task to another without completing the first task.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/>
              <a:t>easily distracted or doesn’t follow instructions carefully. 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1" dirty="0"/>
              <a:t>forgets and loses things that they need to complete a task.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FA9E5C-210B-431E-8925-B5194603A9A0}"/>
              </a:ext>
            </a:extLst>
          </p:cNvPr>
          <p:cNvSpPr txBox="1"/>
          <p:nvPr/>
        </p:nvSpPr>
        <p:spPr>
          <a:xfrm>
            <a:off x="0" y="558463"/>
            <a:ext cx="9144000" cy="5919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FFFF00"/>
                </a:solidFill>
              </a:rPr>
              <a:t>What does “ hyperactivity ” look like?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/>
              <a:t>can’t seem to sit still and constantly moving, roaming, touching things, squirming or fidgeting.</a:t>
            </a:r>
          </a:p>
          <a:p>
            <a:pPr marL="342900" lvl="0" indent="-342900" algn="ctr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dirty="0">
                <a:solidFill>
                  <a:srgbClr val="FFFF00"/>
                </a:solidFill>
              </a:rPr>
              <a:t>What does “ impulsivity ” look like?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tx1"/>
              </a:buClr>
              <a:buSzPct val="100000"/>
              <a:buChar char="•"/>
            </a:pPr>
            <a:r>
              <a:rPr lang="en-US" sz="2800" b="1" dirty="0"/>
              <a:t>speaks or acts without thinking about the consequences of that act.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tx1"/>
              </a:buClr>
              <a:buSzPct val="100000"/>
              <a:buChar char="•"/>
            </a:pPr>
            <a:r>
              <a:rPr lang="en-US" sz="2800" b="1" dirty="0"/>
              <a:t>blurts out inappropriate comments, difficult to wait for their turn, and display emotions without restraint.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428CBC-D37E-4676-BE53-D398656871F1}"/>
              </a:ext>
            </a:extLst>
          </p:cNvPr>
          <p:cNvSpPr txBox="1"/>
          <p:nvPr/>
        </p:nvSpPr>
        <p:spPr>
          <a:xfrm>
            <a:off x="114301" y="163860"/>
            <a:ext cx="9144000" cy="6152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FF00"/>
                </a:solidFill>
              </a:rPr>
              <a:t>Symptoms of Inattention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Fails to give close attention to details, makes careless mistakes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Has difficulty sustaining attention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Does not seem to listen</a:t>
            </a:r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Does not follow through or finish tasks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428CBC-D37E-4676-BE53-D398656871F1}"/>
              </a:ext>
            </a:extLst>
          </p:cNvPr>
          <p:cNvSpPr txBox="1"/>
          <p:nvPr/>
        </p:nvSpPr>
        <p:spPr>
          <a:xfrm>
            <a:off x="114301" y="163860"/>
            <a:ext cx="914400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FF00"/>
                </a:solidFill>
              </a:rPr>
              <a:t>Symptoms of Inattention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Has difficulty organizing tasks and activities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Avoids or dislikes tasks requiring sustained effort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Loses things needed for tasks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Is easily distracted by extraneous stimuli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Is often forgetful in daily activities</a:t>
            </a:r>
          </a:p>
        </p:txBody>
      </p:sp>
    </p:spTree>
    <p:extLst>
      <p:ext uri="{BB962C8B-B14F-4D97-AF65-F5344CB8AC3E}">
        <p14:creationId xmlns:p14="http://schemas.microsoft.com/office/powerpoint/2010/main" val="362085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00B57D-7D64-4072-AEB6-9EFAB63B8B61}"/>
              </a:ext>
            </a:extLst>
          </p:cNvPr>
          <p:cNvSpPr txBox="1"/>
          <p:nvPr/>
        </p:nvSpPr>
        <p:spPr>
          <a:xfrm>
            <a:off x="0" y="151180"/>
            <a:ext cx="9144000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2800" b="1" dirty="0">
                <a:solidFill>
                  <a:srgbClr val="FFFF00"/>
                </a:solidFill>
              </a:rPr>
              <a:t>Symptoms of Hyperactivity </a:t>
            </a:r>
          </a:p>
          <a:p>
            <a:pPr marL="457200" lvl="0" indent="-4572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Fidgets with hands or feet, squirms in seat</a:t>
            </a:r>
          </a:p>
          <a:p>
            <a:pPr marL="457200" lvl="0" indent="-4572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Leaves seat in classroom or in other situations</a:t>
            </a:r>
          </a:p>
          <a:p>
            <a:pPr marL="457200" lvl="0" indent="-4572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Runs about or climbs excessively</a:t>
            </a:r>
          </a:p>
          <a:p>
            <a:pPr marL="457200" lvl="0" indent="-4572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Has difficulty playing or engaging in leisure activities quietly</a:t>
            </a:r>
          </a:p>
          <a:p>
            <a:pPr marL="457200" lvl="0" indent="-4572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Talks excessively </a:t>
            </a:r>
          </a:p>
          <a:p>
            <a:pPr marL="457200" lvl="0" indent="-4572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/>
              <a:t>Acts as if “driven by motor” and cannot sit still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00B57D-7D64-4072-AEB6-9EFAB63B8B61}"/>
              </a:ext>
            </a:extLst>
          </p:cNvPr>
          <p:cNvSpPr txBox="1"/>
          <p:nvPr/>
        </p:nvSpPr>
        <p:spPr>
          <a:xfrm>
            <a:off x="0" y="804323"/>
            <a:ext cx="914400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2800" b="1" dirty="0">
                <a:solidFill>
                  <a:srgbClr val="FFFF00"/>
                </a:solidFill>
              </a:rPr>
              <a:t>Symptoms of Impulsivity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Char char="•"/>
            </a:pPr>
            <a:r>
              <a:rPr lang="en-US" sz="2800" b="1" dirty="0"/>
              <a:t>Blurts out answers before questions are completed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Char char="•"/>
            </a:pPr>
            <a:r>
              <a:rPr lang="en-US" sz="2800" b="1" dirty="0"/>
              <a:t>Has difficulty waiting in line or awaiting turn in games or activities</a:t>
            </a:r>
          </a:p>
          <a:p>
            <a:pPr marL="342900" lvl="0" indent="-342900" algn="l" rtl="0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Char char="•"/>
            </a:pPr>
            <a:r>
              <a:rPr lang="en-US" sz="2800" b="1" dirty="0"/>
              <a:t>Interrupts or intrudes on others</a:t>
            </a:r>
          </a:p>
        </p:txBody>
      </p:sp>
    </p:spTree>
    <p:extLst>
      <p:ext uri="{BB962C8B-B14F-4D97-AF65-F5344CB8AC3E}">
        <p14:creationId xmlns:p14="http://schemas.microsoft.com/office/powerpoint/2010/main" val="312072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CEF9B8-2DFD-4E3A-9239-7C73B836AE74}"/>
              </a:ext>
            </a:extLst>
          </p:cNvPr>
          <p:cNvSpPr txBox="1"/>
          <p:nvPr/>
        </p:nvSpPr>
        <p:spPr>
          <a:xfrm>
            <a:off x="0" y="625004"/>
            <a:ext cx="9144000" cy="5152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b="1" dirty="0">
                <a:solidFill>
                  <a:srgbClr val="FFFF00"/>
                </a:solidFill>
              </a:rPr>
              <a:t>ADHD: Getting a diagnosis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Many normal children have some of these symptoms (especially young children!).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the symptoms could be caused by another disorder entirely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About 20-30% of children with ADHD also have a specific learning disability.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4E8501-F793-4569-8A6E-E40FEB94BA0A}"/>
              </a:ext>
            </a:extLst>
          </p:cNvPr>
          <p:cNvSpPr txBox="1"/>
          <p:nvPr/>
        </p:nvSpPr>
        <p:spPr>
          <a:xfrm>
            <a:off x="0" y="1061357"/>
            <a:ext cx="9144000" cy="4493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b="1" dirty="0">
                <a:solidFill>
                  <a:srgbClr val="00B0F0"/>
                </a:solidFill>
              </a:rPr>
              <a:t>Tourette Syndrome: </a:t>
            </a:r>
            <a:r>
              <a:rPr lang="en-US" sz="3200" b="1" dirty="0"/>
              <a:t>some children with ADHD also have this neurological disorder, symptoms of which include nervous tics and repetitive mannerisms.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b="1" dirty="0">
                <a:solidFill>
                  <a:srgbClr val="00B0F0"/>
                </a:solidFill>
              </a:rPr>
              <a:t>Bipolar Disorder: </a:t>
            </a:r>
            <a:r>
              <a:rPr lang="en-US" sz="3200" b="1" dirty="0"/>
              <a:t>Differentiating between ADHD and BD in childhood can be difficult,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B865DE-08F7-46AF-A08B-F890FD46E6A5}"/>
              </a:ext>
            </a:extLst>
          </p:cNvPr>
          <p:cNvSpPr txBox="1"/>
          <p:nvPr/>
        </p:nvSpPr>
        <p:spPr>
          <a:xfrm>
            <a:off x="0" y="680503"/>
            <a:ext cx="9144000" cy="5954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496"/>
              </a:spcBef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Oppositional Defiant Disorder: </a:t>
            </a:r>
            <a:r>
              <a:rPr lang="en-US" sz="2800" b="1" dirty="0"/>
              <a:t>1/3 to </a:t>
            </a:r>
            <a:r>
              <a:rPr lang="en-US" sz="2800" b="1"/>
              <a:t>1/2 of ADHD </a:t>
            </a:r>
            <a:r>
              <a:rPr lang="en-US" sz="2800" b="1" dirty="0"/>
              <a:t>children also have ODD - rebellious, non-compliant, aggressive, and stubborn. </a:t>
            </a:r>
          </a:p>
          <a:p>
            <a:pPr marL="342900" lvl="0" indent="-342900">
              <a:lnSpc>
                <a:spcPct val="150000"/>
              </a:lnSpc>
              <a:spcBef>
                <a:spcPts val="496"/>
              </a:spcBef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Conduct Disorder: </a:t>
            </a:r>
            <a:r>
              <a:rPr lang="en-US" sz="2800" b="1" dirty="0"/>
              <a:t>20-40% of ADHD children develop CD – aggressive, destructive, and at risk of getting into trouble at school or with the police.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800" b="1" dirty="0">
                <a:solidFill>
                  <a:srgbClr val="00B0F0"/>
                </a:solidFill>
              </a:rPr>
              <a:t>Anxiety &amp; Depression: </a:t>
            </a:r>
            <a:r>
              <a:rPr lang="en-US" sz="2800" b="1" dirty="0"/>
              <a:t>If co-occurring anxiety or depression is treated, children will be better able to handle the problems that accompany ADHD.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0A7BE6-2E0F-4676-8AAC-386DBE85432B}"/>
              </a:ext>
            </a:extLst>
          </p:cNvPr>
          <p:cNvSpPr txBox="1"/>
          <p:nvPr/>
        </p:nvSpPr>
        <p:spPr>
          <a:xfrm>
            <a:off x="0" y="599922"/>
            <a:ext cx="9144000" cy="4398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600" b="1" dirty="0">
                <a:solidFill>
                  <a:srgbClr val="FFFF00"/>
                </a:solidFill>
              </a:rPr>
              <a:t>What causes ADHD?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The cause of ADHD remains unknown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 dirty="0"/>
              <a:t>neurobiology (some parts of the brain are smaller in children with ADHD) or genetics (ADHD tends to run in families, so there are likely genetic influences).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800400-4950-4BED-85D1-A34BB4646A8F}"/>
              </a:ext>
            </a:extLst>
          </p:cNvPr>
          <p:cNvSpPr txBox="1"/>
          <p:nvPr/>
        </p:nvSpPr>
        <p:spPr>
          <a:xfrm>
            <a:off x="0" y="1079159"/>
            <a:ext cx="8980714" cy="5167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tx1"/>
              </a:buClr>
              <a:buSzPts val="3200"/>
              <a:buFontTx/>
              <a:buChar char="•"/>
            </a:pPr>
            <a:r>
              <a:rPr lang="en-US" sz="3200" b="1" dirty="0"/>
              <a:t>Although environmental and social factors (like child-rearing style) can influence the severity of the disorder, they do not cause the disorder.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3200"/>
              <a:buChar char="•"/>
            </a:pPr>
            <a:r>
              <a:rPr lang="en-US" sz="3200" b="1" dirty="0"/>
              <a:t>There is a relationship between alcohol and tobacco use during pregnancy and the risk for ADHD in the baby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9BACD3-81EF-4CD9-A217-7C764C049308}"/>
              </a:ext>
            </a:extLst>
          </p:cNvPr>
          <p:cNvSpPr txBox="1"/>
          <p:nvPr/>
        </p:nvSpPr>
        <p:spPr>
          <a:xfrm>
            <a:off x="0" y="310243"/>
            <a:ext cx="9144000" cy="591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139700" algn="ctr">
              <a:buClr>
                <a:schemeClr val="dk1"/>
              </a:buClr>
              <a:buSzPts val="3200"/>
            </a:pPr>
            <a:r>
              <a:rPr lang="en-US" sz="2800" b="1" dirty="0">
                <a:solidFill>
                  <a:srgbClr val="FFFF00"/>
                </a:solidFill>
              </a:rPr>
              <a:t>TREATMENT FOR ADHD </a:t>
            </a:r>
            <a:endParaRPr lang="en-US" sz="2800" b="1"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Medications have been used to treat ADHD for decades.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800" b="1" dirty="0"/>
              <a:t>Stimulants seem to be the most effective class of medication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  <a:buFontTx/>
              <a:buChar char="•"/>
            </a:pPr>
            <a:r>
              <a:rPr lang="en-US" sz="2800" b="1" dirty="0"/>
              <a:t>a combination treatment of medication and behavioral treatment are superior </a:t>
            </a:r>
          </a:p>
          <a:p>
            <a:pPr marL="342900" indent="-34290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ts val="3200"/>
              <a:buFontTx/>
              <a:buChar char="•"/>
            </a:pPr>
            <a:r>
              <a:rPr lang="en-US" sz="2800" b="1" dirty="0"/>
              <a:t>psychotherapy, behavioral therapy, social skills training, support groups, parenting skills training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0</TotalTime>
  <Words>607</Words>
  <Application>Microsoft Office PowerPoint</Application>
  <PresentationFormat>On-screen Show (4:3)</PresentationFormat>
  <Paragraphs>60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Jaimon Varghese</cp:lastModifiedBy>
  <cp:revision>2</cp:revision>
  <dcterms:modified xsi:type="dcterms:W3CDTF">2022-10-18T05:05:34Z</dcterms:modified>
</cp:coreProperties>
</file>