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86" r:id="rId3"/>
    <p:sldId id="331" r:id="rId4"/>
    <p:sldId id="261" r:id="rId5"/>
    <p:sldId id="262" r:id="rId6"/>
    <p:sldId id="332" r:id="rId7"/>
    <p:sldId id="330" r:id="rId8"/>
    <p:sldId id="333" r:id="rId9"/>
    <p:sldId id="334" r:id="rId10"/>
    <p:sldId id="335" r:id="rId11"/>
    <p:sldId id="336" r:id="rId12"/>
    <p:sldId id="263" r:id="rId13"/>
    <p:sldId id="288" r:id="rId14"/>
    <p:sldId id="27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050" autoAdjust="0"/>
  </p:normalViewPr>
  <p:slideViewPr>
    <p:cSldViewPr>
      <p:cViewPr varScale="1">
        <p:scale>
          <a:sx n="51" d="100"/>
          <a:sy n="51" d="100"/>
        </p:scale>
        <p:origin x="1243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FC950-50A5-43EF-B985-C99E826FA3BE}" type="datetimeFigureOut">
              <a:rPr lang="en-IN" smtClean="0"/>
              <a:t>26-01-2024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1F6734-5813-4385-840C-7EB515EF42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5781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F6734-5813-4385-840C-7EB515EF4213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088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AA0F77F-B3D8-4B2C-9C7F-8AE28AF992E4}" type="datetime1">
              <a:rPr lang="en-US" smtClean="0"/>
              <a:t>26-Jan-24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1813B-E717-4A75-A1C2-16D58F26647D}" type="datetime1">
              <a:rPr lang="en-US" smtClean="0"/>
              <a:t>26-Jan-24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DB8E5-AE00-406D-BA7B-1A915A07E9A4}" type="datetime1">
              <a:rPr lang="en-US" smtClean="0"/>
              <a:t>26-Jan-24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A9A4A-F848-44AD-9DEC-4612387DE78D}" type="datetime1">
              <a:rPr lang="en-US" smtClean="0"/>
              <a:t>26-Jan-24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B23E-7CFE-445B-A067-CA8C8EA3C6D3}" type="datetime1">
              <a:rPr lang="en-US" smtClean="0"/>
              <a:t>26-Jan-24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60B9C-A726-4742-A6A7-E8BA47DBBEEF}" type="datetime1">
              <a:rPr lang="en-US" smtClean="0"/>
              <a:t>26-Jan-24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C9EF-B9D9-4BD3-B27A-6AD5809C1DB7}" type="datetime1">
              <a:rPr lang="en-US" smtClean="0"/>
              <a:t>26-Jan-24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C6639DBB-4B0C-4B14-AAF6-3818BB81DD06}" type="datetime1">
              <a:rPr lang="en-US" smtClean="0"/>
              <a:t>26-Jan-24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F13773F-12C8-45BD-A6AF-4EA970171961}" type="datetime1">
              <a:rPr lang="en-US" smtClean="0"/>
              <a:t>26-Jan-24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33FD5-0FC7-467A-880C-F95D65B81103}" type="datetime1">
              <a:rPr lang="en-US" smtClean="0"/>
              <a:t>26-Jan-24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F1D8-2354-47D2-9315-3CC62316F98F}" type="datetime1">
              <a:rPr lang="en-US" smtClean="0"/>
              <a:t>26-Jan-24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340E255-4D82-462C-B342-294FB2B4F9B4}" type="datetime1">
              <a:rPr lang="en-US" smtClean="0"/>
              <a:t>26-Jan-24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260648"/>
            <a:ext cx="8568952" cy="5040560"/>
          </a:xfrm>
        </p:spPr>
        <p:txBody>
          <a:bodyPr>
            <a:normAutofit fontScale="90000"/>
          </a:bodyPr>
          <a:lstStyle/>
          <a:p>
            <a:pPr algn="ctr"/>
            <a:r>
              <a:rPr lang="en-IN" sz="5300" dirty="0">
                <a:solidFill>
                  <a:srgbClr val="00B0F0"/>
                </a:solidFill>
              </a:rPr>
              <a:t>Unit 3 </a:t>
            </a:r>
            <a:r>
              <a:rPr lang="en-US" sz="5300" dirty="0">
                <a:solidFill>
                  <a:srgbClr val="00B0F0"/>
                </a:solidFill>
              </a:rPr>
              <a:t>Group process and group dynamics</a:t>
            </a:r>
            <a:br>
              <a:rPr lang="en-US" sz="5300" dirty="0">
                <a:solidFill>
                  <a:srgbClr val="00B0F0"/>
                </a:solidFill>
              </a:rPr>
            </a:br>
            <a:br>
              <a:rPr lang="en-IN" dirty="0"/>
            </a:br>
            <a:r>
              <a:rPr lang="en-IN" dirty="0"/>
              <a:t>3.4</a:t>
            </a:r>
            <a:r>
              <a:rPr lang="en-US" dirty="0"/>
              <a:t>. Roles and responsibilities and Skills of group worker to handle the dynamics and for problem solving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47848-C03C-4A3B-A75F-F21E2DF712C3}"/>
              </a:ext>
            </a:extLst>
          </p:cNvPr>
          <p:cNvSpPr txBox="1"/>
          <p:nvPr/>
        </p:nvSpPr>
        <p:spPr>
          <a:xfrm>
            <a:off x="2483768" y="5867980"/>
            <a:ext cx="45964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dirty="0">
                <a:solidFill>
                  <a:schemeClr val="bg1"/>
                </a:solidFill>
              </a:rPr>
              <a:t>Dr. Jaimon Varghese</a:t>
            </a:r>
            <a:endParaRPr lang="en-IN" sz="2800" i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5966851-FCD0-4D7B-8C8E-14C6A96C1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5239E-8CF9-4B5A-B6BA-45BF7D298575}" type="datetime1">
              <a:rPr lang="en-US" smtClean="0"/>
              <a:t>26-Jan-24</a:t>
            </a:fld>
            <a:endParaRPr lang="en-IN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9E0EC77-2C45-4FE5-9B37-5D17F282E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F33F028-1E7E-4BCB-8065-C56D4AD3E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</a:t>
            </a:fld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728" y="476673"/>
            <a:ext cx="8647272" cy="5976664"/>
          </a:xfrm>
        </p:spPr>
        <p:txBody>
          <a:bodyPr>
            <a:normAutofit fontScale="92500" lnSpcReduction="10000"/>
          </a:bodyPr>
          <a:lstStyle/>
          <a:p>
            <a:pPr marL="109728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4000" dirty="0">
                <a:solidFill>
                  <a:srgbClr val="0070C0"/>
                </a:solidFill>
              </a:rPr>
              <a:t>Roles of group worker to handle the dynamics and for problem solving </a:t>
            </a:r>
          </a:p>
          <a:p>
            <a:pPr marL="109728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altLang="en-US" sz="2600" b="1" i="1" dirty="0">
                <a:solidFill>
                  <a:srgbClr val="00B050"/>
                </a:solidFill>
              </a:rPr>
              <a:t>(Ronald W </a:t>
            </a:r>
            <a:r>
              <a:rPr lang="en-US" altLang="en-US" sz="2600" b="1" i="1" dirty="0" err="1">
                <a:solidFill>
                  <a:srgbClr val="00B050"/>
                </a:solidFill>
              </a:rPr>
              <a:t>Toseland</a:t>
            </a:r>
            <a:r>
              <a:rPr lang="en-US" altLang="en-US" sz="2600" b="1" i="1" dirty="0">
                <a:solidFill>
                  <a:srgbClr val="00B050"/>
                </a:solidFill>
              </a:rPr>
              <a:t> and Robert F Rivas, 1984:210; </a:t>
            </a:r>
            <a:br>
              <a:rPr lang="en-US" altLang="en-US" sz="2600" b="1" i="1" dirty="0">
                <a:solidFill>
                  <a:srgbClr val="00B050"/>
                </a:solidFill>
              </a:rPr>
            </a:br>
            <a:r>
              <a:rPr lang="en-US" altLang="en-US" sz="2600" b="1" i="1" dirty="0">
                <a:solidFill>
                  <a:srgbClr val="00B050"/>
                </a:solidFill>
              </a:rPr>
              <a:t>Gracious </a:t>
            </a:r>
            <a:r>
              <a:rPr lang="fi-FI" altLang="en-US" sz="2600" b="1" i="1" dirty="0">
                <a:solidFill>
                  <a:srgbClr val="00B050"/>
                </a:solidFill>
              </a:rPr>
              <a:t>Thomas, 2010:274-278)</a:t>
            </a:r>
            <a:endParaRPr lang="en-US" sz="4000" dirty="0">
              <a:solidFill>
                <a:srgbClr val="0070C0"/>
              </a:solidFill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(1) Enabler or helper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(2) Broker or resource mobilizer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(3) Mediator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(4) Advocate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(5) Educator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26-Jan-24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39952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728" y="476673"/>
            <a:ext cx="8647272" cy="597666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600" dirty="0"/>
              <a:t>(6) Activist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600" dirty="0"/>
              <a:t>(7) Negotiator</a:t>
            </a:r>
            <a:endParaRPr lang="en-IN" sz="3600" dirty="0">
              <a:solidFill>
                <a:srgbClr val="00B050"/>
              </a:solidFill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600" dirty="0"/>
              <a:t>(8) Educator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600" dirty="0"/>
              <a:t>(9) Initiator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600" dirty="0"/>
              <a:t>(10) </a:t>
            </a:r>
            <a:r>
              <a:rPr lang="en-US" sz="3600" dirty="0" err="1"/>
              <a:t>Empowerer</a:t>
            </a:r>
            <a:r>
              <a:rPr lang="en-US" sz="3600" dirty="0"/>
              <a:t>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600" dirty="0"/>
              <a:t>(11) Coordinator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600" dirty="0"/>
              <a:t>(12) Group facilitator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600" dirty="0"/>
              <a:t>(13) Communicator and interpreter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26-Jan-24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1353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2348880"/>
            <a:ext cx="8424936" cy="428052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3600" dirty="0"/>
              <a:t>Helping the members to asses / evaluate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3600" dirty="0"/>
              <a:t>Developing the strategies and planning for fulfilling the objective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3600" dirty="0"/>
              <a:t>Motivating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3600" dirty="0"/>
              <a:t>Planning a programmes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786210"/>
          </a:xfrm>
        </p:spPr>
        <p:txBody>
          <a:bodyPr>
            <a:normAutofit fontScale="90000"/>
          </a:bodyPr>
          <a:lstStyle/>
          <a:p>
            <a:pPr marL="109728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4400" dirty="0">
                <a:solidFill>
                  <a:srgbClr val="0070C0"/>
                </a:solidFill>
              </a:rPr>
              <a:t>Responsibilities of group worker to handle the dynamics and for problem solving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512" y="0"/>
            <a:ext cx="8964488" cy="66294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Supervising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Managing conflicts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Tracking the events and activities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Giving feedback to group members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Develop a system to monitor the progress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Training and giving the input from time to 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8356" y="476672"/>
            <a:ext cx="8507288" cy="564867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Guiding to assume the roles and responsibilities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Observing the members behavior and working patterns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Creating a healthy environment for members to express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Guiding them to rotate the roles and responsibilities </a:t>
            </a:r>
          </a:p>
        </p:txBody>
      </p:sp>
    </p:spTree>
    <p:extLst>
      <p:ext uri="{BB962C8B-B14F-4D97-AF65-F5344CB8AC3E}">
        <p14:creationId xmlns:p14="http://schemas.microsoft.com/office/powerpoint/2010/main" val="3088177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728" y="476673"/>
            <a:ext cx="8647272" cy="5976664"/>
          </a:xfrm>
        </p:spPr>
        <p:txBody>
          <a:bodyPr>
            <a:normAutofit fontScale="92500"/>
          </a:bodyPr>
          <a:lstStyle/>
          <a:p>
            <a:pPr marL="109728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4000" dirty="0">
                <a:solidFill>
                  <a:srgbClr val="0070C0"/>
                </a:solidFill>
              </a:rPr>
              <a:t>Skills of group worker to handle the dynamics and for problem solving </a:t>
            </a:r>
            <a:r>
              <a:rPr lang="en-IN" sz="4000" dirty="0">
                <a:solidFill>
                  <a:srgbClr val="00B050"/>
                </a:solidFill>
              </a:rPr>
              <a:t>(</a:t>
            </a:r>
            <a:r>
              <a:rPr lang="en-IN" sz="4000" dirty="0" err="1">
                <a:solidFill>
                  <a:srgbClr val="00B050"/>
                </a:solidFill>
              </a:rPr>
              <a:t>Harleigh</a:t>
            </a:r>
            <a:r>
              <a:rPr lang="en-IN" sz="4000" dirty="0">
                <a:solidFill>
                  <a:srgbClr val="00B050"/>
                </a:solidFill>
              </a:rPr>
              <a:t> B </a:t>
            </a:r>
            <a:r>
              <a:rPr lang="en-IN" sz="4000" dirty="0" err="1">
                <a:solidFill>
                  <a:srgbClr val="00B050"/>
                </a:solidFill>
              </a:rPr>
              <a:t>Trecker</a:t>
            </a:r>
            <a:r>
              <a:rPr lang="en-IN" sz="4000" dirty="0">
                <a:solidFill>
                  <a:srgbClr val="00B050"/>
                </a:solidFill>
              </a:rPr>
              <a:t>, 1955:36-37)</a:t>
            </a:r>
            <a:endParaRPr lang="en-US" sz="4000" dirty="0">
              <a:solidFill>
                <a:srgbClr val="0070C0"/>
              </a:solidFill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(1) Skill in establishing purposeful relationship,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(2) skill in analyzing group situation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(3) skill in participation with group</a:t>
            </a:r>
            <a:endParaRPr lang="en-IN" sz="3600" dirty="0">
              <a:solidFill>
                <a:srgbClr val="00B05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26-Jan-24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7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98767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728" y="476673"/>
            <a:ext cx="8647272" cy="5976664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4000"/>
              <a:t>(4) skill in dealing with group feeling,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4000"/>
              <a:t>(5) skill in programme development: decide what, how and why of a programme,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4000"/>
              <a:t>(6) skill in using agency and community resources, and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4000"/>
              <a:t>(7) skill in evaluation</a:t>
            </a:r>
            <a:endParaRPr lang="en-IN" sz="3600">
              <a:solidFill>
                <a:srgbClr val="00B05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26-Jan-24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8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05017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728" y="260648"/>
            <a:ext cx="8647272" cy="6192689"/>
          </a:xfrm>
        </p:spPr>
        <p:txBody>
          <a:bodyPr>
            <a:normAutofit fontScale="85000" lnSpcReduction="10000"/>
          </a:bodyPr>
          <a:lstStyle/>
          <a:p>
            <a:pPr marL="109728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4000" dirty="0">
                <a:solidFill>
                  <a:srgbClr val="0070C0"/>
                </a:solidFill>
              </a:rPr>
              <a:t>Problem solving skills of group worker</a:t>
            </a:r>
          </a:p>
          <a:p>
            <a:pPr marL="109728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2800" dirty="0">
                <a:solidFill>
                  <a:srgbClr val="00B050"/>
                </a:solidFill>
              </a:rPr>
              <a:t>(Ronald W </a:t>
            </a:r>
            <a:r>
              <a:rPr lang="en-US" sz="2800" dirty="0" err="1">
                <a:solidFill>
                  <a:srgbClr val="00B050"/>
                </a:solidFill>
              </a:rPr>
              <a:t>Toseland</a:t>
            </a:r>
            <a:r>
              <a:rPr lang="en-US" sz="2800" dirty="0">
                <a:solidFill>
                  <a:srgbClr val="00B050"/>
                </a:solidFill>
              </a:rPr>
              <a:t> and Robert F Rivas, 1984:266)</a:t>
            </a:r>
            <a:endParaRPr lang="en-US" sz="2800" dirty="0">
              <a:solidFill>
                <a:srgbClr val="0070C0"/>
              </a:solidFill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‘(1) Problem explanation (identifying the problem and developing goals)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(2) Problem analysis (collecting data and developing plans)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(3) Problem resolution (selecting a plan, implementing a plan and feed back)’ </a:t>
            </a:r>
            <a:endParaRPr lang="en-IN" sz="3600" dirty="0">
              <a:solidFill>
                <a:srgbClr val="00B05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26-Jan-24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9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8605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728" y="260648"/>
            <a:ext cx="8647272" cy="6192689"/>
          </a:xfrm>
        </p:spPr>
        <p:txBody>
          <a:bodyPr>
            <a:normAutofit fontScale="92500"/>
          </a:bodyPr>
          <a:lstStyle/>
          <a:p>
            <a:pPr marL="109728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4000" dirty="0">
                <a:solidFill>
                  <a:srgbClr val="0070C0"/>
                </a:solidFill>
              </a:rPr>
              <a:t>Problem solving cycle </a:t>
            </a:r>
          </a:p>
          <a:p>
            <a:pPr marL="109728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2800" dirty="0">
                <a:solidFill>
                  <a:srgbClr val="00B050"/>
                </a:solidFill>
              </a:rPr>
              <a:t>(Ronald W </a:t>
            </a:r>
            <a:r>
              <a:rPr lang="en-US" sz="2800" dirty="0" err="1">
                <a:solidFill>
                  <a:srgbClr val="00B050"/>
                </a:solidFill>
              </a:rPr>
              <a:t>Toseland</a:t>
            </a:r>
            <a:r>
              <a:rPr lang="en-US" sz="2800" dirty="0">
                <a:solidFill>
                  <a:srgbClr val="00B050"/>
                </a:solidFill>
              </a:rPr>
              <a:t> and Robert F Rivas, 1984:268)</a:t>
            </a:r>
            <a:endParaRPr lang="en-US" sz="2800" dirty="0">
              <a:solidFill>
                <a:srgbClr val="0070C0"/>
              </a:solidFill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(1) Identifying the problem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(2) Developing goals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(3) Collecting data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(4) Preparing solutions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(5) Selecting the best plan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(6) Implementing the plan</a:t>
            </a:r>
            <a:endParaRPr lang="en-IN" sz="3600" dirty="0">
              <a:solidFill>
                <a:srgbClr val="00B05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26-Jan-24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10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21348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968" y="260648"/>
            <a:ext cx="9013032" cy="6192689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(7) Monitoring and evaluation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(8) Identifying problem with the plan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(9) Developing new goals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(10) Collecting additional data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(11) Preparing alternate solutions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(12) Selecting a new plan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(13) Implementing the plan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(14) Monitoring and evaluation’ </a:t>
            </a:r>
            <a:endParaRPr lang="en-IN" sz="3600" dirty="0">
              <a:solidFill>
                <a:srgbClr val="00B05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26-Jan-24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02636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55976" y="188641"/>
            <a:ext cx="4536504" cy="6480720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Evaluation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Assessment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Communication 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Listening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Observation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Empathy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Self control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Convincing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Analytical (</a:t>
            </a:r>
            <a:r>
              <a:rPr lang="hi-IN" dirty="0"/>
              <a:t>विश्लेषणात्मक</a:t>
            </a:r>
            <a:r>
              <a:rPr lang="en-US" dirty="0"/>
              <a:t>) thinking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Conflict management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Leadership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Giving feedback</a:t>
            </a:r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6006" y="1196752"/>
            <a:ext cx="4069970" cy="3672408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rgbClr val="0070C0"/>
                </a:solidFill>
              </a:rPr>
              <a:t>Other skills of group worker 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sz="2400" i="1" dirty="0">
                <a:solidFill>
                  <a:srgbClr val="00B050"/>
                </a:solidFill>
              </a:rPr>
              <a:t>(Siddiqui, 2008:112-121)</a:t>
            </a:r>
            <a:r>
              <a:rPr lang="en-US" sz="2400" dirty="0">
                <a:solidFill>
                  <a:srgbClr val="00B050"/>
                </a:solidFill>
              </a:rPr>
              <a:t>  </a:t>
            </a:r>
            <a:endParaRPr lang="en-IN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772" y="84296"/>
            <a:ext cx="8229600" cy="82442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References</a:t>
            </a:r>
            <a:endParaRPr lang="en-IN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435280" cy="5066541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Siddiqui, H. Y. (2008). </a:t>
            </a:r>
            <a:r>
              <a:rPr lang="en-US" sz="2400" i="1" dirty="0"/>
              <a:t>Group Work – theories and practices.</a:t>
            </a:r>
            <a:r>
              <a:rPr lang="en-US" sz="2400" dirty="0"/>
              <a:t> Jaipur: Rawat Publications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Thomas Gracious (Ed.) (2010) </a:t>
            </a:r>
            <a:r>
              <a:rPr lang="en-US" sz="2400" i="1" dirty="0"/>
              <a:t>Social Work Intervention with Individuals and Groups.</a:t>
            </a:r>
            <a:r>
              <a:rPr lang="en-US" sz="2400" dirty="0"/>
              <a:t> New Delhi: School of Social Work, Indira Gandhi National Open University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err="1"/>
              <a:t>Toseland</a:t>
            </a:r>
            <a:r>
              <a:rPr lang="en-US" sz="2400" dirty="0"/>
              <a:t> Ronald W and Rivas Robert F (1984) </a:t>
            </a:r>
            <a:r>
              <a:rPr lang="en-US" sz="2400" i="1" dirty="0"/>
              <a:t>An Introduction to Group Work Practice</a:t>
            </a:r>
            <a:r>
              <a:rPr lang="en-US" sz="2400" dirty="0"/>
              <a:t>, New York: McMillan Publishing Company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err="1"/>
              <a:t>Trecker</a:t>
            </a:r>
            <a:r>
              <a:rPr lang="en-US" sz="2400" dirty="0"/>
              <a:t> B </a:t>
            </a:r>
            <a:r>
              <a:rPr lang="en-US" sz="2400" dirty="0" err="1"/>
              <a:t>Harleigh</a:t>
            </a:r>
            <a:r>
              <a:rPr lang="en-US" sz="2400" dirty="0"/>
              <a:t> (1955) Social Group Work – Principles and Practices, New York: Whiteside Inc, (rev. ed.)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8588D-157A-470A-BFB3-6C5975C68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1174D-49E0-446F-A9B3-879E74ABCD3D}" type="datetime1">
              <a:rPr lang="en-US" smtClean="0"/>
              <a:t>26-Jan-24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57123-026E-45E8-8736-491BD3729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3D236-D36D-49DE-A0E4-DA62D6467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4268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2856"/>
            <a:ext cx="8229600" cy="2592288"/>
          </a:xfrm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chemeClr val="accent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Thank You</a:t>
            </a:r>
            <a:endParaRPr lang="en-IN" sz="7200" dirty="0">
              <a:solidFill>
                <a:schemeClr val="accent2">
                  <a:lumMod val="60000"/>
                  <a:lumOff val="40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FC90E6-EFBF-42C5-8DEB-39C380D48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92EA-EC51-4CCC-815E-730DC3FE15A2}" type="datetime1">
              <a:rPr lang="en-US" smtClean="0"/>
              <a:t>26-Jan-24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52EB69-34B4-4E27-B510-0253793AD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4664C1-558E-4DF6-BC2C-6F5393203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35408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2318</TotalTime>
  <Words>641</Words>
  <Application>Microsoft Office PowerPoint</Application>
  <PresentationFormat>On-screen Show (4:3)</PresentationFormat>
  <Paragraphs>111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Algerian</vt:lpstr>
      <vt:lpstr>Calibri</vt:lpstr>
      <vt:lpstr>Lucida Sans Unicode</vt:lpstr>
      <vt:lpstr>Verdana</vt:lpstr>
      <vt:lpstr>Wingdings 2</vt:lpstr>
      <vt:lpstr>Wingdings 3</vt:lpstr>
      <vt:lpstr>Concourse</vt:lpstr>
      <vt:lpstr>Unit 3 Group process and group dynamics  3.4. Roles and responsibilities and Skills of group worker to handle the dynamics and for problem solving</vt:lpstr>
      <vt:lpstr>PowerPoint Presentation</vt:lpstr>
      <vt:lpstr>PowerPoint Presentation</vt:lpstr>
      <vt:lpstr>Responsibilities of group worker to handle the dynamics and for problem solving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Other skills of group worker  (Siddiqui, 2008:112-121)  </vt:lpstr>
      <vt:lpstr>References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Characteristics of Social Group</dc:title>
  <dc:creator>ADMIN</dc:creator>
  <cp:lastModifiedBy>Jaimon Varghese</cp:lastModifiedBy>
  <cp:revision>82</cp:revision>
  <dcterms:created xsi:type="dcterms:W3CDTF">2018-01-15T04:45:34Z</dcterms:created>
  <dcterms:modified xsi:type="dcterms:W3CDTF">2024-01-26T18:10:26Z</dcterms:modified>
</cp:coreProperties>
</file>