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04"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30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5" r:id="rId30"/>
    <p:sldId id="283" r:id="rId31"/>
    <p:sldId id="284" r:id="rId32"/>
    <p:sldId id="287" r:id="rId33"/>
    <p:sldId id="288" r:id="rId34"/>
    <p:sldId id="289" r:id="rId35"/>
    <p:sldId id="290" r:id="rId36"/>
    <p:sldId id="291" r:id="rId37"/>
    <p:sldId id="292" r:id="rId38"/>
    <p:sldId id="293" r:id="rId39"/>
    <p:sldId id="294" r:id="rId40"/>
    <p:sldId id="295" r:id="rId41"/>
    <p:sldId id="305" r:id="rId42"/>
    <p:sldId id="297" r:id="rId43"/>
    <p:sldId id="298" r:id="rId44"/>
    <p:sldId id="299" r:id="rId45"/>
    <p:sldId id="300" r:id="rId46"/>
    <p:sldId id="301" r:id="rId47"/>
    <p:sldId id="306" r:id="rId48"/>
    <p:sldId id="302" r:id="rId49"/>
    <p:sldId id="303"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363"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5543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58678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7" name="Google Shape;287;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53635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7" name="Google Shape;317;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506870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5994429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101365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6300757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740338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4463275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700157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407836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31656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58952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6749832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421308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6515164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9427702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9133606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878065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918252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48819795"/>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4" name="TextBox 3">
            <a:extLst>
              <a:ext uri="{FF2B5EF4-FFF2-40B4-BE49-F238E27FC236}">
                <a16:creationId xmlns:a16="http://schemas.microsoft.com/office/drawing/2014/main" id="{434D02DD-55E8-4D9B-AD70-4FBE1D41D1A1}"/>
              </a:ext>
            </a:extLst>
          </p:cNvPr>
          <p:cNvSpPr txBox="1"/>
          <p:nvPr/>
        </p:nvSpPr>
        <p:spPr>
          <a:xfrm>
            <a:off x="1175657" y="2589312"/>
            <a:ext cx="6906986" cy="1754326"/>
          </a:xfrm>
          <a:prstGeom prst="rect">
            <a:avLst/>
          </a:prstGeom>
          <a:noFill/>
        </p:spPr>
        <p:txBody>
          <a:bodyPr wrap="square">
            <a:spAutoFit/>
          </a:bodyPr>
          <a:lstStyle/>
          <a:p>
            <a:pPr algn="ctr"/>
            <a:r>
              <a:rPr lang="en-US" sz="5400" b="1" dirty="0">
                <a:solidFill>
                  <a:srgbClr val="FFFF00"/>
                </a:solidFill>
              </a:rPr>
              <a:t>BEHAVIOURAL DISORDERS</a:t>
            </a:r>
            <a:endParaRPr lang="en-IN" sz="6600"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4" name="TextBox 3">
            <a:extLst>
              <a:ext uri="{FF2B5EF4-FFF2-40B4-BE49-F238E27FC236}">
                <a16:creationId xmlns:a16="http://schemas.microsoft.com/office/drawing/2014/main" id="{A58AE932-3994-4A24-A04E-D46018DA792B}"/>
              </a:ext>
            </a:extLst>
          </p:cNvPr>
          <p:cNvSpPr txBox="1"/>
          <p:nvPr/>
        </p:nvSpPr>
        <p:spPr>
          <a:xfrm>
            <a:off x="955220" y="487795"/>
            <a:ext cx="7617279" cy="5646930"/>
          </a:xfrm>
          <a:prstGeom prst="rect">
            <a:avLst/>
          </a:prstGeom>
          <a:noFill/>
        </p:spPr>
        <p:txBody>
          <a:bodyPr wrap="square">
            <a:spAutoFit/>
          </a:bodyPr>
          <a:lstStyle/>
          <a:p>
            <a:pPr marL="457200" lvl="0" indent="-457200" algn="l" rtl="0">
              <a:lnSpc>
                <a:spcPct val="150000"/>
              </a:lnSpc>
              <a:spcBef>
                <a:spcPts val="0"/>
              </a:spcBef>
              <a:spcAft>
                <a:spcPts val="0"/>
              </a:spcAft>
              <a:buClr>
                <a:schemeClr val="tx1"/>
              </a:buClr>
              <a:buSzPct val="100000"/>
              <a:buFont typeface="Arial" panose="020B0604020202020204" pitchFamily="34" charset="0"/>
              <a:buChar char="•"/>
            </a:pPr>
            <a:r>
              <a:rPr lang="en-IN" sz="2800" b="1" dirty="0">
                <a:solidFill>
                  <a:srgbClr val="92D050"/>
                </a:solidFill>
              </a:rPr>
              <a:t>introduction</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IN" sz="2800" b="1" dirty="0">
                <a:solidFill>
                  <a:srgbClr val="92D050"/>
                </a:solidFill>
              </a:rPr>
              <a:t>definition </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IN" sz="2800" b="1" dirty="0">
                <a:solidFill>
                  <a:srgbClr val="92D050"/>
                </a:solidFill>
              </a:rPr>
              <a:t>causes of behavioural disorders </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IN" sz="2800" b="1" dirty="0">
                <a:solidFill>
                  <a:srgbClr val="92D050"/>
                </a:solidFill>
              </a:rPr>
              <a:t>types of behavioural disorders</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IN" sz="2800" b="1" dirty="0">
                <a:solidFill>
                  <a:srgbClr val="92D050"/>
                </a:solidFill>
              </a:rPr>
              <a:t>assessment of common behavioural disorders. </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IN" sz="2800" b="1" dirty="0">
                <a:solidFill>
                  <a:srgbClr val="92D050"/>
                </a:solidFill>
              </a:rPr>
              <a:t>description of behavioural disorders</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IN" sz="2800" b="1" dirty="0">
                <a:solidFill>
                  <a:srgbClr val="92D050"/>
                </a:solidFill>
              </a:rPr>
              <a:t>conclusion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4" name="TextBox 3">
            <a:extLst>
              <a:ext uri="{FF2B5EF4-FFF2-40B4-BE49-F238E27FC236}">
                <a16:creationId xmlns:a16="http://schemas.microsoft.com/office/drawing/2014/main" id="{E1F52C8B-995B-427A-8801-23E3564D62C0}"/>
              </a:ext>
            </a:extLst>
          </p:cNvPr>
          <p:cNvSpPr txBox="1"/>
          <p:nvPr/>
        </p:nvSpPr>
        <p:spPr>
          <a:xfrm>
            <a:off x="644978" y="270827"/>
            <a:ext cx="8139793" cy="5800819"/>
          </a:xfrm>
          <a:prstGeom prst="rect">
            <a:avLst/>
          </a:prstGeom>
          <a:noFill/>
        </p:spPr>
        <p:txBody>
          <a:bodyPr wrap="square">
            <a:spAutoFit/>
          </a:bodyPr>
          <a:lstStyle/>
          <a:p>
            <a:pPr marL="0" lvl="0" indent="0" algn="ctr" rtl="0">
              <a:lnSpc>
                <a:spcPct val="200000"/>
              </a:lnSpc>
              <a:spcBef>
                <a:spcPts val="0"/>
              </a:spcBef>
              <a:spcAft>
                <a:spcPts val="0"/>
              </a:spcAft>
              <a:buClr>
                <a:schemeClr val="dk1"/>
              </a:buClr>
              <a:buSzPts val="3200"/>
              <a:buNone/>
            </a:pPr>
            <a:r>
              <a:rPr lang="en-US" sz="3600" b="1" dirty="0">
                <a:solidFill>
                  <a:srgbClr val="FFFF00"/>
                </a:solidFill>
              </a:rPr>
              <a:t>INTRODUCTION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Behavioral disorders include many tension reducing activities that appear during childhood at various levels of development. </a:t>
            </a:r>
          </a:p>
          <a:p>
            <a:pPr marL="457200" lvl="0" indent="-457200">
              <a:lnSpc>
                <a:spcPct val="150000"/>
              </a:lnSpc>
              <a:spcBef>
                <a:spcPts val="640"/>
              </a:spcBef>
              <a:buClr>
                <a:schemeClr val="tx1"/>
              </a:buClr>
              <a:buSzPts val="3200"/>
              <a:buFont typeface="Arial" panose="020B0604020202020204" pitchFamily="34" charset="0"/>
              <a:buChar char="•"/>
            </a:pPr>
            <a:r>
              <a:rPr lang="en-US" sz="2800" b="1" dirty="0"/>
              <a:t>Some of these habits develop through imitation  from adults where as other as purposeful movement</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4" name="TextBox 3">
            <a:extLst>
              <a:ext uri="{FF2B5EF4-FFF2-40B4-BE49-F238E27FC236}">
                <a16:creationId xmlns:a16="http://schemas.microsoft.com/office/drawing/2014/main" id="{4E5C7C24-BA18-46E8-A402-0D8F5101E992}"/>
              </a:ext>
            </a:extLst>
          </p:cNvPr>
          <p:cNvSpPr txBox="1"/>
          <p:nvPr/>
        </p:nvSpPr>
        <p:spPr>
          <a:xfrm>
            <a:off x="432707" y="424543"/>
            <a:ext cx="8278586" cy="5435783"/>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200"/>
              <a:buNone/>
            </a:pPr>
            <a:r>
              <a:rPr lang="en-IN" sz="4000" b="1" dirty="0">
                <a:solidFill>
                  <a:srgbClr val="FFFF00"/>
                </a:solidFill>
              </a:rPr>
              <a:t>DEFINITION </a:t>
            </a:r>
          </a:p>
          <a:p>
            <a:pPr marL="0" lvl="0" indent="0" algn="l" rtl="0">
              <a:lnSpc>
                <a:spcPct val="150000"/>
              </a:lnSpc>
              <a:spcBef>
                <a:spcPts val="640"/>
              </a:spcBef>
              <a:spcAft>
                <a:spcPts val="0"/>
              </a:spcAft>
              <a:buClr>
                <a:schemeClr val="dk1"/>
              </a:buClr>
              <a:buSzPts val="3200"/>
              <a:buNone/>
            </a:pPr>
            <a:r>
              <a:rPr lang="en-IN" sz="3200" dirty="0"/>
              <a:t>When children cannot adjust to a complex environment around them, they become unable to behave in the socially acceptable way resulting in exhibition of peculiar behaviours and this is called as behavioural problems.</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4" name="TextBox 3">
            <a:extLst>
              <a:ext uri="{FF2B5EF4-FFF2-40B4-BE49-F238E27FC236}">
                <a16:creationId xmlns:a16="http://schemas.microsoft.com/office/drawing/2014/main" id="{6770F2C7-5C08-423E-97B3-7E214BE0970B}"/>
              </a:ext>
            </a:extLst>
          </p:cNvPr>
          <p:cNvSpPr txBox="1"/>
          <p:nvPr/>
        </p:nvSpPr>
        <p:spPr>
          <a:xfrm>
            <a:off x="440871" y="16463"/>
            <a:ext cx="8262258" cy="6374502"/>
          </a:xfrm>
          <a:prstGeom prst="rect">
            <a:avLst/>
          </a:prstGeom>
          <a:noFill/>
        </p:spPr>
        <p:txBody>
          <a:bodyPr wrap="square">
            <a:spAutoFit/>
          </a:bodyPr>
          <a:lstStyle/>
          <a:p>
            <a:pPr marL="0" lvl="0" indent="0" algn="l" rtl="0">
              <a:lnSpc>
                <a:spcPct val="150000"/>
              </a:lnSpc>
              <a:spcBef>
                <a:spcPts val="0"/>
              </a:spcBef>
              <a:spcAft>
                <a:spcPts val="0"/>
              </a:spcAft>
              <a:buClr>
                <a:schemeClr val="dk1"/>
              </a:buClr>
              <a:buSzPts val="3200"/>
              <a:buNone/>
            </a:pPr>
            <a:r>
              <a:rPr lang="en-US" sz="3200" b="1" dirty="0">
                <a:solidFill>
                  <a:srgbClr val="FFFF00"/>
                </a:solidFill>
              </a:rPr>
              <a:t>CAUSES OF BEHAVIORAL DISORDERS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Faulty Parental Attitude</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Inadequate Family Environment</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Mentally and Physically Sick or Handicapped Conditions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Influence of Social Relationship</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Influence of Mass Media</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Influence of Social Change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4" name="TextBox 3">
            <a:extLst>
              <a:ext uri="{FF2B5EF4-FFF2-40B4-BE49-F238E27FC236}">
                <a16:creationId xmlns:a16="http://schemas.microsoft.com/office/drawing/2014/main" id="{AE80EEB3-7341-4ED3-965A-0661932D4329}"/>
              </a:ext>
            </a:extLst>
          </p:cNvPr>
          <p:cNvSpPr txBox="1"/>
          <p:nvPr/>
        </p:nvSpPr>
        <p:spPr>
          <a:xfrm>
            <a:off x="310243" y="133514"/>
            <a:ext cx="8523514" cy="6297558"/>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200"/>
              <a:buNone/>
            </a:pPr>
            <a:r>
              <a:rPr lang="en-US" sz="3200" b="1" dirty="0">
                <a:solidFill>
                  <a:srgbClr val="FFFF00"/>
                </a:solidFill>
              </a:rPr>
              <a:t>TYPES OF BEHAVIORAL PROBLEMS IN CHILDREN </a:t>
            </a:r>
          </a:p>
          <a:p>
            <a:pPr marL="0" lvl="0" indent="0" algn="l" rtl="0">
              <a:lnSpc>
                <a:spcPct val="150000"/>
              </a:lnSpc>
              <a:spcBef>
                <a:spcPts val="640"/>
              </a:spcBef>
              <a:spcAft>
                <a:spcPts val="0"/>
              </a:spcAft>
              <a:buClr>
                <a:schemeClr val="dk1"/>
              </a:buClr>
              <a:buSzPts val="3200"/>
              <a:buNone/>
            </a:pPr>
            <a:r>
              <a:rPr lang="en-US" sz="3200" b="1" dirty="0"/>
              <a:t>Behavioural disorder results due to deprivation in the following area:-</a:t>
            </a:r>
          </a:p>
          <a:p>
            <a:pPr marL="514350" lvl="0" indent="-514350" algn="l" rtl="0">
              <a:lnSpc>
                <a:spcPct val="150000"/>
              </a:lnSpc>
              <a:spcBef>
                <a:spcPts val="640"/>
              </a:spcBef>
              <a:spcAft>
                <a:spcPts val="0"/>
              </a:spcAft>
              <a:buClr>
                <a:schemeClr val="tx1"/>
              </a:buClr>
              <a:buSzPts val="3200"/>
              <a:buFont typeface="+mj-lt"/>
              <a:buAutoNum type="arabicPeriod"/>
            </a:pPr>
            <a:r>
              <a:rPr lang="en-US" sz="3200" b="1" dirty="0">
                <a:solidFill>
                  <a:srgbClr val="92D050"/>
                </a:solidFill>
              </a:rPr>
              <a:t>Emotional Deprivation</a:t>
            </a:r>
          </a:p>
          <a:p>
            <a:pPr marL="514350" lvl="0" indent="-514350" algn="l" rtl="0">
              <a:lnSpc>
                <a:spcPct val="150000"/>
              </a:lnSpc>
              <a:spcBef>
                <a:spcPts val="640"/>
              </a:spcBef>
              <a:spcAft>
                <a:spcPts val="0"/>
              </a:spcAft>
              <a:buClr>
                <a:schemeClr val="tx1"/>
              </a:buClr>
              <a:buSzPts val="3200"/>
              <a:buFont typeface="+mj-lt"/>
              <a:buAutoNum type="arabicPeriod"/>
            </a:pPr>
            <a:r>
              <a:rPr lang="en-US" sz="3200" b="1" dirty="0">
                <a:solidFill>
                  <a:srgbClr val="92D050"/>
                </a:solidFill>
              </a:rPr>
              <a:t>Physical Deprivation</a:t>
            </a:r>
          </a:p>
          <a:p>
            <a:pPr marL="514350" lvl="0" indent="-514350" algn="l" rtl="0">
              <a:lnSpc>
                <a:spcPct val="150000"/>
              </a:lnSpc>
              <a:spcBef>
                <a:spcPts val="640"/>
              </a:spcBef>
              <a:spcAft>
                <a:spcPts val="0"/>
              </a:spcAft>
              <a:buClr>
                <a:schemeClr val="tx1"/>
              </a:buClr>
              <a:buSzPts val="3200"/>
              <a:buFont typeface="+mj-lt"/>
              <a:buAutoNum type="arabicPeriod"/>
            </a:pPr>
            <a:r>
              <a:rPr lang="en-US" sz="3200" b="1" dirty="0">
                <a:solidFill>
                  <a:srgbClr val="92D050"/>
                </a:solidFill>
              </a:rPr>
              <a:t>Social Deprivation</a:t>
            </a:r>
          </a:p>
          <a:p>
            <a:pPr marL="514350" lvl="0" indent="-514350" algn="l" rtl="0">
              <a:lnSpc>
                <a:spcPct val="150000"/>
              </a:lnSpc>
              <a:spcBef>
                <a:spcPts val="640"/>
              </a:spcBef>
              <a:spcAft>
                <a:spcPts val="0"/>
              </a:spcAft>
              <a:buClr>
                <a:schemeClr val="tx1"/>
              </a:buClr>
              <a:buSzPts val="3200"/>
              <a:buFont typeface="+mj-lt"/>
              <a:buAutoNum type="arabicPeriod"/>
            </a:pPr>
            <a:r>
              <a:rPr lang="en-US" sz="3200" b="1" dirty="0">
                <a:solidFill>
                  <a:srgbClr val="92D050"/>
                </a:solidFill>
              </a:rPr>
              <a:t>Other forms</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4" name="TextBox 3">
            <a:extLst>
              <a:ext uri="{FF2B5EF4-FFF2-40B4-BE49-F238E27FC236}">
                <a16:creationId xmlns:a16="http://schemas.microsoft.com/office/drawing/2014/main" id="{AC99AD64-A7D3-416C-A607-71FFCE432F73}"/>
              </a:ext>
            </a:extLst>
          </p:cNvPr>
          <p:cNvSpPr txBox="1"/>
          <p:nvPr/>
        </p:nvSpPr>
        <p:spPr>
          <a:xfrm>
            <a:off x="261257" y="0"/>
            <a:ext cx="8621486" cy="7055008"/>
          </a:xfrm>
          <a:prstGeom prst="rect">
            <a:avLst/>
          </a:prstGeom>
          <a:noFill/>
        </p:spPr>
        <p:txBody>
          <a:bodyPr wrap="square">
            <a:spAutoFit/>
          </a:bodyPr>
          <a:lstStyle/>
          <a:p>
            <a:pPr lvl="0" algn="ctr" rtl="0">
              <a:spcBef>
                <a:spcPts val="0"/>
              </a:spcBef>
              <a:spcAft>
                <a:spcPts val="0"/>
              </a:spcAft>
              <a:buClr>
                <a:schemeClr val="dk1"/>
              </a:buClr>
              <a:buSzPct val="100000"/>
            </a:pPr>
            <a:r>
              <a:rPr lang="en-US" sz="2800" b="1" dirty="0">
                <a:solidFill>
                  <a:srgbClr val="92D050"/>
                </a:solidFill>
              </a:rPr>
              <a:t>EMOTIONAL DEPRIVATION </a:t>
            </a:r>
          </a:p>
          <a:p>
            <a:pPr marL="514350" lvl="0" indent="-514350" algn="l" rtl="0">
              <a:spcBef>
                <a:spcPts val="496"/>
              </a:spcBef>
              <a:spcAft>
                <a:spcPts val="0"/>
              </a:spcAft>
              <a:buClr>
                <a:schemeClr val="dk1"/>
              </a:buClr>
              <a:buSzPct val="100000"/>
              <a:buNone/>
            </a:pPr>
            <a:r>
              <a:rPr lang="en-US" sz="2800" b="1" dirty="0"/>
              <a:t>It occurs when a child is criticized, neglected, ignored or abused by primary caregiver. </a:t>
            </a:r>
          </a:p>
          <a:p>
            <a:pPr marL="1885950" lvl="3" indent="-514350">
              <a:spcBef>
                <a:spcPts val="496"/>
              </a:spcBef>
              <a:buClr>
                <a:schemeClr val="tx1"/>
              </a:buClr>
              <a:buSzPct val="100000"/>
              <a:buFont typeface="+mj-lt"/>
              <a:buAutoNum type="arabicPeriod"/>
            </a:pPr>
            <a:r>
              <a:rPr lang="en-US" sz="2800" b="1" dirty="0">
                <a:solidFill>
                  <a:srgbClr val="00B0F0"/>
                </a:solidFill>
              </a:rPr>
              <a:t>Temper tantrum </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Breath holding spells </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Jealousy </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Insomnia </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Nightmares / night terrors </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Somnolence</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Bruxism</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Masturbation or Homosexuality</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4" name="TextBox 3">
            <a:extLst>
              <a:ext uri="{FF2B5EF4-FFF2-40B4-BE49-F238E27FC236}">
                <a16:creationId xmlns:a16="http://schemas.microsoft.com/office/drawing/2014/main" id="{24FB0052-FACF-4E41-B9C6-7D521484DA78}"/>
              </a:ext>
            </a:extLst>
          </p:cNvPr>
          <p:cNvSpPr txBox="1"/>
          <p:nvPr/>
        </p:nvSpPr>
        <p:spPr>
          <a:xfrm>
            <a:off x="269421" y="0"/>
            <a:ext cx="8605157" cy="6344557"/>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2800" b="1" dirty="0">
                <a:solidFill>
                  <a:srgbClr val="92D050"/>
                </a:solidFill>
              </a:rPr>
              <a:t>PHYSICAL DEPRIVATION</a:t>
            </a:r>
          </a:p>
          <a:p>
            <a:pPr marL="0" lvl="0" indent="0" algn="l" rtl="0">
              <a:lnSpc>
                <a:spcPct val="150000"/>
              </a:lnSpc>
              <a:spcBef>
                <a:spcPts val="544"/>
              </a:spcBef>
              <a:spcAft>
                <a:spcPts val="0"/>
              </a:spcAft>
              <a:buClr>
                <a:schemeClr val="dk1"/>
              </a:buClr>
              <a:buSzPct val="100000"/>
              <a:buNone/>
            </a:pPr>
            <a:r>
              <a:rPr lang="en-US" sz="2800" b="1" dirty="0"/>
              <a:t>A physically deprived child may develop:- </a:t>
            </a:r>
          </a:p>
          <a:p>
            <a:pPr marL="2343150" lvl="4" indent="-514350">
              <a:lnSpc>
                <a:spcPct val="150000"/>
              </a:lnSpc>
              <a:spcBef>
                <a:spcPts val="544"/>
              </a:spcBef>
              <a:buClr>
                <a:schemeClr val="tx1"/>
              </a:buClr>
              <a:buSzPct val="100000"/>
              <a:buFont typeface="+mj-lt"/>
              <a:buAutoNum type="arabicPeriod"/>
            </a:pPr>
            <a:r>
              <a:rPr lang="en-US" sz="2800" b="1" dirty="0">
                <a:solidFill>
                  <a:srgbClr val="00B0F0"/>
                </a:solidFill>
              </a:rPr>
              <a:t>Enuresis (Bed wetting) </a:t>
            </a:r>
          </a:p>
          <a:p>
            <a:pPr marL="2343150" lvl="4" indent="-514350">
              <a:lnSpc>
                <a:spcPct val="150000"/>
              </a:lnSpc>
              <a:spcBef>
                <a:spcPts val="544"/>
              </a:spcBef>
              <a:buClr>
                <a:schemeClr val="tx1"/>
              </a:buClr>
              <a:buSzPct val="100000"/>
              <a:buFont typeface="+mj-lt"/>
              <a:buAutoNum type="arabicPeriod"/>
            </a:pPr>
            <a:r>
              <a:rPr lang="en-US" sz="2800" b="1" dirty="0">
                <a:solidFill>
                  <a:srgbClr val="00B0F0"/>
                </a:solidFill>
              </a:rPr>
              <a:t>Encopresis </a:t>
            </a:r>
          </a:p>
          <a:p>
            <a:pPr marL="2343150" lvl="4" indent="-514350">
              <a:lnSpc>
                <a:spcPct val="150000"/>
              </a:lnSpc>
              <a:spcBef>
                <a:spcPts val="544"/>
              </a:spcBef>
              <a:buClr>
                <a:schemeClr val="tx1"/>
              </a:buClr>
              <a:buSzPct val="100000"/>
              <a:buFont typeface="+mj-lt"/>
              <a:buAutoNum type="arabicPeriod"/>
            </a:pPr>
            <a:r>
              <a:rPr lang="en-US" sz="2800" b="1" dirty="0">
                <a:solidFill>
                  <a:srgbClr val="00B0F0"/>
                </a:solidFill>
              </a:rPr>
              <a:t>Thumb Sucking</a:t>
            </a:r>
          </a:p>
          <a:p>
            <a:pPr marL="2343150" lvl="4" indent="-514350">
              <a:lnSpc>
                <a:spcPct val="150000"/>
              </a:lnSpc>
              <a:spcBef>
                <a:spcPts val="544"/>
              </a:spcBef>
              <a:buClr>
                <a:schemeClr val="tx1"/>
              </a:buClr>
              <a:buSzPct val="100000"/>
              <a:buFont typeface="+mj-lt"/>
              <a:buAutoNum type="arabicPeriod"/>
            </a:pPr>
            <a:r>
              <a:rPr lang="en-US" sz="2800" b="1" dirty="0">
                <a:solidFill>
                  <a:srgbClr val="00B0F0"/>
                </a:solidFill>
              </a:rPr>
              <a:t>Tics</a:t>
            </a:r>
          </a:p>
          <a:p>
            <a:pPr marL="2343150" lvl="4" indent="-514350">
              <a:lnSpc>
                <a:spcPct val="150000"/>
              </a:lnSpc>
              <a:spcBef>
                <a:spcPts val="544"/>
              </a:spcBef>
              <a:buClr>
                <a:schemeClr val="tx1"/>
              </a:buClr>
              <a:buSzPct val="100000"/>
              <a:buFont typeface="+mj-lt"/>
              <a:buAutoNum type="arabicPeriod"/>
            </a:pPr>
            <a:r>
              <a:rPr lang="en-US" sz="2800" b="1" dirty="0">
                <a:solidFill>
                  <a:srgbClr val="00B0F0"/>
                </a:solidFill>
              </a:rPr>
              <a:t>Nail Biting </a:t>
            </a:r>
          </a:p>
          <a:p>
            <a:pPr marL="2343150" lvl="4" indent="-514350">
              <a:lnSpc>
                <a:spcPct val="150000"/>
              </a:lnSpc>
              <a:spcBef>
                <a:spcPts val="544"/>
              </a:spcBef>
              <a:buClr>
                <a:schemeClr val="tx1"/>
              </a:buClr>
              <a:buSzPct val="100000"/>
              <a:buFont typeface="+mj-lt"/>
              <a:buAutoNum type="arabicPeriod"/>
            </a:pPr>
            <a:r>
              <a:rPr lang="en-US" sz="2800" b="1" dirty="0">
                <a:solidFill>
                  <a:srgbClr val="00B0F0"/>
                </a:solidFill>
              </a:rPr>
              <a:t>Pica </a:t>
            </a:r>
          </a:p>
          <a:p>
            <a:pPr marL="2343150" lvl="4" indent="-514350">
              <a:lnSpc>
                <a:spcPct val="150000"/>
              </a:lnSpc>
              <a:spcBef>
                <a:spcPts val="544"/>
              </a:spcBef>
              <a:buClr>
                <a:schemeClr val="tx1"/>
              </a:buClr>
              <a:buSzPct val="100000"/>
              <a:buFont typeface="+mj-lt"/>
              <a:buAutoNum type="arabicPeriod"/>
            </a:pPr>
            <a:r>
              <a:rPr lang="en-US" sz="2800" b="1" dirty="0">
                <a:solidFill>
                  <a:srgbClr val="00B0F0"/>
                </a:solidFill>
              </a:rPr>
              <a:t>ADHD</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4" name="TextBox 3">
            <a:extLst>
              <a:ext uri="{FF2B5EF4-FFF2-40B4-BE49-F238E27FC236}">
                <a16:creationId xmlns:a16="http://schemas.microsoft.com/office/drawing/2014/main" id="{33A9FF0D-2F10-4564-B84A-B5C2597C55A3}"/>
              </a:ext>
            </a:extLst>
          </p:cNvPr>
          <p:cNvSpPr txBox="1"/>
          <p:nvPr/>
        </p:nvSpPr>
        <p:spPr>
          <a:xfrm>
            <a:off x="310243" y="146659"/>
            <a:ext cx="8605157" cy="6280437"/>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2800" b="1" dirty="0">
                <a:solidFill>
                  <a:srgbClr val="92D050"/>
                </a:solidFill>
              </a:rPr>
              <a:t>SOCIAL DEPRIVATION </a:t>
            </a:r>
          </a:p>
          <a:p>
            <a:pPr marL="0" lvl="0" indent="0" algn="l" rtl="0">
              <a:lnSpc>
                <a:spcPct val="150000"/>
              </a:lnSpc>
              <a:spcBef>
                <a:spcPts val="496"/>
              </a:spcBef>
              <a:spcAft>
                <a:spcPts val="0"/>
              </a:spcAft>
              <a:buClr>
                <a:schemeClr val="dk1"/>
              </a:buClr>
              <a:buSzPct val="100000"/>
              <a:buNone/>
            </a:pPr>
            <a:r>
              <a:rPr lang="en-US" sz="2800" b="1" dirty="0"/>
              <a:t>It is the reduction of culturally normal interaction between individual and society:</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Juvenile Delinquency </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School Phobia </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Stealing </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Repeated Failures</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Lying</a:t>
            </a:r>
          </a:p>
          <a:p>
            <a:pPr marL="1885950" lvl="3" indent="-514350">
              <a:lnSpc>
                <a:spcPct val="150000"/>
              </a:lnSpc>
              <a:spcBef>
                <a:spcPts val="496"/>
              </a:spcBef>
              <a:buClr>
                <a:schemeClr val="tx1"/>
              </a:buClr>
              <a:buSzPct val="100000"/>
              <a:buFont typeface="+mj-lt"/>
              <a:buAutoNum type="arabicPeriod"/>
            </a:pPr>
            <a:r>
              <a:rPr lang="en-US" sz="2800" b="1" dirty="0">
                <a:solidFill>
                  <a:srgbClr val="00B0F0"/>
                </a:solidFill>
              </a:rPr>
              <a:t>Aggressiveness/Destructiveness</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4" name="TextBox 3">
            <a:extLst>
              <a:ext uri="{FF2B5EF4-FFF2-40B4-BE49-F238E27FC236}">
                <a16:creationId xmlns:a16="http://schemas.microsoft.com/office/drawing/2014/main" id="{33A9FF0D-2F10-4564-B84A-B5C2597C55A3}"/>
              </a:ext>
            </a:extLst>
          </p:cNvPr>
          <p:cNvSpPr txBox="1"/>
          <p:nvPr/>
        </p:nvSpPr>
        <p:spPr>
          <a:xfrm>
            <a:off x="424543" y="146659"/>
            <a:ext cx="8409214" cy="3150542"/>
          </a:xfrm>
          <a:prstGeom prst="rect">
            <a:avLst/>
          </a:prstGeom>
          <a:noFill/>
        </p:spPr>
        <p:txBody>
          <a:bodyPr wrap="square">
            <a:spAutoFit/>
          </a:bodyPr>
          <a:lstStyle/>
          <a:p>
            <a:pPr marL="0" lvl="0" indent="0" algn="ctr" rtl="0">
              <a:lnSpc>
                <a:spcPct val="150000"/>
              </a:lnSpc>
              <a:spcBef>
                <a:spcPts val="496"/>
              </a:spcBef>
              <a:spcAft>
                <a:spcPts val="0"/>
              </a:spcAft>
              <a:buClr>
                <a:schemeClr val="dk1"/>
              </a:buClr>
              <a:buSzPct val="100000"/>
              <a:buNone/>
            </a:pPr>
            <a:r>
              <a:rPr lang="en-US" sz="3200" b="1" dirty="0">
                <a:solidFill>
                  <a:srgbClr val="92D050"/>
                </a:solidFill>
              </a:rPr>
              <a:t>OTHER FORMS </a:t>
            </a:r>
            <a:endParaRPr lang="en-US" sz="3200" dirty="0">
              <a:solidFill>
                <a:srgbClr val="92D050"/>
              </a:solidFill>
            </a:endParaRPr>
          </a:p>
          <a:p>
            <a:pPr marL="2642870" lvl="5" indent="-514350">
              <a:lnSpc>
                <a:spcPct val="150000"/>
              </a:lnSpc>
              <a:spcBef>
                <a:spcPts val="496"/>
              </a:spcBef>
              <a:buClr>
                <a:schemeClr val="tx1"/>
              </a:buClr>
              <a:buSzPct val="100000"/>
              <a:buFont typeface="+mj-lt"/>
              <a:buAutoNum type="arabicPeriod"/>
            </a:pPr>
            <a:r>
              <a:rPr lang="en-US" sz="3200" b="1" dirty="0">
                <a:solidFill>
                  <a:srgbClr val="00B0F0"/>
                </a:solidFill>
              </a:rPr>
              <a:t>Speech Disorder</a:t>
            </a:r>
          </a:p>
          <a:p>
            <a:pPr marL="2642870" lvl="5" indent="-514350">
              <a:lnSpc>
                <a:spcPct val="150000"/>
              </a:lnSpc>
              <a:spcBef>
                <a:spcPts val="496"/>
              </a:spcBef>
              <a:buClr>
                <a:schemeClr val="tx1"/>
              </a:buClr>
              <a:buSzPct val="100000"/>
              <a:buFont typeface="+mj-lt"/>
              <a:buAutoNum type="arabicPeriod"/>
            </a:pPr>
            <a:r>
              <a:rPr lang="en-US" sz="3200" b="1" dirty="0">
                <a:solidFill>
                  <a:srgbClr val="00B0F0"/>
                </a:solidFill>
              </a:rPr>
              <a:t>Sibling Rivalry </a:t>
            </a:r>
          </a:p>
          <a:p>
            <a:pPr marL="0" lvl="0" indent="0" algn="l" rtl="0">
              <a:lnSpc>
                <a:spcPct val="150000"/>
              </a:lnSpc>
              <a:spcBef>
                <a:spcPts val="496"/>
              </a:spcBef>
              <a:spcAft>
                <a:spcPts val="0"/>
              </a:spcAft>
              <a:buClr>
                <a:srgbClr val="888888"/>
              </a:buClr>
              <a:buSzPct val="100000"/>
              <a:buFont typeface="Noto Sans Symbols"/>
              <a:buNone/>
            </a:pPr>
            <a:endParaRPr lang="en-US" sz="3200" dirty="0"/>
          </a:p>
        </p:txBody>
      </p:sp>
    </p:spTree>
    <p:extLst>
      <p:ext uri="{BB962C8B-B14F-4D97-AF65-F5344CB8AC3E}">
        <p14:creationId xmlns:p14="http://schemas.microsoft.com/office/powerpoint/2010/main" val="243231465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4" name="TextBox 3">
            <a:extLst>
              <a:ext uri="{FF2B5EF4-FFF2-40B4-BE49-F238E27FC236}">
                <a16:creationId xmlns:a16="http://schemas.microsoft.com/office/drawing/2014/main" id="{3D97528A-68FC-4BC5-8FF4-B2AEAAAB9D34}"/>
              </a:ext>
            </a:extLst>
          </p:cNvPr>
          <p:cNvSpPr txBox="1"/>
          <p:nvPr/>
        </p:nvSpPr>
        <p:spPr>
          <a:xfrm>
            <a:off x="163286" y="282369"/>
            <a:ext cx="8980714" cy="5754652"/>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200"/>
              <a:buNone/>
            </a:pPr>
            <a:r>
              <a:rPr lang="en-US" sz="3200" b="1" dirty="0">
                <a:solidFill>
                  <a:srgbClr val="FFFF00"/>
                </a:solidFill>
              </a:rPr>
              <a:t>ASSESSMENT OF COMMON BEHAVIORAL PROBLEMS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Assess whether child is happy or difficult to manage</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Child’s response to new situation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Excessive demand of attention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Problems of toilet and bladder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Habit of nail biting, thumb sucking, pica etc.</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4" name="TextBox 3">
            <a:extLst>
              <a:ext uri="{FF2B5EF4-FFF2-40B4-BE49-F238E27FC236}">
                <a16:creationId xmlns:a16="http://schemas.microsoft.com/office/drawing/2014/main" id="{6826282D-B30C-42FA-BCAD-9C0C426BA153}"/>
              </a:ext>
            </a:extLst>
          </p:cNvPr>
          <p:cNvSpPr txBox="1"/>
          <p:nvPr/>
        </p:nvSpPr>
        <p:spPr>
          <a:xfrm>
            <a:off x="457200" y="316180"/>
            <a:ext cx="8686800" cy="6174447"/>
          </a:xfrm>
          <a:prstGeom prst="rect">
            <a:avLst/>
          </a:prstGeom>
          <a:noFill/>
        </p:spPr>
        <p:txBody>
          <a:bodyPr wrap="square">
            <a:spAutoFit/>
          </a:bodyPr>
          <a:lstStyle/>
          <a:p>
            <a:pPr marL="0" lvl="0" indent="0" algn="ctr" rtl="0">
              <a:lnSpc>
                <a:spcPct val="150000"/>
              </a:lnSpc>
              <a:spcBef>
                <a:spcPts val="640"/>
              </a:spcBef>
              <a:spcAft>
                <a:spcPts val="0"/>
              </a:spcAft>
              <a:buClr>
                <a:schemeClr val="dk1"/>
              </a:buClr>
              <a:buSzPts val="3200"/>
              <a:buNone/>
            </a:pPr>
            <a:r>
              <a:rPr lang="en-US" sz="4000" b="1" dirty="0">
                <a:solidFill>
                  <a:srgbClr val="FFFF00"/>
                </a:solidFill>
              </a:rPr>
              <a:t>1. TEMPERTANTRUM</a:t>
            </a:r>
          </a:p>
          <a:p>
            <a:pPr marL="0" lvl="0" indent="0" algn="l" rtl="0">
              <a:lnSpc>
                <a:spcPct val="150000"/>
              </a:lnSpc>
              <a:spcBef>
                <a:spcPts val="640"/>
              </a:spcBef>
              <a:spcAft>
                <a:spcPts val="0"/>
              </a:spcAft>
              <a:buClr>
                <a:schemeClr val="dk1"/>
              </a:buClr>
              <a:buSzPts val="3200"/>
              <a:buNone/>
            </a:pPr>
            <a:r>
              <a:rPr lang="en-US" sz="3200" b="1" dirty="0"/>
              <a:t>Temper tantrum is a sudden outburst or violent display of anger, frustration and bad temper as physical aggression or resistance such as rigid body, biting, kicking, throwing objects, hitting, crying, rolling on floor, screaming loudly, banging limbs, etc.</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4" name="TextBox 3">
            <a:extLst>
              <a:ext uri="{FF2B5EF4-FFF2-40B4-BE49-F238E27FC236}">
                <a16:creationId xmlns:a16="http://schemas.microsoft.com/office/drawing/2014/main" id="{3D23C8F0-CF27-4B55-94EB-0CFDC3FC89F5}"/>
              </a:ext>
            </a:extLst>
          </p:cNvPr>
          <p:cNvSpPr txBox="1"/>
          <p:nvPr/>
        </p:nvSpPr>
        <p:spPr>
          <a:xfrm>
            <a:off x="359229" y="0"/>
            <a:ext cx="8425542" cy="6631815"/>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3600" b="1" dirty="0">
                <a:solidFill>
                  <a:srgbClr val="92D050"/>
                </a:solidFill>
              </a:rPr>
              <a:t>SYMPTOMS</a:t>
            </a:r>
          </a:p>
          <a:p>
            <a:pPr marL="1828800" lvl="3" indent="-457200">
              <a:lnSpc>
                <a:spcPct val="150000"/>
              </a:lnSpc>
              <a:spcBef>
                <a:spcPts val="592"/>
              </a:spcBef>
              <a:buClr>
                <a:schemeClr val="tx1"/>
              </a:buClr>
              <a:buSzPct val="100000"/>
              <a:buFont typeface="Arial" panose="020B0604020202020204" pitchFamily="34" charset="0"/>
              <a:buChar char="•"/>
            </a:pPr>
            <a:r>
              <a:rPr lang="en-US" sz="2800" b="1" dirty="0"/>
              <a:t>Loud cry </a:t>
            </a:r>
          </a:p>
          <a:p>
            <a:pPr marL="1828800" lvl="3" indent="-457200">
              <a:lnSpc>
                <a:spcPct val="150000"/>
              </a:lnSpc>
              <a:spcBef>
                <a:spcPts val="592"/>
              </a:spcBef>
              <a:buClr>
                <a:schemeClr val="tx1"/>
              </a:buClr>
              <a:buSzPct val="100000"/>
              <a:buFont typeface="Arial" panose="020B0604020202020204" pitchFamily="34" charset="0"/>
              <a:buChar char="•"/>
            </a:pPr>
            <a:r>
              <a:rPr lang="en-US" sz="2800" b="1" dirty="0"/>
              <a:t>Shouting </a:t>
            </a:r>
          </a:p>
          <a:p>
            <a:pPr marL="1828800" lvl="3" indent="-457200">
              <a:lnSpc>
                <a:spcPct val="150000"/>
              </a:lnSpc>
              <a:spcBef>
                <a:spcPts val="592"/>
              </a:spcBef>
              <a:buClr>
                <a:schemeClr val="tx1"/>
              </a:buClr>
              <a:buSzPct val="100000"/>
              <a:buFont typeface="Arial" panose="020B0604020202020204" pitchFamily="34" charset="0"/>
              <a:buChar char="•"/>
            </a:pPr>
            <a:r>
              <a:rPr lang="en-US" sz="2800" b="1" dirty="0"/>
              <a:t>Kicking </a:t>
            </a:r>
          </a:p>
          <a:p>
            <a:pPr marL="1828800" lvl="3" indent="-457200">
              <a:lnSpc>
                <a:spcPct val="150000"/>
              </a:lnSpc>
              <a:spcBef>
                <a:spcPts val="592"/>
              </a:spcBef>
              <a:buClr>
                <a:schemeClr val="tx1"/>
              </a:buClr>
              <a:buSzPct val="100000"/>
              <a:buFont typeface="Arial" panose="020B0604020202020204" pitchFamily="34" charset="0"/>
              <a:buChar char="•"/>
            </a:pPr>
            <a:r>
              <a:rPr lang="en-US" sz="2800" b="1" dirty="0"/>
              <a:t>Biting </a:t>
            </a:r>
          </a:p>
          <a:p>
            <a:pPr marL="1828800" lvl="3" indent="-457200">
              <a:lnSpc>
                <a:spcPct val="150000"/>
              </a:lnSpc>
              <a:spcBef>
                <a:spcPts val="592"/>
              </a:spcBef>
              <a:buClr>
                <a:schemeClr val="tx1"/>
              </a:buClr>
              <a:buSzPct val="100000"/>
              <a:buFont typeface="Arial" panose="020B0604020202020204" pitchFamily="34" charset="0"/>
              <a:buChar char="•"/>
            </a:pPr>
            <a:r>
              <a:rPr lang="en-US" sz="2800" b="1" dirty="0"/>
              <a:t>Head Banging </a:t>
            </a:r>
          </a:p>
          <a:p>
            <a:pPr marL="1828800" lvl="3" indent="-457200">
              <a:lnSpc>
                <a:spcPct val="150000"/>
              </a:lnSpc>
              <a:spcBef>
                <a:spcPts val="592"/>
              </a:spcBef>
              <a:buClr>
                <a:schemeClr val="tx1"/>
              </a:buClr>
              <a:buSzPct val="100000"/>
              <a:buFont typeface="Arial" panose="020B0604020202020204" pitchFamily="34" charset="0"/>
              <a:buChar char="•"/>
            </a:pPr>
            <a:r>
              <a:rPr lang="en-US" sz="2800" b="1" dirty="0"/>
              <a:t>Screaming </a:t>
            </a:r>
          </a:p>
          <a:p>
            <a:pPr marL="1828800" lvl="3" indent="-457200">
              <a:lnSpc>
                <a:spcPct val="150000"/>
              </a:lnSpc>
              <a:spcBef>
                <a:spcPts val="592"/>
              </a:spcBef>
              <a:buClr>
                <a:schemeClr val="tx1"/>
              </a:buClr>
              <a:buSzPct val="100000"/>
              <a:buFont typeface="Arial" panose="020B0604020202020204" pitchFamily="34" charset="0"/>
              <a:buChar char="•"/>
            </a:pPr>
            <a:r>
              <a:rPr lang="en-US" sz="2800" b="1" dirty="0"/>
              <a:t>Throwing and breaking objects </a:t>
            </a:r>
          </a:p>
          <a:p>
            <a:pPr marL="1828800" lvl="3" indent="-457200">
              <a:lnSpc>
                <a:spcPct val="150000"/>
              </a:lnSpc>
              <a:spcBef>
                <a:spcPts val="592"/>
              </a:spcBef>
              <a:buClr>
                <a:schemeClr val="tx1"/>
              </a:buClr>
              <a:buSzPct val="100000"/>
              <a:buFont typeface="Arial" panose="020B0604020202020204" pitchFamily="34" charset="0"/>
              <a:buChar char="•"/>
            </a:pPr>
            <a:r>
              <a:rPr lang="en-US" sz="2800" b="1" dirty="0"/>
              <a:t>Inflicting self injury</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4" name="TextBox 3">
            <a:extLst>
              <a:ext uri="{FF2B5EF4-FFF2-40B4-BE49-F238E27FC236}">
                <a16:creationId xmlns:a16="http://schemas.microsoft.com/office/drawing/2014/main" id="{6A7FFC1D-F8A0-4730-94A2-2E1B59A8FF4A}"/>
              </a:ext>
            </a:extLst>
          </p:cNvPr>
          <p:cNvSpPr txBox="1"/>
          <p:nvPr/>
        </p:nvSpPr>
        <p:spPr>
          <a:xfrm>
            <a:off x="228600" y="439864"/>
            <a:ext cx="8686800" cy="5677708"/>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3600" b="1" dirty="0">
                <a:solidFill>
                  <a:srgbClr val="92D050"/>
                </a:solidFill>
              </a:rPr>
              <a:t>MANAGEMENT </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US" sz="2800" b="1" dirty="0"/>
              <a:t>Support the child and protect from self harm. </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US" sz="2800" b="1" dirty="0"/>
              <a:t>Take away the child from immediate cause in a calm and quiet way. </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US" sz="2800" b="1" dirty="0"/>
              <a:t>Wash the face and hands of child and change clothes. </a:t>
            </a:r>
          </a:p>
          <a:p>
            <a:pPr marL="457200" lvl="0" indent="-457200" algn="l" rtl="0">
              <a:lnSpc>
                <a:spcPct val="150000"/>
              </a:lnSpc>
              <a:spcBef>
                <a:spcPts val="592"/>
              </a:spcBef>
              <a:spcAft>
                <a:spcPts val="0"/>
              </a:spcAft>
              <a:buClr>
                <a:schemeClr val="tx1"/>
              </a:buClr>
              <a:buSzPct val="100000"/>
              <a:buFont typeface="Arial" panose="020B0604020202020204" pitchFamily="34" charset="0"/>
              <a:buChar char="•"/>
            </a:pPr>
            <a:r>
              <a:rPr lang="en-US" sz="2800" b="1" dirty="0"/>
              <a:t>Educate the child about acceptable behaviour and give toys and emphasize on play therapy.</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4" name="TextBox 3">
            <a:extLst>
              <a:ext uri="{FF2B5EF4-FFF2-40B4-BE49-F238E27FC236}">
                <a16:creationId xmlns:a16="http://schemas.microsoft.com/office/drawing/2014/main" id="{F4009CCE-5308-4659-BCA4-EA6DD81758E3}"/>
              </a:ext>
            </a:extLst>
          </p:cNvPr>
          <p:cNvSpPr txBox="1"/>
          <p:nvPr/>
        </p:nvSpPr>
        <p:spPr>
          <a:xfrm>
            <a:off x="0" y="10083"/>
            <a:ext cx="9144000" cy="6324808"/>
          </a:xfrm>
          <a:prstGeom prst="rect">
            <a:avLst/>
          </a:prstGeom>
          <a:noFill/>
        </p:spPr>
        <p:txBody>
          <a:bodyPr wrap="square">
            <a:spAutoFit/>
          </a:bodyPr>
          <a:lstStyle/>
          <a:p>
            <a:pPr marL="0" lvl="0" indent="0" algn="ctr" rtl="0">
              <a:spcBef>
                <a:spcPts val="0"/>
              </a:spcBef>
              <a:spcAft>
                <a:spcPts val="0"/>
              </a:spcAft>
              <a:buClr>
                <a:schemeClr val="dk1"/>
              </a:buClr>
              <a:buSzPts val="2600"/>
              <a:buNone/>
            </a:pPr>
            <a:r>
              <a:rPr lang="en-US" sz="4000" b="1" dirty="0">
                <a:solidFill>
                  <a:srgbClr val="FFFF00"/>
                </a:solidFill>
              </a:rPr>
              <a:t>2. BREATH HOLDING SPELLS.</a:t>
            </a:r>
            <a:endParaRPr lang="en-US" sz="4000" dirty="0">
              <a:solidFill>
                <a:srgbClr val="FFFF00"/>
              </a:solidFill>
            </a:endParaRPr>
          </a:p>
          <a:p>
            <a:pPr marL="457200" lvl="0" indent="-457200" algn="l" rtl="0">
              <a:spcBef>
                <a:spcPts val="600"/>
              </a:spcBef>
              <a:spcAft>
                <a:spcPts val="600"/>
              </a:spcAft>
              <a:buClr>
                <a:schemeClr val="tx1"/>
              </a:buClr>
              <a:buSzPts val="2600"/>
              <a:buFont typeface="Arial" panose="020B0604020202020204" pitchFamily="34" charset="0"/>
              <a:buChar char="•"/>
            </a:pPr>
            <a:r>
              <a:rPr lang="en-US" sz="3200" b="1" dirty="0"/>
              <a:t>brief periods for which young children stop breathing for 1 minute.</a:t>
            </a:r>
          </a:p>
          <a:p>
            <a:pPr marL="457200" lvl="0" indent="-457200" algn="l" rtl="0">
              <a:spcBef>
                <a:spcPts val="600"/>
              </a:spcBef>
              <a:spcAft>
                <a:spcPts val="600"/>
              </a:spcAft>
              <a:buClr>
                <a:schemeClr val="tx1"/>
              </a:buClr>
              <a:buSzPts val="2600"/>
              <a:buFont typeface="Arial" panose="020B0604020202020204" pitchFamily="34" charset="0"/>
              <a:buChar char="•"/>
            </a:pPr>
            <a:r>
              <a:rPr lang="en-US" sz="3200" b="1" dirty="0"/>
              <a:t>often causes a child to lose consciousness</a:t>
            </a:r>
          </a:p>
          <a:p>
            <a:pPr lvl="0" algn="l" rtl="0">
              <a:spcBef>
                <a:spcPts val="600"/>
              </a:spcBef>
              <a:spcAft>
                <a:spcPts val="600"/>
              </a:spcAft>
              <a:buClr>
                <a:schemeClr val="tx1"/>
              </a:buClr>
              <a:buSzPts val="2600"/>
            </a:pPr>
            <a:r>
              <a:rPr lang="en-US" sz="3200" b="1" dirty="0">
                <a:solidFill>
                  <a:srgbClr val="92D050"/>
                </a:solidFill>
              </a:rPr>
              <a:t>Two types:</a:t>
            </a:r>
            <a:r>
              <a:rPr lang="en-US" sz="3200" b="1" dirty="0"/>
              <a:t> </a:t>
            </a:r>
          </a:p>
          <a:p>
            <a:pPr marL="457200" lvl="0" indent="-457200" algn="l" rtl="0">
              <a:spcBef>
                <a:spcPts val="600"/>
              </a:spcBef>
              <a:spcAft>
                <a:spcPts val="600"/>
              </a:spcAft>
              <a:buClr>
                <a:schemeClr val="tx1"/>
              </a:buClr>
              <a:buSzPts val="2600"/>
              <a:buFont typeface="Arial" panose="020B0604020202020204" pitchFamily="34" charset="0"/>
              <a:buChar char="•"/>
            </a:pPr>
            <a:r>
              <a:rPr lang="en-US" sz="3200" b="1" dirty="0">
                <a:solidFill>
                  <a:srgbClr val="00B0F0"/>
                </a:solidFill>
              </a:rPr>
              <a:t>Cyanotic Spell - </a:t>
            </a:r>
            <a:r>
              <a:rPr lang="en-US" sz="3200" b="1" dirty="0"/>
              <a:t>It is caused by a change in child’s usual breathing pattern, usually in response to feeling angry or frustrated </a:t>
            </a:r>
          </a:p>
          <a:p>
            <a:pPr marL="457200" lvl="0" indent="-457200" algn="l" rtl="0">
              <a:spcBef>
                <a:spcPts val="600"/>
              </a:spcBef>
              <a:spcAft>
                <a:spcPts val="600"/>
              </a:spcAft>
              <a:buClr>
                <a:schemeClr val="tx1"/>
              </a:buClr>
              <a:buSzPts val="2600"/>
              <a:buFont typeface="Arial" panose="020B0604020202020204" pitchFamily="34" charset="0"/>
              <a:buChar char="•"/>
            </a:pPr>
            <a:r>
              <a:rPr lang="en-US" sz="3200" b="1" dirty="0">
                <a:solidFill>
                  <a:srgbClr val="00B0F0"/>
                </a:solidFill>
              </a:rPr>
              <a:t>Pallid Spell - </a:t>
            </a:r>
            <a:r>
              <a:rPr lang="en-US" sz="3200" b="1" dirty="0"/>
              <a:t>It is caused by slowing of child’s heart rate usually in response to pain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4" name="TextBox 3">
            <a:extLst>
              <a:ext uri="{FF2B5EF4-FFF2-40B4-BE49-F238E27FC236}">
                <a16:creationId xmlns:a16="http://schemas.microsoft.com/office/drawing/2014/main" id="{ED251167-E4D7-44F8-BE8C-BB27C337F26D}"/>
              </a:ext>
            </a:extLst>
          </p:cNvPr>
          <p:cNvSpPr txBox="1"/>
          <p:nvPr/>
        </p:nvSpPr>
        <p:spPr>
          <a:xfrm>
            <a:off x="204107" y="0"/>
            <a:ext cx="8735786" cy="6701065"/>
          </a:xfrm>
          <a:prstGeom prst="rect">
            <a:avLst/>
          </a:prstGeom>
          <a:noFill/>
        </p:spPr>
        <p:txBody>
          <a:bodyPr wrap="square">
            <a:spAutoFit/>
          </a:bodyPr>
          <a:lstStyle/>
          <a:p>
            <a:pPr marL="0" lvl="0" indent="0" algn="ctr" rtl="0">
              <a:lnSpc>
                <a:spcPct val="200000"/>
              </a:lnSpc>
              <a:spcBef>
                <a:spcPts val="0"/>
              </a:spcBef>
              <a:spcAft>
                <a:spcPts val="0"/>
              </a:spcAft>
              <a:buClr>
                <a:schemeClr val="dk1"/>
              </a:buClr>
              <a:buSzPct val="100000"/>
              <a:buNone/>
            </a:pPr>
            <a:r>
              <a:rPr lang="en-US" sz="3600" b="1" dirty="0">
                <a:solidFill>
                  <a:srgbClr val="92D050"/>
                </a:solidFill>
              </a:rPr>
              <a:t>SIGNS AND SYMPTOMS </a:t>
            </a:r>
          </a:p>
          <a:p>
            <a:pPr marL="457200" lvl="0" indent="-457200" algn="l" rtl="0">
              <a:lnSpc>
                <a:spcPct val="200000"/>
              </a:lnSpc>
              <a:spcBef>
                <a:spcPts val="592"/>
              </a:spcBef>
              <a:spcAft>
                <a:spcPts val="0"/>
              </a:spcAft>
              <a:buClr>
                <a:schemeClr val="tx1"/>
              </a:buClr>
              <a:buSzPct val="100000"/>
              <a:buFont typeface="Arial" panose="020B0604020202020204" pitchFamily="34" charset="0"/>
              <a:buChar char="•"/>
            </a:pPr>
            <a:r>
              <a:rPr lang="en-US" sz="2800" b="1" dirty="0"/>
              <a:t>Fainting </a:t>
            </a:r>
          </a:p>
          <a:p>
            <a:pPr marL="457200" lvl="0" indent="-457200" algn="l" rtl="0">
              <a:lnSpc>
                <a:spcPct val="200000"/>
              </a:lnSpc>
              <a:spcBef>
                <a:spcPts val="592"/>
              </a:spcBef>
              <a:spcAft>
                <a:spcPts val="0"/>
              </a:spcAft>
              <a:buClr>
                <a:schemeClr val="tx1"/>
              </a:buClr>
              <a:buSzPct val="100000"/>
              <a:buFont typeface="Arial" panose="020B0604020202020204" pitchFamily="34" charset="0"/>
              <a:buChar char="•"/>
            </a:pPr>
            <a:r>
              <a:rPr lang="en-US" sz="2800" b="1" dirty="0"/>
              <a:t>Stiff body </a:t>
            </a:r>
          </a:p>
          <a:p>
            <a:pPr marL="457200" lvl="0" indent="-457200" algn="l" rtl="0">
              <a:lnSpc>
                <a:spcPct val="200000"/>
              </a:lnSpc>
              <a:spcBef>
                <a:spcPts val="592"/>
              </a:spcBef>
              <a:spcAft>
                <a:spcPts val="0"/>
              </a:spcAft>
              <a:buClr>
                <a:schemeClr val="tx1"/>
              </a:buClr>
              <a:buSzPct val="100000"/>
              <a:buFont typeface="Arial" panose="020B0604020202020204" pitchFamily="34" charset="0"/>
              <a:buChar char="•"/>
            </a:pPr>
            <a:r>
              <a:rPr lang="en-US" sz="2800" b="1" dirty="0"/>
              <a:t>Too fast or too hard breath </a:t>
            </a:r>
          </a:p>
          <a:p>
            <a:pPr marL="457200" lvl="0" indent="-457200" algn="l" rtl="0">
              <a:lnSpc>
                <a:spcPct val="200000"/>
              </a:lnSpc>
              <a:spcBef>
                <a:spcPts val="592"/>
              </a:spcBef>
              <a:spcAft>
                <a:spcPts val="0"/>
              </a:spcAft>
              <a:buClr>
                <a:schemeClr val="tx1"/>
              </a:buClr>
              <a:buSzPct val="100000"/>
              <a:buFont typeface="Arial" panose="020B0604020202020204" pitchFamily="34" charset="0"/>
              <a:buChar char="•"/>
            </a:pPr>
            <a:r>
              <a:rPr lang="en-US" sz="2800" b="1" dirty="0"/>
              <a:t>Long pause before child takes another breath</a:t>
            </a:r>
          </a:p>
          <a:p>
            <a:pPr marL="457200" lvl="0" indent="-457200" algn="l" rtl="0">
              <a:lnSpc>
                <a:spcPct val="200000"/>
              </a:lnSpc>
              <a:spcBef>
                <a:spcPts val="592"/>
              </a:spcBef>
              <a:spcAft>
                <a:spcPts val="0"/>
              </a:spcAft>
              <a:buClr>
                <a:schemeClr val="tx1"/>
              </a:buClr>
              <a:buSzPct val="100000"/>
              <a:buFont typeface="Arial" panose="020B0604020202020204" pitchFamily="34" charset="0"/>
              <a:buChar char="•"/>
            </a:pPr>
            <a:r>
              <a:rPr lang="en-US" sz="2800" b="1" dirty="0"/>
              <a:t>Red or blue purple lips </a:t>
            </a:r>
          </a:p>
          <a:p>
            <a:pPr marL="457200" lvl="0" indent="-457200" algn="l" rtl="0">
              <a:lnSpc>
                <a:spcPct val="200000"/>
              </a:lnSpc>
              <a:spcBef>
                <a:spcPts val="592"/>
              </a:spcBef>
              <a:spcAft>
                <a:spcPts val="0"/>
              </a:spcAft>
              <a:buClr>
                <a:schemeClr val="tx1"/>
              </a:buClr>
              <a:buSzPct val="100000"/>
              <a:buFont typeface="Arial" panose="020B0604020202020204" pitchFamily="34" charset="0"/>
              <a:buChar char="•"/>
            </a:pPr>
            <a:r>
              <a:rPr lang="en-US" sz="2800" b="1" dirty="0"/>
              <a:t>Intense/single or no cry at all</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4" name="TextBox 3">
            <a:extLst>
              <a:ext uri="{FF2B5EF4-FFF2-40B4-BE49-F238E27FC236}">
                <a16:creationId xmlns:a16="http://schemas.microsoft.com/office/drawing/2014/main" id="{EA528BD5-973C-4A09-90D9-080162B37E05}"/>
              </a:ext>
            </a:extLst>
          </p:cNvPr>
          <p:cNvSpPr txBox="1"/>
          <p:nvPr/>
        </p:nvSpPr>
        <p:spPr>
          <a:xfrm>
            <a:off x="179614" y="167076"/>
            <a:ext cx="8964386" cy="6105197"/>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3200" b="1" dirty="0">
                <a:solidFill>
                  <a:srgbClr val="92D050"/>
                </a:solidFill>
              </a:rPr>
              <a:t>MANAGEMENT</a:t>
            </a:r>
          </a:p>
          <a:p>
            <a:pPr marL="457200" lvl="0" indent="-457200" algn="l" rtl="0">
              <a:lnSpc>
                <a:spcPct val="150000"/>
              </a:lnSpc>
              <a:spcBef>
                <a:spcPts val="544"/>
              </a:spcBef>
              <a:spcAft>
                <a:spcPts val="0"/>
              </a:spcAft>
              <a:buClr>
                <a:schemeClr val="tx1"/>
              </a:buClr>
              <a:buSzPct val="100000"/>
              <a:buFont typeface="Arial" panose="020B0604020202020204" pitchFamily="34" charset="0"/>
              <a:buChar char="•"/>
            </a:pPr>
            <a:r>
              <a:rPr lang="en-US" sz="3200" b="1" dirty="0"/>
              <a:t>During the episode, make the child lay down on floor and prevent his/her arms or legs from hitting any sharp object. </a:t>
            </a:r>
          </a:p>
          <a:p>
            <a:pPr marL="457200" lvl="0" indent="-457200" algn="l" rtl="0">
              <a:lnSpc>
                <a:spcPct val="150000"/>
              </a:lnSpc>
              <a:spcBef>
                <a:spcPts val="544"/>
              </a:spcBef>
              <a:spcAft>
                <a:spcPts val="0"/>
              </a:spcAft>
              <a:buClr>
                <a:schemeClr val="tx1"/>
              </a:buClr>
              <a:buSzPct val="100000"/>
              <a:buFont typeface="Arial" panose="020B0604020202020204" pitchFamily="34" charset="0"/>
              <a:buChar char="•"/>
            </a:pPr>
            <a:r>
              <a:rPr lang="en-US" sz="3200" b="1" dirty="0"/>
              <a:t>After the episode, child starts breathing immediately after 1 min. But if the child does not breathes then call emergency. </a:t>
            </a:r>
          </a:p>
          <a:p>
            <a:pPr marL="457200" lvl="0" indent="-457200" algn="l" rtl="0">
              <a:lnSpc>
                <a:spcPct val="150000"/>
              </a:lnSpc>
              <a:spcBef>
                <a:spcPts val="544"/>
              </a:spcBef>
              <a:spcAft>
                <a:spcPts val="0"/>
              </a:spcAft>
              <a:buClr>
                <a:schemeClr val="tx1"/>
              </a:buClr>
              <a:buSzPct val="100000"/>
              <a:buFont typeface="Arial" panose="020B0604020202020204" pitchFamily="34" charset="0"/>
              <a:buChar char="•"/>
            </a:pPr>
            <a:r>
              <a:rPr lang="en-US" sz="3200" b="1" dirty="0"/>
              <a:t>Give plenty of rest. </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4" name="TextBox 3">
            <a:extLst>
              <a:ext uri="{FF2B5EF4-FFF2-40B4-BE49-F238E27FC236}">
                <a16:creationId xmlns:a16="http://schemas.microsoft.com/office/drawing/2014/main" id="{22B0AF04-6C5D-4065-9E57-BF89563F3AE1}"/>
              </a:ext>
            </a:extLst>
          </p:cNvPr>
          <p:cNvSpPr txBox="1"/>
          <p:nvPr/>
        </p:nvSpPr>
        <p:spPr>
          <a:xfrm>
            <a:off x="187778" y="0"/>
            <a:ext cx="8768443" cy="6493316"/>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000"/>
              <a:buNone/>
            </a:pPr>
            <a:r>
              <a:rPr lang="en-US" sz="3600" b="1" dirty="0">
                <a:solidFill>
                  <a:srgbClr val="FFFF00"/>
                </a:solidFill>
              </a:rPr>
              <a:t>3. JEALOUSY </a:t>
            </a:r>
          </a:p>
          <a:p>
            <a:pPr marL="0" lvl="0" indent="0" algn="l" rtl="0">
              <a:lnSpc>
                <a:spcPct val="150000"/>
              </a:lnSpc>
              <a:spcBef>
                <a:spcPts val="0"/>
              </a:spcBef>
              <a:spcAft>
                <a:spcPts val="0"/>
              </a:spcAft>
              <a:buClr>
                <a:schemeClr val="dk1"/>
              </a:buClr>
              <a:buSzPts val="3000"/>
              <a:buNone/>
            </a:pPr>
            <a:r>
              <a:rPr lang="en-US" sz="2800" b="1" dirty="0"/>
              <a:t>Jealousy is a normal response to actual, supposed or threatened loss of affection. e.g. the birth of an additional family member</a:t>
            </a:r>
          </a:p>
          <a:p>
            <a:pPr marL="0" lvl="0" indent="0" algn="l" rtl="0">
              <a:lnSpc>
                <a:spcPct val="150000"/>
              </a:lnSpc>
              <a:spcBef>
                <a:spcPts val="640"/>
              </a:spcBef>
              <a:spcAft>
                <a:spcPts val="0"/>
              </a:spcAft>
              <a:buClr>
                <a:schemeClr val="dk1"/>
              </a:buClr>
              <a:buSzPts val="3000"/>
              <a:buNone/>
            </a:pPr>
            <a:r>
              <a:rPr lang="en-US" sz="3200" b="1" dirty="0">
                <a:solidFill>
                  <a:srgbClr val="92D050"/>
                </a:solidFill>
              </a:rPr>
              <a:t>SYMPTOMS</a:t>
            </a:r>
            <a:r>
              <a:rPr lang="en-US" sz="2800" b="1" dirty="0">
                <a:solidFill>
                  <a:srgbClr val="92D050"/>
                </a:solidFill>
              </a:rPr>
              <a:t> </a:t>
            </a:r>
          </a:p>
          <a:p>
            <a:pPr marL="514350" lvl="0" indent="-514350" algn="l" rtl="0">
              <a:lnSpc>
                <a:spcPct val="150000"/>
              </a:lnSpc>
              <a:spcBef>
                <a:spcPts val="560"/>
              </a:spcBef>
              <a:spcAft>
                <a:spcPts val="0"/>
              </a:spcAft>
              <a:buClr>
                <a:schemeClr val="tx1"/>
              </a:buClr>
              <a:buSzPts val="2800"/>
              <a:buFont typeface="+mj-lt"/>
              <a:buAutoNum type="arabicPeriod"/>
            </a:pPr>
            <a:r>
              <a:rPr lang="en-US" sz="2800" b="1" dirty="0"/>
              <a:t>Aggressive nature	 </a:t>
            </a:r>
          </a:p>
          <a:p>
            <a:pPr marL="514350" lvl="0" indent="-514350" algn="l" rtl="0">
              <a:lnSpc>
                <a:spcPct val="150000"/>
              </a:lnSpc>
              <a:spcBef>
                <a:spcPts val="560"/>
              </a:spcBef>
              <a:spcAft>
                <a:spcPts val="0"/>
              </a:spcAft>
              <a:buClr>
                <a:schemeClr val="tx1"/>
              </a:buClr>
              <a:buSzPts val="2800"/>
              <a:buFont typeface="+mj-lt"/>
              <a:buAutoNum type="arabicPeriod"/>
            </a:pPr>
            <a:r>
              <a:rPr lang="en-US" sz="2800" b="1" dirty="0"/>
              <a:t>Roughly handling of new baby</a:t>
            </a:r>
          </a:p>
          <a:p>
            <a:pPr marL="514350" lvl="0" indent="-514350" algn="l" rtl="0">
              <a:lnSpc>
                <a:spcPct val="150000"/>
              </a:lnSpc>
              <a:spcBef>
                <a:spcPts val="560"/>
              </a:spcBef>
              <a:spcAft>
                <a:spcPts val="0"/>
              </a:spcAft>
              <a:buClr>
                <a:schemeClr val="tx1"/>
              </a:buClr>
              <a:buSzPts val="2800"/>
              <a:buFont typeface="+mj-lt"/>
              <a:buAutoNum type="arabicPeriod"/>
            </a:pPr>
            <a:r>
              <a:rPr lang="en-US" sz="2800" b="1" dirty="0"/>
              <a:t>Children may act naughty to get attention </a:t>
            </a:r>
          </a:p>
          <a:p>
            <a:pPr marL="514350" lvl="0" indent="-514350" algn="l" rtl="0">
              <a:lnSpc>
                <a:spcPct val="150000"/>
              </a:lnSpc>
              <a:spcBef>
                <a:spcPts val="560"/>
              </a:spcBef>
              <a:spcAft>
                <a:spcPts val="0"/>
              </a:spcAft>
              <a:buClr>
                <a:schemeClr val="tx1"/>
              </a:buClr>
              <a:buSzPts val="2800"/>
              <a:buFont typeface="+mj-lt"/>
              <a:buAutoNum type="arabicPeriod"/>
            </a:pPr>
            <a:r>
              <a:rPr lang="en-US" sz="2800" b="1" dirty="0"/>
              <a:t>Gets detached or becomes over affectionate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4" name="TextBox 3">
            <a:extLst>
              <a:ext uri="{FF2B5EF4-FFF2-40B4-BE49-F238E27FC236}">
                <a16:creationId xmlns:a16="http://schemas.microsoft.com/office/drawing/2014/main" id="{8DB1281D-CA2A-47BF-B09A-F77673D27686}"/>
              </a:ext>
            </a:extLst>
          </p:cNvPr>
          <p:cNvSpPr txBox="1"/>
          <p:nvPr/>
        </p:nvSpPr>
        <p:spPr>
          <a:xfrm>
            <a:off x="204107" y="0"/>
            <a:ext cx="8735786" cy="6324039"/>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000"/>
              <a:buNone/>
            </a:pPr>
            <a:r>
              <a:rPr lang="en-US" sz="3600" b="1" dirty="0">
                <a:solidFill>
                  <a:srgbClr val="92D050"/>
                </a:solidFill>
              </a:rPr>
              <a:t>MANAGEMENT</a:t>
            </a:r>
            <a:endParaRPr lang="en-US" sz="2800" dirty="0">
              <a:solidFill>
                <a:srgbClr val="92D050"/>
              </a:solidFill>
            </a:endParaRP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Never punish the child for his feeling of jealousy</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Teach the child to deal effectively with his emotions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Parents should treat child equally and avoid comparison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Professional help can be taken in complicated cases</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6" name="TextBox 5">
            <a:extLst>
              <a:ext uri="{FF2B5EF4-FFF2-40B4-BE49-F238E27FC236}">
                <a16:creationId xmlns:a16="http://schemas.microsoft.com/office/drawing/2014/main" id="{3F071B7B-9111-4B3C-8E8F-D9509F4AA3D9}"/>
              </a:ext>
            </a:extLst>
          </p:cNvPr>
          <p:cNvSpPr txBox="1"/>
          <p:nvPr/>
        </p:nvSpPr>
        <p:spPr>
          <a:xfrm>
            <a:off x="212270" y="0"/>
            <a:ext cx="8931729" cy="6405280"/>
          </a:xfrm>
          <a:prstGeom prst="rect">
            <a:avLst/>
          </a:prstGeom>
          <a:noFill/>
        </p:spPr>
        <p:txBody>
          <a:bodyPr wrap="square">
            <a:spAutoFit/>
          </a:bodyPr>
          <a:lstStyle/>
          <a:p>
            <a:pPr marL="0" lvl="0" indent="-203200" algn="ctr" rtl="0">
              <a:lnSpc>
                <a:spcPct val="150000"/>
              </a:lnSpc>
              <a:spcBef>
                <a:spcPts val="640"/>
              </a:spcBef>
              <a:spcAft>
                <a:spcPts val="0"/>
              </a:spcAft>
              <a:buClr>
                <a:schemeClr val="dk1"/>
              </a:buClr>
              <a:buSzPts val="3200"/>
              <a:buFont typeface="Noto Sans Symbols"/>
              <a:buChar char="▪"/>
            </a:pPr>
            <a:r>
              <a:rPr lang="en-US" sz="4000" b="1" dirty="0">
                <a:solidFill>
                  <a:srgbClr val="FFFF00"/>
                </a:solidFill>
              </a:rPr>
              <a:t>4. SOMNILOQUY </a:t>
            </a:r>
          </a:p>
          <a:p>
            <a:pPr lvl="0" algn="l" rtl="0">
              <a:lnSpc>
                <a:spcPct val="150000"/>
              </a:lnSpc>
              <a:spcBef>
                <a:spcPts val="640"/>
              </a:spcBef>
              <a:spcAft>
                <a:spcPts val="0"/>
              </a:spcAft>
              <a:buClr>
                <a:schemeClr val="dk1"/>
              </a:buClr>
              <a:buSzPts val="3200"/>
            </a:pPr>
            <a:r>
              <a:rPr lang="en-US" sz="3200" b="1" dirty="0"/>
              <a:t>a sleep disorder that refers to talking aloud while asleep, ranging from simple mumbling sounds to loud shouts.</a:t>
            </a:r>
          </a:p>
          <a:p>
            <a:pPr marL="0" lvl="0" indent="0" algn="l" rtl="0">
              <a:lnSpc>
                <a:spcPct val="150000"/>
              </a:lnSpc>
              <a:spcBef>
                <a:spcPts val="640"/>
              </a:spcBef>
              <a:spcAft>
                <a:spcPts val="0"/>
              </a:spcAft>
              <a:buClr>
                <a:schemeClr val="dk1"/>
              </a:buClr>
              <a:buSzPts val="3200"/>
              <a:buNone/>
            </a:pPr>
            <a:r>
              <a:rPr lang="en-US" sz="3200" b="1" dirty="0">
                <a:solidFill>
                  <a:srgbClr val="92D050"/>
                </a:solidFill>
              </a:rPr>
              <a:t>SYMPTOMS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Talking irregularly and giving gaps like normal conversation.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Giving good facial expressions in sleep</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4" name="TextBox 3">
            <a:extLst>
              <a:ext uri="{FF2B5EF4-FFF2-40B4-BE49-F238E27FC236}">
                <a16:creationId xmlns:a16="http://schemas.microsoft.com/office/drawing/2014/main" id="{CAE372B8-9981-4062-8E80-517ABCB2B798}"/>
              </a:ext>
            </a:extLst>
          </p:cNvPr>
          <p:cNvSpPr txBox="1"/>
          <p:nvPr/>
        </p:nvSpPr>
        <p:spPr>
          <a:xfrm>
            <a:off x="-1" y="186377"/>
            <a:ext cx="9013371" cy="6482224"/>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200"/>
              <a:buNone/>
            </a:pPr>
            <a:r>
              <a:rPr lang="en-US" sz="4000" b="1" dirty="0">
                <a:solidFill>
                  <a:srgbClr val="92D050"/>
                </a:solidFill>
              </a:rPr>
              <a:t>MANAGEMENT</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Sleep along with the child and assure that parents are with him/her.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Satisfy the child’s needs.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Resolve conflicts with other children.</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Try to make good relationship with child.</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Do not show movie or tell story before sleeping.</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4" name="TextBox 3">
            <a:extLst>
              <a:ext uri="{FF2B5EF4-FFF2-40B4-BE49-F238E27FC236}">
                <a16:creationId xmlns:a16="http://schemas.microsoft.com/office/drawing/2014/main" id="{E8165E0B-3946-433C-AB66-824B0F85B889}"/>
              </a:ext>
            </a:extLst>
          </p:cNvPr>
          <p:cNvSpPr txBox="1"/>
          <p:nvPr/>
        </p:nvSpPr>
        <p:spPr>
          <a:xfrm>
            <a:off x="244928" y="0"/>
            <a:ext cx="8899071" cy="6630020"/>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3600" b="1" dirty="0">
                <a:solidFill>
                  <a:srgbClr val="FFFF00"/>
                </a:solidFill>
              </a:rPr>
              <a:t>6. SOMNABULISM </a:t>
            </a:r>
          </a:p>
          <a:p>
            <a:pPr lvl="0">
              <a:lnSpc>
                <a:spcPct val="150000"/>
              </a:lnSpc>
              <a:buClr>
                <a:schemeClr val="dk1"/>
              </a:buClr>
              <a:buSzPct val="100000"/>
            </a:pPr>
            <a:r>
              <a:rPr lang="en-US" sz="2800" b="1" dirty="0"/>
              <a:t>a phenomenon of sleep and wakefulness combined, sleep walking occurs at a state of low consciousness and child performs activities that are usually performed in full consciousness.</a:t>
            </a:r>
          </a:p>
          <a:p>
            <a:pPr marL="0" lvl="0" indent="0" algn="l" rtl="0">
              <a:lnSpc>
                <a:spcPct val="150000"/>
              </a:lnSpc>
              <a:spcBef>
                <a:spcPts val="544"/>
              </a:spcBef>
              <a:spcAft>
                <a:spcPts val="0"/>
              </a:spcAft>
              <a:buClr>
                <a:schemeClr val="dk1"/>
              </a:buClr>
              <a:buSzPct val="100000"/>
              <a:buNone/>
            </a:pPr>
            <a:r>
              <a:rPr lang="en-US" sz="2800" b="1" dirty="0">
                <a:solidFill>
                  <a:srgbClr val="92D050"/>
                </a:solidFill>
              </a:rPr>
              <a:t>SYMPTOMS </a:t>
            </a:r>
          </a:p>
          <a:p>
            <a:pPr marL="457200" lvl="0" indent="-457200" algn="l" rtl="0">
              <a:spcBef>
                <a:spcPts val="544"/>
              </a:spcBef>
              <a:spcAft>
                <a:spcPts val="0"/>
              </a:spcAft>
              <a:buClr>
                <a:schemeClr val="tx1"/>
              </a:buClr>
              <a:buSzPct val="100000"/>
              <a:buFont typeface="Arial" panose="020B0604020202020204" pitchFamily="34" charset="0"/>
              <a:buChar char="•"/>
            </a:pPr>
            <a:r>
              <a:rPr lang="en-US" sz="2800" b="1" dirty="0"/>
              <a:t>Sitting up in the bed. </a:t>
            </a:r>
          </a:p>
          <a:p>
            <a:pPr marL="457200" lvl="0" indent="-457200" algn="l" rtl="0">
              <a:spcBef>
                <a:spcPts val="544"/>
              </a:spcBef>
              <a:spcAft>
                <a:spcPts val="0"/>
              </a:spcAft>
              <a:buClr>
                <a:schemeClr val="tx1"/>
              </a:buClr>
              <a:buSzPct val="100000"/>
              <a:buFont typeface="Arial" panose="020B0604020202020204" pitchFamily="34" charset="0"/>
              <a:buChar char="•"/>
            </a:pPr>
            <a:r>
              <a:rPr lang="en-US" sz="2800" b="1" dirty="0"/>
              <a:t>Walking to the bathroom and cleaning it.</a:t>
            </a:r>
          </a:p>
          <a:p>
            <a:pPr marL="457200" lvl="0" indent="-457200" algn="l" rtl="0">
              <a:spcBef>
                <a:spcPts val="544"/>
              </a:spcBef>
              <a:spcAft>
                <a:spcPts val="0"/>
              </a:spcAft>
              <a:buClr>
                <a:schemeClr val="tx1"/>
              </a:buClr>
              <a:buSzPct val="100000"/>
              <a:buFont typeface="Arial" panose="020B0604020202020204" pitchFamily="34" charset="0"/>
              <a:buChar char="•"/>
            </a:pPr>
            <a:r>
              <a:rPr lang="en-US" sz="2800" b="1" dirty="0"/>
              <a:t>Initiating hazardous activities like cooking, driving and grabbing hallucinated objects.</a:t>
            </a:r>
          </a:p>
          <a:p>
            <a:pPr marL="457200" lvl="0" indent="-457200" algn="l" rtl="0">
              <a:spcBef>
                <a:spcPts val="544"/>
              </a:spcBef>
              <a:spcAft>
                <a:spcPts val="0"/>
              </a:spcAft>
              <a:buClr>
                <a:schemeClr val="tx1"/>
              </a:buClr>
              <a:buSzPct val="100000"/>
              <a:buFont typeface="Arial" panose="020B0604020202020204" pitchFamily="34" charset="0"/>
              <a:buChar char="•"/>
            </a:pPr>
            <a:r>
              <a:rPr lang="en-US" sz="2800" b="1" dirty="0"/>
              <a:t>Homicide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4" name="TextBox 3">
            <a:extLst>
              <a:ext uri="{FF2B5EF4-FFF2-40B4-BE49-F238E27FC236}">
                <a16:creationId xmlns:a16="http://schemas.microsoft.com/office/drawing/2014/main" id="{791D2F5F-ABC3-4651-AC23-EF18C2DE9BA1}"/>
              </a:ext>
            </a:extLst>
          </p:cNvPr>
          <p:cNvSpPr txBox="1"/>
          <p:nvPr/>
        </p:nvSpPr>
        <p:spPr>
          <a:xfrm>
            <a:off x="114300" y="0"/>
            <a:ext cx="9029700" cy="6713056"/>
          </a:xfrm>
          <a:prstGeom prst="rect">
            <a:avLst/>
          </a:prstGeom>
          <a:noFill/>
        </p:spPr>
        <p:txBody>
          <a:bodyPr wrap="square">
            <a:spAutoFit/>
          </a:bodyPr>
          <a:lstStyle/>
          <a:p>
            <a:pPr marL="0" lvl="0" indent="0" algn="ctr" rtl="0">
              <a:spcBef>
                <a:spcPts val="0"/>
              </a:spcBef>
              <a:spcAft>
                <a:spcPts val="0"/>
              </a:spcAft>
              <a:buClr>
                <a:schemeClr val="dk1"/>
              </a:buClr>
              <a:buSzPts val="3200"/>
              <a:buNone/>
            </a:pPr>
            <a:r>
              <a:rPr lang="en-US" sz="3200" b="1" dirty="0">
                <a:solidFill>
                  <a:srgbClr val="92D050"/>
                </a:solidFill>
              </a:rPr>
              <a:t>MANAGEMENT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Lock the doors and windows of the room in which child is sleeping.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Remove all dangerous and hazardous objects,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Give small dose of Diazepam in severe cases.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Consult physician in uncontrollable cases.</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4" name="TextBox 3">
            <a:extLst>
              <a:ext uri="{FF2B5EF4-FFF2-40B4-BE49-F238E27FC236}">
                <a16:creationId xmlns:a16="http://schemas.microsoft.com/office/drawing/2014/main" id="{F2E3CE7F-E447-44FD-9FFB-E0EBE0346636}"/>
              </a:ext>
            </a:extLst>
          </p:cNvPr>
          <p:cNvSpPr txBox="1"/>
          <p:nvPr/>
        </p:nvSpPr>
        <p:spPr>
          <a:xfrm>
            <a:off x="0" y="0"/>
            <a:ext cx="9144000" cy="6805389"/>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200"/>
              <a:buNone/>
            </a:pPr>
            <a:r>
              <a:rPr lang="en-US" sz="3200" b="1" dirty="0">
                <a:solidFill>
                  <a:srgbClr val="FFFF00"/>
                </a:solidFill>
              </a:rPr>
              <a:t>7. NIGHTMARES AND NIGHT TERRORS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solidFill>
                  <a:srgbClr val="92D050"/>
                </a:solidFill>
              </a:rPr>
              <a:t>NIGHTMARES:- </a:t>
            </a:r>
            <a:r>
              <a:rPr lang="en-US" sz="3200" b="1" dirty="0"/>
              <a:t>the child gets awakened due to a frightening bad dream but the child is conscious about the surrounding.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solidFill>
                  <a:srgbClr val="92D050"/>
                </a:solidFill>
              </a:rPr>
              <a:t>NIGHT TERRORS:- </a:t>
            </a:r>
            <a:r>
              <a:rPr lang="en-US" sz="3200" b="1" dirty="0"/>
              <a:t>the child gets awakened during sleep and sits up screaming and terrified to recognize the surrounding &amp; after sometime sleeps again.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4" name="TextBox 3">
            <a:extLst>
              <a:ext uri="{FF2B5EF4-FFF2-40B4-BE49-F238E27FC236}">
                <a16:creationId xmlns:a16="http://schemas.microsoft.com/office/drawing/2014/main" id="{E1231415-6338-4D52-9CBB-C3262CDD3EFC}"/>
              </a:ext>
            </a:extLst>
          </p:cNvPr>
          <p:cNvSpPr txBox="1"/>
          <p:nvPr/>
        </p:nvSpPr>
        <p:spPr>
          <a:xfrm>
            <a:off x="195943" y="165406"/>
            <a:ext cx="8948057" cy="5477653"/>
          </a:xfrm>
          <a:prstGeom prst="rect">
            <a:avLst/>
          </a:prstGeom>
          <a:noFill/>
        </p:spPr>
        <p:txBody>
          <a:bodyPr wrap="square">
            <a:spAutoFit/>
          </a:bodyPr>
          <a:lstStyle/>
          <a:p>
            <a:pPr marL="0" lvl="0" indent="0" algn="ctr" rtl="0">
              <a:spcBef>
                <a:spcPts val="0"/>
              </a:spcBef>
              <a:spcAft>
                <a:spcPts val="0"/>
              </a:spcAft>
              <a:buClr>
                <a:schemeClr val="dk1"/>
              </a:buClr>
              <a:buSzPts val="3200"/>
              <a:buNone/>
            </a:pPr>
            <a:r>
              <a:rPr lang="en-US" sz="3600" b="1" dirty="0">
                <a:solidFill>
                  <a:srgbClr val="92D050"/>
                </a:solidFill>
              </a:rPr>
              <a:t>SYMPTOMS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Child suddenly awakes during sleep periods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Child gets frightened and may not be fully alert</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Child describes frightening dreams in detail</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He/she seeks and responds to comfort given by parents.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May resist return to bed because of fear of recurrence.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4" name="TextBox 3">
            <a:extLst>
              <a:ext uri="{FF2B5EF4-FFF2-40B4-BE49-F238E27FC236}">
                <a16:creationId xmlns:a16="http://schemas.microsoft.com/office/drawing/2014/main" id="{F378D91A-BB45-4CFF-AAD2-0B03E90984E7}"/>
              </a:ext>
            </a:extLst>
          </p:cNvPr>
          <p:cNvSpPr txBox="1"/>
          <p:nvPr/>
        </p:nvSpPr>
        <p:spPr>
          <a:xfrm>
            <a:off x="0" y="0"/>
            <a:ext cx="9144000" cy="6051337"/>
          </a:xfrm>
          <a:prstGeom prst="rect">
            <a:avLst/>
          </a:prstGeom>
          <a:noFill/>
        </p:spPr>
        <p:txBody>
          <a:bodyPr wrap="square">
            <a:spAutoFit/>
          </a:bodyPr>
          <a:lstStyle/>
          <a:p>
            <a:pPr marL="0" lvl="0" indent="0" algn="ctr" rtl="0">
              <a:spcBef>
                <a:spcPts val="0"/>
              </a:spcBef>
              <a:spcAft>
                <a:spcPts val="0"/>
              </a:spcAft>
              <a:buClr>
                <a:schemeClr val="dk1"/>
              </a:buClr>
              <a:buSzPts val="3200"/>
              <a:buNone/>
            </a:pPr>
            <a:r>
              <a:rPr lang="en-US" sz="3200" b="1" dirty="0">
                <a:solidFill>
                  <a:srgbClr val="92D050"/>
                </a:solidFill>
              </a:rPr>
              <a:t>MANAGEMENT</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Give reassurance by holding him/her</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Speak in very soothing tone that there is nothing wrong.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Discuss the dream images with the child and work together to change the outcome</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Let child to go to bed in same time daily</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Avoid scary books or movies at night</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4" name="TextBox 3">
            <a:extLst>
              <a:ext uri="{FF2B5EF4-FFF2-40B4-BE49-F238E27FC236}">
                <a16:creationId xmlns:a16="http://schemas.microsoft.com/office/drawing/2014/main" id="{3BA0EAD1-70C6-481E-8A0B-C8E131C7475E}"/>
              </a:ext>
            </a:extLst>
          </p:cNvPr>
          <p:cNvSpPr txBox="1"/>
          <p:nvPr/>
        </p:nvSpPr>
        <p:spPr>
          <a:xfrm>
            <a:off x="310242" y="0"/>
            <a:ext cx="8833757" cy="6601807"/>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3600" b="1" dirty="0">
                <a:solidFill>
                  <a:srgbClr val="FFFF00"/>
                </a:solidFill>
              </a:rPr>
              <a:t>8. INSOMNIA </a:t>
            </a:r>
          </a:p>
          <a:p>
            <a:pPr marL="0" lvl="0" indent="0" algn="l" rtl="0">
              <a:lnSpc>
                <a:spcPct val="150000"/>
              </a:lnSpc>
              <a:spcBef>
                <a:spcPts val="0"/>
              </a:spcBef>
              <a:spcAft>
                <a:spcPts val="0"/>
              </a:spcAft>
              <a:buClr>
                <a:schemeClr val="dk1"/>
              </a:buClr>
              <a:buSzPct val="100000"/>
              <a:buNone/>
            </a:pPr>
            <a:r>
              <a:rPr lang="en-US" sz="2800" b="1" dirty="0"/>
              <a:t>It is a sleep disturbance in which children have trouble falling asleep or staying asleep at night.</a:t>
            </a:r>
          </a:p>
          <a:p>
            <a:pPr marL="0" lvl="0" indent="0" algn="l" rtl="0">
              <a:lnSpc>
                <a:spcPct val="150000"/>
              </a:lnSpc>
              <a:spcBef>
                <a:spcPts val="592"/>
              </a:spcBef>
              <a:spcAft>
                <a:spcPts val="0"/>
              </a:spcAft>
              <a:buClr>
                <a:schemeClr val="dk1"/>
              </a:buClr>
              <a:buSzPct val="100000"/>
              <a:buNone/>
            </a:pPr>
            <a:r>
              <a:rPr lang="en-US" sz="2800" b="1" dirty="0">
                <a:solidFill>
                  <a:srgbClr val="92D050"/>
                </a:solidFill>
              </a:rPr>
              <a:t>SYMPTOMS </a:t>
            </a:r>
          </a:p>
          <a:p>
            <a:pPr marL="457200" lvl="0" indent="-457200" algn="l" rtl="0">
              <a:spcBef>
                <a:spcPts val="1200"/>
              </a:spcBef>
              <a:spcAft>
                <a:spcPts val="600"/>
              </a:spcAft>
              <a:buClr>
                <a:schemeClr val="tx1"/>
              </a:buClr>
              <a:buSzPct val="100000"/>
              <a:buFont typeface="Arial" panose="020B0604020202020204" pitchFamily="34" charset="0"/>
              <a:buChar char="•"/>
            </a:pPr>
            <a:r>
              <a:rPr lang="en-US" sz="2800" b="1" dirty="0"/>
              <a:t>Decreased attention span</a:t>
            </a:r>
          </a:p>
          <a:p>
            <a:pPr marL="457200" lvl="0" indent="-457200" algn="l" rtl="0">
              <a:spcBef>
                <a:spcPts val="1200"/>
              </a:spcBef>
              <a:spcAft>
                <a:spcPts val="600"/>
              </a:spcAft>
              <a:buClr>
                <a:schemeClr val="tx1"/>
              </a:buClr>
              <a:buSzPct val="100000"/>
              <a:buFont typeface="Arial" panose="020B0604020202020204" pitchFamily="34" charset="0"/>
              <a:buChar char="•"/>
            </a:pPr>
            <a:r>
              <a:rPr lang="en-US" sz="2800" b="1" dirty="0"/>
              <a:t>Mood swings </a:t>
            </a:r>
          </a:p>
          <a:p>
            <a:pPr marL="457200" lvl="0" indent="-457200" algn="l" rtl="0">
              <a:spcBef>
                <a:spcPts val="1200"/>
              </a:spcBef>
              <a:spcAft>
                <a:spcPts val="600"/>
              </a:spcAft>
              <a:buClr>
                <a:schemeClr val="tx1"/>
              </a:buClr>
              <a:buSzPct val="100000"/>
              <a:buFont typeface="Arial" panose="020B0604020202020204" pitchFamily="34" charset="0"/>
              <a:buChar char="•"/>
            </a:pPr>
            <a:r>
              <a:rPr lang="en-US" sz="2800" b="1" dirty="0"/>
              <a:t>Irritability </a:t>
            </a:r>
          </a:p>
          <a:p>
            <a:pPr marL="457200" lvl="0" indent="-457200" algn="l" rtl="0">
              <a:spcBef>
                <a:spcPts val="1200"/>
              </a:spcBef>
              <a:spcAft>
                <a:spcPts val="600"/>
              </a:spcAft>
              <a:buClr>
                <a:schemeClr val="tx1"/>
              </a:buClr>
              <a:buSzPct val="100000"/>
              <a:buFont typeface="Arial" panose="020B0604020202020204" pitchFamily="34" charset="0"/>
              <a:buChar char="•"/>
            </a:pPr>
            <a:r>
              <a:rPr lang="en-US" sz="2800" b="1" dirty="0"/>
              <a:t>Being sleepy during the day. </a:t>
            </a:r>
          </a:p>
          <a:p>
            <a:pPr marL="457200" lvl="0" indent="-457200" algn="l" rtl="0">
              <a:spcBef>
                <a:spcPts val="1200"/>
              </a:spcBef>
              <a:spcAft>
                <a:spcPts val="600"/>
              </a:spcAft>
              <a:buClr>
                <a:schemeClr val="tx1"/>
              </a:buClr>
              <a:buSzPct val="100000"/>
              <a:buFont typeface="Arial" panose="020B0604020202020204" pitchFamily="34" charset="0"/>
              <a:buChar char="•"/>
            </a:pPr>
            <a:r>
              <a:rPr lang="en-US" sz="2800" b="1" dirty="0"/>
              <a:t>Difficulty falling asleep or staying asleep or waking up too early in morning. </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4" name="TextBox 3">
            <a:extLst>
              <a:ext uri="{FF2B5EF4-FFF2-40B4-BE49-F238E27FC236}">
                <a16:creationId xmlns:a16="http://schemas.microsoft.com/office/drawing/2014/main" id="{F78332EA-1095-4AB2-8BB3-427AA548C904}"/>
              </a:ext>
            </a:extLst>
          </p:cNvPr>
          <p:cNvSpPr txBox="1"/>
          <p:nvPr/>
        </p:nvSpPr>
        <p:spPr>
          <a:xfrm>
            <a:off x="146957" y="160333"/>
            <a:ext cx="8850085" cy="6328335"/>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200"/>
              <a:buNone/>
            </a:pPr>
            <a:r>
              <a:rPr lang="en-US" sz="4000" b="1" dirty="0">
                <a:solidFill>
                  <a:srgbClr val="92D050"/>
                </a:solidFill>
              </a:rPr>
              <a:t>MANAGEMENT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Provide deep breathing, positive mental imaginary while lying in bed and other relaxation technique.</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Set bedtime to obtain usual timing of sleep.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Provide a comfortable sleep environment. </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4" name="TextBox 3">
            <a:extLst>
              <a:ext uri="{FF2B5EF4-FFF2-40B4-BE49-F238E27FC236}">
                <a16:creationId xmlns:a16="http://schemas.microsoft.com/office/drawing/2014/main" id="{270B1962-4A33-4CFD-9542-BCAF7D021B9C}"/>
              </a:ext>
            </a:extLst>
          </p:cNvPr>
          <p:cNvSpPr txBox="1"/>
          <p:nvPr/>
        </p:nvSpPr>
        <p:spPr>
          <a:xfrm>
            <a:off x="0" y="0"/>
            <a:ext cx="9144000" cy="6760825"/>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3600" b="1" dirty="0">
                <a:solidFill>
                  <a:srgbClr val="FFFF00"/>
                </a:solidFill>
              </a:rPr>
              <a:t>9. BRUXISM </a:t>
            </a:r>
            <a:endParaRPr lang="en-US" sz="2400" b="1" dirty="0">
              <a:solidFill>
                <a:srgbClr val="FFFF00"/>
              </a:solidFill>
            </a:endParaRPr>
          </a:p>
          <a:p>
            <a:pPr marL="0" lvl="0" indent="0" algn="l" rtl="0">
              <a:spcBef>
                <a:spcPts val="0"/>
              </a:spcBef>
              <a:spcAft>
                <a:spcPts val="0"/>
              </a:spcAft>
              <a:buClr>
                <a:schemeClr val="dk1"/>
              </a:buClr>
              <a:buSzPct val="100000"/>
              <a:buNone/>
            </a:pPr>
            <a:r>
              <a:rPr lang="en-US" sz="2400" b="1" dirty="0"/>
              <a:t>It is excessive grinding or clenching of teeth while sleeping which is not related to normal function of eating or talking.</a:t>
            </a:r>
          </a:p>
          <a:p>
            <a:pPr marL="0" lvl="0" indent="0" algn="l" rtl="0">
              <a:lnSpc>
                <a:spcPct val="150000"/>
              </a:lnSpc>
              <a:spcBef>
                <a:spcPts val="544"/>
              </a:spcBef>
              <a:spcAft>
                <a:spcPts val="0"/>
              </a:spcAft>
              <a:buClr>
                <a:schemeClr val="dk1"/>
              </a:buClr>
              <a:buSzPct val="100000"/>
              <a:buNone/>
            </a:pPr>
            <a:r>
              <a:rPr lang="en-US" sz="2400" b="1" dirty="0">
                <a:solidFill>
                  <a:srgbClr val="92D050"/>
                </a:solidFill>
              </a:rPr>
              <a:t>SYMPTOMS</a:t>
            </a:r>
          </a:p>
          <a:p>
            <a:pPr marL="342900" lvl="0" indent="-342900" algn="l" rtl="0">
              <a:spcBef>
                <a:spcPts val="544"/>
              </a:spcBef>
              <a:spcAft>
                <a:spcPts val="0"/>
              </a:spcAft>
              <a:buClr>
                <a:schemeClr val="tx1"/>
              </a:buClr>
              <a:buSzPct val="100000"/>
              <a:buFont typeface="Arial" panose="020B0604020202020204" pitchFamily="34" charset="0"/>
              <a:buChar char="•"/>
            </a:pPr>
            <a:r>
              <a:rPr lang="en-US" sz="2400" b="1" dirty="0"/>
              <a:t>Excessive teeth wear. </a:t>
            </a:r>
          </a:p>
          <a:p>
            <a:pPr marL="342900" lvl="0" indent="-342900" algn="l" rtl="0">
              <a:spcBef>
                <a:spcPts val="544"/>
              </a:spcBef>
              <a:spcAft>
                <a:spcPts val="0"/>
              </a:spcAft>
              <a:buClr>
                <a:schemeClr val="tx1"/>
              </a:buClr>
              <a:buSzPct val="100000"/>
              <a:buFont typeface="Arial" panose="020B0604020202020204" pitchFamily="34" charset="0"/>
              <a:buChar char="•"/>
            </a:pPr>
            <a:r>
              <a:rPr lang="en-US" sz="2400" b="1" dirty="0"/>
              <a:t>Tooth fractures</a:t>
            </a:r>
          </a:p>
          <a:p>
            <a:pPr marL="342900" lvl="0" indent="-342900" algn="l" rtl="0">
              <a:spcBef>
                <a:spcPts val="544"/>
              </a:spcBef>
              <a:spcAft>
                <a:spcPts val="0"/>
              </a:spcAft>
              <a:buClr>
                <a:schemeClr val="tx1"/>
              </a:buClr>
              <a:buSzPct val="100000"/>
              <a:buFont typeface="Arial" panose="020B0604020202020204" pitchFamily="34" charset="0"/>
              <a:buChar char="•"/>
            </a:pPr>
            <a:r>
              <a:rPr lang="en-US" sz="2400" b="1" dirty="0"/>
              <a:t>Hypersensitive teeth</a:t>
            </a:r>
          </a:p>
          <a:p>
            <a:pPr marL="342900" lvl="0" indent="-342900" algn="l" rtl="0">
              <a:spcBef>
                <a:spcPts val="544"/>
              </a:spcBef>
              <a:spcAft>
                <a:spcPts val="0"/>
              </a:spcAft>
              <a:buClr>
                <a:schemeClr val="tx1"/>
              </a:buClr>
              <a:buSzPct val="100000"/>
              <a:buFont typeface="Arial" panose="020B0604020202020204" pitchFamily="34" charset="0"/>
              <a:buChar char="•"/>
            </a:pPr>
            <a:r>
              <a:rPr lang="en-US" sz="2400" b="1" dirty="0"/>
              <a:t>Grinding or tapping noise during sleep</a:t>
            </a:r>
          </a:p>
          <a:p>
            <a:pPr marL="342900" lvl="0" indent="-342900" algn="l" rtl="0">
              <a:spcBef>
                <a:spcPts val="544"/>
              </a:spcBef>
              <a:spcAft>
                <a:spcPts val="0"/>
              </a:spcAft>
              <a:buClr>
                <a:schemeClr val="tx1"/>
              </a:buClr>
              <a:buSzPct val="100000"/>
              <a:buFont typeface="Arial" panose="020B0604020202020204" pitchFamily="34" charset="0"/>
              <a:buChar char="•"/>
            </a:pPr>
            <a:r>
              <a:rPr lang="en-US" sz="2400" b="1" dirty="0"/>
              <a:t>Cheek/lip biting</a:t>
            </a:r>
          </a:p>
          <a:p>
            <a:pPr marL="342900" lvl="0" indent="-342900" algn="l" rtl="0">
              <a:spcBef>
                <a:spcPts val="544"/>
              </a:spcBef>
              <a:spcAft>
                <a:spcPts val="0"/>
              </a:spcAft>
              <a:buClr>
                <a:schemeClr val="tx1"/>
              </a:buClr>
              <a:buSzPct val="100000"/>
              <a:buFont typeface="Arial" panose="020B0604020202020204" pitchFamily="34" charset="0"/>
              <a:buChar char="•"/>
            </a:pPr>
            <a:r>
              <a:rPr lang="en-US" sz="2400" b="1" dirty="0"/>
              <a:t>Tenderness, pain or muscle fatigue</a:t>
            </a:r>
          </a:p>
          <a:p>
            <a:pPr marL="342900" lvl="0" indent="-342900" algn="l" rtl="0">
              <a:spcBef>
                <a:spcPts val="544"/>
              </a:spcBef>
              <a:spcAft>
                <a:spcPts val="0"/>
              </a:spcAft>
              <a:buClr>
                <a:schemeClr val="tx1"/>
              </a:buClr>
              <a:buSzPct val="100000"/>
              <a:buFont typeface="Arial" panose="020B0604020202020204" pitchFamily="34" charset="0"/>
              <a:buChar char="•"/>
            </a:pPr>
            <a:r>
              <a:rPr lang="en-US" sz="2400" b="1" dirty="0"/>
              <a:t>Headache particularly in temples</a:t>
            </a:r>
          </a:p>
          <a:p>
            <a:pPr lvl="0" algn="l" rtl="0">
              <a:lnSpc>
                <a:spcPct val="150000"/>
              </a:lnSpc>
              <a:spcBef>
                <a:spcPts val="0"/>
              </a:spcBef>
              <a:spcAft>
                <a:spcPts val="0"/>
              </a:spcAft>
              <a:buClr>
                <a:schemeClr val="tx1"/>
              </a:buClr>
              <a:buSzPts val="3200"/>
            </a:pPr>
            <a:r>
              <a:rPr lang="en-US" sz="2400" b="1" dirty="0">
                <a:solidFill>
                  <a:srgbClr val="92D050"/>
                </a:solidFill>
              </a:rPr>
              <a:t>MANAGEMENT </a:t>
            </a:r>
          </a:p>
          <a:p>
            <a:pPr marL="342900" lvl="0" indent="-342900" algn="l" rtl="0">
              <a:spcBef>
                <a:spcPts val="640"/>
              </a:spcBef>
              <a:spcAft>
                <a:spcPts val="0"/>
              </a:spcAft>
              <a:buClr>
                <a:schemeClr val="tx1"/>
              </a:buClr>
              <a:buSzPts val="3200"/>
              <a:buFont typeface="Arial" panose="020B0604020202020204" pitchFamily="34" charset="0"/>
              <a:buChar char="•"/>
            </a:pPr>
            <a:r>
              <a:rPr lang="en-US" sz="2400" b="1" dirty="0"/>
              <a:t>Repairing of damaged teeth. </a:t>
            </a:r>
          </a:p>
          <a:p>
            <a:pPr marL="342900" lvl="0" indent="-342900" algn="l" rtl="0">
              <a:spcBef>
                <a:spcPts val="640"/>
              </a:spcBef>
              <a:spcAft>
                <a:spcPts val="0"/>
              </a:spcAft>
              <a:buClr>
                <a:schemeClr val="tx1"/>
              </a:buClr>
              <a:buSzPts val="3200"/>
              <a:buFont typeface="Arial" panose="020B0604020202020204" pitchFamily="34" charset="0"/>
              <a:buChar char="•"/>
            </a:pPr>
            <a:r>
              <a:rPr lang="en-US" sz="2400" b="1" dirty="0"/>
              <a:t>Dental restoration like crown filling.</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4" name="TextBox 3">
            <a:extLst>
              <a:ext uri="{FF2B5EF4-FFF2-40B4-BE49-F238E27FC236}">
                <a16:creationId xmlns:a16="http://schemas.microsoft.com/office/drawing/2014/main" id="{1EF3DC65-C2E0-4977-9752-FB145C8D1F7B}"/>
              </a:ext>
            </a:extLst>
          </p:cNvPr>
          <p:cNvSpPr txBox="1"/>
          <p:nvPr/>
        </p:nvSpPr>
        <p:spPr>
          <a:xfrm>
            <a:off x="146956" y="0"/>
            <a:ext cx="8997043" cy="6247095"/>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200"/>
              <a:buNone/>
            </a:pPr>
            <a:r>
              <a:rPr lang="en-US" sz="2800" b="1" dirty="0">
                <a:solidFill>
                  <a:srgbClr val="FFFF00"/>
                </a:solidFill>
              </a:rPr>
              <a:t>10. MASTURBATION AND HOMOSEXUALITY </a:t>
            </a:r>
            <a:br>
              <a:rPr lang="en-US" sz="2800" b="1" dirty="0">
                <a:solidFill>
                  <a:srgbClr val="FFFF00"/>
                </a:solidFill>
              </a:rPr>
            </a:br>
            <a:r>
              <a:rPr lang="en-US" sz="3200" b="1" dirty="0">
                <a:solidFill>
                  <a:srgbClr val="FFFF00"/>
                </a:solidFill>
              </a:rPr>
              <a:t>(not disorders in the latest classification)</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solidFill>
                  <a:srgbClr val="92D050"/>
                </a:solidFill>
              </a:rPr>
              <a:t>Masturbation:-</a:t>
            </a:r>
            <a:r>
              <a:rPr lang="en-US" sz="2800" b="1" dirty="0"/>
              <a:t> It is the stimulation and manipulation of one’s own genitals in order to achieve pleasure / orgasm.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solidFill>
                  <a:srgbClr val="92D050"/>
                </a:solidFill>
              </a:rPr>
              <a:t>Homosexuality:-</a:t>
            </a:r>
            <a:r>
              <a:rPr lang="en-US" sz="2800" b="1" dirty="0"/>
              <a:t> It is the sexual attraction between the members of same sex or gender.</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These </a:t>
            </a:r>
            <a:r>
              <a:rPr lang="en-IN" sz="2800" b="1" dirty="0"/>
              <a:t>behaviours may interfere with normal living of the children, which requires help</a:t>
            </a:r>
            <a:endParaRPr lang="en-US" sz="2800" b="1"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4" name="TextBox 3">
            <a:extLst>
              <a:ext uri="{FF2B5EF4-FFF2-40B4-BE49-F238E27FC236}">
                <a16:creationId xmlns:a16="http://schemas.microsoft.com/office/drawing/2014/main" id="{A17CEE59-AF07-4492-A489-559486C93DE4}"/>
              </a:ext>
            </a:extLst>
          </p:cNvPr>
          <p:cNvSpPr txBox="1"/>
          <p:nvPr/>
        </p:nvSpPr>
        <p:spPr>
          <a:xfrm>
            <a:off x="130629" y="0"/>
            <a:ext cx="9013371" cy="6236003"/>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200"/>
              <a:buNone/>
            </a:pPr>
            <a:r>
              <a:rPr lang="en-US" sz="3600" b="1" dirty="0">
                <a:solidFill>
                  <a:srgbClr val="92D050"/>
                </a:solidFill>
              </a:rPr>
              <a:t>MANAGEMENT</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Parents should not scold or show negative attitude towards child’s behaviour.</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Advice and educate the child in a non threatening way about acceptable behaviour in public.</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3200" b="1" dirty="0"/>
              <a:t>As intellectual development progresses incidence of masturbation declines</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4" name="TextBox 3">
            <a:extLst>
              <a:ext uri="{FF2B5EF4-FFF2-40B4-BE49-F238E27FC236}">
                <a16:creationId xmlns:a16="http://schemas.microsoft.com/office/drawing/2014/main" id="{01DDDF33-A20A-4436-B85B-930A606D9132}"/>
              </a:ext>
            </a:extLst>
          </p:cNvPr>
          <p:cNvSpPr txBox="1"/>
          <p:nvPr/>
        </p:nvSpPr>
        <p:spPr>
          <a:xfrm>
            <a:off x="293914" y="0"/>
            <a:ext cx="8850086" cy="6140142"/>
          </a:xfrm>
          <a:prstGeom prst="rect">
            <a:avLst/>
          </a:prstGeom>
          <a:noFill/>
        </p:spPr>
        <p:txBody>
          <a:bodyPr wrap="square">
            <a:spAutoFit/>
          </a:bodyPr>
          <a:lstStyle/>
          <a:p>
            <a:pPr marL="0" lvl="0" indent="0" algn="ctr" rtl="0">
              <a:spcBef>
                <a:spcPts val="0"/>
              </a:spcBef>
              <a:spcAft>
                <a:spcPts val="0"/>
              </a:spcAft>
              <a:buClr>
                <a:schemeClr val="dk1"/>
              </a:buClr>
              <a:buSzPct val="100000"/>
              <a:buNone/>
            </a:pPr>
            <a:r>
              <a:rPr lang="en-US" sz="2600" b="1" dirty="0">
                <a:solidFill>
                  <a:srgbClr val="FFC000"/>
                </a:solidFill>
              </a:rPr>
              <a:t>DISORDERS CAUSED BY PHYSICAL DEPRIVATION </a:t>
            </a:r>
          </a:p>
          <a:p>
            <a:pPr lvl="0" algn="ctr" rtl="0">
              <a:lnSpc>
                <a:spcPct val="150000"/>
              </a:lnSpc>
              <a:spcBef>
                <a:spcPts val="600"/>
              </a:spcBef>
              <a:spcAft>
                <a:spcPts val="600"/>
              </a:spcAft>
              <a:buClr>
                <a:schemeClr val="dk1"/>
              </a:buClr>
              <a:buSzPct val="100000"/>
            </a:pPr>
            <a:r>
              <a:rPr lang="en-US" sz="3600" b="1" dirty="0">
                <a:solidFill>
                  <a:srgbClr val="FFFF00"/>
                </a:solidFill>
              </a:rPr>
              <a:t>1. ENURESIS </a:t>
            </a:r>
          </a:p>
          <a:p>
            <a:pPr lvl="0" algn="l" rtl="0">
              <a:spcBef>
                <a:spcPts val="600"/>
              </a:spcBef>
              <a:spcAft>
                <a:spcPts val="600"/>
              </a:spcAft>
              <a:buClr>
                <a:schemeClr val="dk1"/>
              </a:buClr>
              <a:buSzPct val="100000"/>
            </a:pPr>
            <a:r>
              <a:rPr lang="en-US" sz="2800" b="1" dirty="0"/>
              <a:t>bed wetting after the age of 5, a common pediatric problem of repeated involuntary urination at an age in which voluntary bladder control should have established. </a:t>
            </a:r>
          </a:p>
          <a:p>
            <a:pPr lvl="0" algn="l" rtl="0">
              <a:spcBef>
                <a:spcPts val="600"/>
              </a:spcBef>
              <a:spcAft>
                <a:spcPts val="600"/>
              </a:spcAft>
              <a:buClr>
                <a:schemeClr val="dk1"/>
              </a:buClr>
              <a:buSzPct val="100000"/>
            </a:pPr>
            <a:r>
              <a:rPr lang="en-US" sz="2800" b="1" dirty="0"/>
              <a:t>	</a:t>
            </a:r>
            <a:r>
              <a:rPr lang="en-US" sz="2800" b="1" dirty="0">
                <a:solidFill>
                  <a:srgbClr val="92D050"/>
                </a:solidFill>
              </a:rPr>
              <a:t>• PRIMARY ENURESIS :- </a:t>
            </a:r>
            <a:r>
              <a:rPr lang="en-US" sz="2800" b="1" dirty="0"/>
              <a:t>In this child is never dry at night and occurs as a result of rigid bladder training by parents who are over anxious.</a:t>
            </a:r>
          </a:p>
          <a:p>
            <a:pPr lvl="0" algn="l" rtl="0">
              <a:spcBef>
                <a:spcPts val="600"/>
              </a:spcBef>
              <a:spcAft>
                <a:spcPts val="600"/>
              </a:spcAft>
              <a:buClr>
                <a:schemeClr val="dk1"/>
              </a:buClr>
              <a:buSzPct val="100000"/>
            </a:pPr>
            <a:r>
              <a:rPr lang="en-US" sz="2800" b="1" dirty="0"/>
              <a:t>	 </a:t>
            </a:r>
            <a:r>
              <a:rPr lang="en-US" sz="2800" b="1" dirty="0">
                <a:solidFill>
                  <a:srgbClr val="92D050"/>
                </a:solidFill>
              </a:rPr>
              <a:t>• SECONDARY ENURESIS :- </a:t>
            </a:r>
            <a:r>
              <a:rPr lang="en-US" sz="2800" b="1" dirty="0"/>
              <a:t>It is characterized by initial control of bladder that later gets disrupted by stressful environment. </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4" name="TextBox 3">
            <a:extLst>
              <a:ext uri="{FF2B5EF4-FFF2-40B4-BE49-F238E27FC236}">
                <a16:creationId xmlns:a16="http://schemas.microsoft.com/office/drawing/2014/main" id="{91A48383-DF46-4245-8CE0-A4429E2A8E10}"/>
              </a:ext>
            </a:extLst>
          </p:cNvPr>
          <p:cNvSpPr txBox="1"/>
          <p:nvPr/>
        </p:nvSpPr>
        <p:spPr>
          <a:xfrm>
            <a:off x="212271" y="187539"/>
            <a:ext cx="8719457" cy="6386364"/>
          </a:xfrm>
          <a:prstGeom prst="rect">
            <a:avLst/>
          </a:prstGeom>
          <a:noFill/>
        </p:spPr>
        <p:txBody>
          <a:bodyPr wrap="square">
            <a:spAutoFit/>
          </a:bodyPr>
          <a:lstStyle/>
          <a:p>
            <a:pPr marL="514350" lvl="0" indent="-514350" algn="l" rtl="0">
              <a:spcBef>
                <a:spcPts val="600"/>
              </a:spcBef>
              <a:spcAft>
                <a:spcPts val="600"/>
              </a:spcAft>
              <a:buClr>
                <a:schemeClr val="dk1"/>
              </a:buClr>
              <a:buSzPct val="100000"/>
              <a:buNone/>
            </a:pPr>
            <a:r>
              <a:rPr lang="en-US" sz="2800" b="1" dirty="0">
                <a:solidFill>
                  <a:srgbClr val="00B0F0"/>
                </a:solidFill>
              </a:rPr>
              <a:t>SYMPTOMS </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800" b="1" dirty="0"/>
              <a:t>Repeated voiding of urine into bed or clothes. </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800" b="1" dirty="0"/>
              <a:t>Soiling themselves.</a:t>
            </a:r>
          </a:p>
          <a:p>
            <a:pPr lvl="0" algn="l" rtl="0">
              <a:lnSpc>
                <a:spcPct val="150000"/>
              </a:lnSpc>
              <a:spcBef>
                <a:spcPts val="0"/>
              </a:spcBef>
              <a:spcAft>
                <a:spcPts val="0"/>
              </a:spcAft>
              <a:buClr>
                <a:schemeClr val="tx1"/>
              </a:buClr>
              <a:buSzPts val="3200"/>
            </a:pPr>
            <a:r>
              <a:rPr lang="en-US" sz="2800" b="1" dirty="0">
                <a:solidFill>
                  <a:srgbClr val="00B0F0"/>
                </a:solidFill>
              </a:rPr>
              <a:t>MANAGEMENT </a:t>
            </a:r>
          </a:p>
          <a:p>
            <a:pPr marL="457200" lvl="0" indent="-457200" algn="l" rtl="0">
              <a:spcBef>
                <a:spcPts val="1200"/>
              </a:spcBef>
              <a:spcAft>
                <a:spcPts val="1200"/>
              </a:spcAft>
              <a:buClr>
                <a:schemeClr val="tx1"/>
              </a:buClr>
              <a:buSzPts val="3200"/>
              <a:buFont typeface="Arial" panose="020B0604020202020204" pitchFamily="34" charset="0"/>
              <a:buChar char="•"/>
            </a:pPr>
            <a:r>
              <a:rPr lang="en-US" sz="2800" b="1" dirty="0"/>
              <a:t>Reward the child for dry nights</a:t>
            </a:r>
          </a:p>
          <a:p>
            <a:pPr marL="457200" lvl="0" indent="-457200" algn="l" rtl="0">
              <a:spcBef>
                <a:spcPts val="1200"/>
              </a:spcBef>
              <a:spcAft>
                <a:spcPts val="1200"/>
              </a:spcAft>
              <a:buClr>
                <a:schemeClr val="tx1"/>
              </a:buClr>
              <a:buSzPts val="3200"/>
              <a:buFont typeface="Arial" panose="020B0604020202020204" pitchFamily="34" charset="0"/>
              <a:buChar char="•"/>
            </a:pPr>
            <a:r>
              <a:rPr lang="en-US" sz="2800" b="1" dirty="0"/>
              <a:t>Wake up the child once or twice at night to void </a:t>
            </a:r>
          </a:p>
          <a:p>
            <a:pPr marL="457200" lvl="0" indent="-457200" algn="l" rtl="0">
              <a:spcBef>
                <a:spcPts val="1200"/>
              </a:spcBef>
              <a:spcAft>
                <a:spcPts val="1200"/>
              </a:spcAft>
              <a:buClr>
                <a:schemeClr val="tx1"/>
              </a:buClr>
              <a:buSzPts val="3200"/>
              <a:buFont typeface="Arial" panose="020B0604020202020204" pitchFamily="34" charset="0"/>
              <a:buChar char="•"/>
            </a:pPr>
            <a:r>
              <a:rPr lang="en-US" sz="2800" b="1" dirty="0"/>
              <a:t>Do not give strict bladder and bowel training </a:t>
            </a:r>
          </a:p>
          <a:p>
            <a:pPr marL="457200" lvl="0" indent="-457200" algn="l" rtl="0">
              <a:spcBef>
                <a:spcPts val="1200"/>
              </a:spcBef>
              <a:spcAft>
                <a:spcPts val="1200"/>
              </a:spcAft>
              <a:buClr>
                <a:schemeClr val="tx1"/>
              </a:buClr>
              <a:buSzPts val="3200"/>
              <a:buFont typeface="Arial" panose="020B0604020202020204" pitchFamily="34" charset="0"/>
              <a:buChar char="•"/>
            </a:pPr>
            <a:r>
              <a:rPr lang="en-US" sz="2800" b="1" dirty="0"/>
              <a:t>Make the child void before going to bed </a:t>
            </a:r>
          </a:p>
          <a:p>
            <a:pPr marL="457200" lvl="0" indent="-457200" algn="l" rtl="0">
              <a:spcBef>
                <a:spcPts val="1200"/>
              </a:spcBef>
              <a:spcAft>
                <a:spcPts val="1200"/>
              </a:spcAft>
              <a:buClr>
                <a:schemeClr val="tx1"/>
              </a:buClr>
              <a:buSzPts val="3200"/>
              <a:buFont typeface="Arial" panose="020B0604020202020204" pitchFamily="34" charset="0"/>
              <a:buChar char="•"/>
            </a:pPr>
            <a:r>
              <a:rPr lang="en-US" sz="2800" b="1" dirty="0"/>
              <a:t>Do not give excess fluid to child after 6-7 pm</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4" name="TextBox 3">
            <a:extLst>
              <a:ext uri="{FF2B5EF4-FFF2-40B4-BE49-F238E27FC236}">
                <a16:creationId xmlns:a16="http://schemas.microsoft.com/office/drawing/2014/main" id="{07A485F0-BDC3-4A6E-84EA-33390AFD68F9}"/>
              </a:ext>
            </a:extLst>
          </p:cNvPr>
          <p:cNvSpPr txBox="1"/>
          <p:nvPr/>
        </p:nvSpPr>
        <p:spPr>
          <a:xfrm>
            <a:off x="0" y="0"/>
            <a:ext cx="9144000" cy="7094250"/>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3200" b="1" dirty="0">
                <a:solidFill>
                  <a:srgbClr val="FFFF00"/>
                </a:solidFill>
              </a:rPr>
              <a:t>2. ENCOPRESIS </a:t>
            </a:r>
          </a:p>
          <a:p>
            <a:pPr marL="0" lvl="0" indent="0" algn="l" rtl="0">
              <a:spcBef>
                <a:spcPts val="600"/>
              </a:spcBef>
              <a:spcAft>
                <a:spcPts val="600"/>
              </a:spcAft>
              <a:buClr>
                <a:schemeClr val="dk1"/>
              </a:buClr>
              <a:buSzPct val="100000"/>
              <a:buNone/>
            </a:pPr>
            <a:r>
              <a:rPr lang="en-US" sz="2400" b="1" dirty="0"/>
              <a:t>repeated voluntary or involuntary passage of feces of normal or near normal consistency in places not appropriate for that purpose.</a:t>
            </a:r>
          </a:p>
          <a:p>
            <a:pPr marL="0" lvl="0" indent="0" algn="l" rtl="0">
              <a:spcBef>
                <a:spcPts val="600"/>
              </a:spcBef>
              <a:spcAft>
                <a:spcPts val="600"/>
              </a:spcAft>
              <a:buClr>
                <a:schemeClr val="dk1"/>
              </a:buClr>
              <a:buSzPct val="100000"/>
              <a:buNone/>
            </a:pPr>
            <a:r>
              <a:rPr lang="en-US" sz="2400" b="1" dirty="0">
                <a:solidFill>
                  <a:srgbClr val="92D050"/>
                </a:solidFill>
              </a:rPr>
              <a:t>CAUSES  </a:t>
            </a:r>
          </a:p>
          <a:p>
            <a:pPr marL="0" lvl="0" indent="0" algn="l" rtl="0">
              <a:spcBef>
                <a:spcPts val="600"/>
              </a:spcBef>
              <a:spcAft>
                <a:spcPts val="600"/>
              </a:spcAft>
              <a:buClr>
                <a:schemeClr val="dk1"/>
              </a:buClr>
              <a:buSzPct val="100000"/>
              <a:buNone/>
            </a:pPr>
            <a:r>
              <a:rPr lang="en-US" sz="2400" b="1" dirty="0"/>
              <a:t>1. Psychosocial stress like entering new school</a:t>
            </a:r>
          </a:p>
          <a:p>
            <a:pPr marL="0" lvl="0" indent="0" algn="l" rtl="0">
              <a:spcBef>
                <a:spcPts val="600"/>
              </a:spcBef>
              <a:spcAft>
                <a:spcPts val="600"/>
              </a:spcAft>
              <a:buClr>
                <a:schemeClr val="dk1"/>
              </a:buClr>
              <a:buSzPct val="100000"/>
              <a:buNone/>
            </a:pPr>
            <a:r>
              <a:rPr lang="en-US" sz="2400" b="1" dirty="0"/>
              <a:t>2. Child with emotional problem  </a:t>
            </a:r>
          </a:p>
          <a:p>
            <a:pPr marL="0" lvl="0" indent="0" algn="l" rtl="0">
              <a:spcBef>
                <a:spcPts val="600"/>
              </a:spcBef>
              <a:spcAft>
                <a:spcPts val="600"/>
              </a:spcAft>
              <a:buClr>
                <a:schemeClr val="dk1"/>
              </a:buClr>
              <a:buSzPct val="100000"/>
              <a:buNone/>
            </a:pPr>
            <a:r>
              <a:rPr lang="en-US" sz="2400" b="1" dirty="0"/>
              <a:t>3. Subconscious anger</a:t>
            </a:r>
          </a:p>
          <a:p>
            <a:pPr marL="0" lvl="0" indent="0" algn="l" rtl="0">
              <a:spcBef>
                <a:spcPts val="600"/>
              </a:spcBef>
              <a:spcAft>
                <a:spcPts val="600"/>
              </a:spcAft>
              <a:buClr>
                <a:schemeClr val="dk1"/>
              </a:buClr>
              <a:buSzPct val="100000"/>
              <a:buNone/>
            </a:pPr>
            <a:r>
              <a:rPr lang="en-US" sz="2400" b="1" dirty="0">
                <a:solidFill>
                  <a:srgbClr val="92D050"/>
                </a:solidFill>
              </a:rPr>
              <a:t>MANAGEMENT </a:t>
            </a:r>
          </a:p>
          <a:p>
            <a:pPr marL="342900" lvl="0" indent="-342900" algn="l" rtl="0">
              <a:spcBef>
                <a:spcPts val="600"/>
              </a:spcBef>
              <a:buClr>
                <a:schemeClr val="tx1"/>
              </a:buClr>
              <a:buSzPct val="100000"/>
              <a:buFont typeface="Arial" panose="020B0604020202020204" pitchFamily="34" charset="0"/>
              <a:buChar char="•"/>
            </a:pPr>
            <a:r>
              <a:rPr lang="en-US" sz="2400" b="1" dirty="0"/>
              <a:t>Give family counselling about the problem.</a:t>
            </a:r>
          </a:p>
          <a:p>
            <a:pPr marL="342900" lvl="0" indent="-342900" algn="l" rtl="0">
              <a:spcBef>
                <a:spcPts val="600"/>
              </a:spcBef>
              <a:buClr>
                <a:schemeClr val="tx1"/>
              </a:buClr>
              <a:buSzPct val="100000"/>
              <a:buFont typeface="Arial" panose="020B0604020202020204" pitchFamily="34" charset="0"/>
              <a:buChar char="•"/>
            </a:pPr>
            <a:r>
              <a:rPr lang="en-US" sz="2400" b="1" dirty="0"/>
              <a:t>Provide minerals and vitamins if deficiency occurs. </a:t>
            </a:r>
          </a:p>
          <a:p>
            <a:pPr marL="342900" lvl="0" indent="-342900" algn="l" rtl="0">
              <a:spcBef>
                <a:spcPts val="600"/>
              </a:spcBef>
              <a:buClr>
                <a:schemeClr val="tx1"/>
              </a:buClr>
              <a:buSzPct val="100000"/>
              <a:buFont typeface="Arial" panose="020B0604020202020204" pitchFamily="34" charset="0"/>
              <a:buChar char="•"/>
            </a:pPr>
            <a:r>
              <a:rPr lang="en-US" sz="2400" b="1" dirty="0"/>
              <a:t>Educate parents that toilet training is a developmental process which happens in time. </a:t>
            </a:r>
          </a:p>
          <a:p>
            <a:pPr marL="342900" lvl="0" indent="-342900" algn="l" rtl="0">
              <a:spcBef>
                <a:spcPts val="600"/>
              </a:spcBef>
              <a:buClr>
                <a:schemeClr val="tx1"/>
              </a:buClr>
              <a:buSzPct val="100000"/>
              <a:buFont typeface="Arial" panose="020B0604020202020204" pitchFamily="34" charset="0"/>
              <a:buChar char="•"/>
            </a:pPr>
            <a:r>
              <a:rPr lang="en-US" sz="2400" b="1" dirty="0"/>
              <a:t>Do not give too strict toilet training. </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4" name="TextBox 3">
            <a:extLst>
              <a:ext uri="{FF2B5EF4-FFF2-40B4-BE49-F238E27FC236}">
                <a16:creationId xmlns:a16="http://schemas.microsoft.com/office/drawing/2014/main" id="{60EC4E73-E887-412A-91F7-E871A7A4E30E}"/>
              </a:ext>
            </a:extLst>
          </p:cNvPr>
          <p:cNvSpPr txBox="1"/>
          <p:nvPr/>
        </p:nvSpPr>
        <p:spPr>
          <a:xfrm>
            <a:off x="0" y="0"/>
            <a:ext cx="9144000" cy="6418167"/>
          </a:xfrm>
          <a:prstGeom prst="rect">
            <a:avLst/>
          </a:prstGeom>
          <a:noFill/>
        </p:spPr>
        <p:txBody>
          <a:bodyPr wrap="square">
            <a:spAutoFit/>
          </a:bodyPr>
          <a:lstStyle/>
          <a:p>
            <a:pPr marL="0" lvl="0" indent="0" algn="ctr" rtl="0">
              <a:lnSpc>
                <a:spcPct val="160000"/>
              </a:lnSpc>
              <a:spcBef>
                <a:spcPts val="0"/>
              </a:spcBef>
              <a:spcAft>
                <a:spcPts val="0"/>
              </a:spcAft>
              <a:buClr>
                <a:schemeClr val="dk1"/>
              </a:buClr>
              <a:buSzPts val="2600"/>
              <a:buNone/>
            </a:pPr>
            <a:r>
              <a:rPr lang="en-US" sz="3600" b="1" dirty="0">
                <a:solidFill>
                  <a:srgbClr val="FFFF00"/>
                </a:solidFill>
              </a:rPr>
              <a:t>3. TICS </a:t>
            </a:r>
          </a:p>
          <a:p>
            <a:pPr marL="342900" lvl="0" indent="-342900" algn="l" rtl="0">
              <a:spcBef>
                <a:spcPts val="600"/>
              </a:spcBef>
              <a:spcAft>
                <a:spcPts val="600"/>
              </a:spcAft>
              <a:buClr>
                <a:schemeClr val="tx1"/>
              </a:buClr>
              <a:buSzPts val="2600"/>
              <a:buFont typeface="Arial" panose="020B0604020202020204" pitchFamily="34" charset="0"/>
              <a:buChar char="•"/>
            </a:pPr>
            <a:r>
              <a:rPr lang="en-US" sz="2400" b="1" dirty="0"/>
              <a:t>a nonvoluntary body movement or vocal sound made repeatedly or suddenly. </a:t>
            </a:r>
          </a:p>
          <a:p>
            <a:pPr marL="342900" lvl="0" indent="-342900" algn="l" rtl="0">
              <a:spcBef>
                <a:spcPts val="600"/>
              </a:spcBef>
              <a:spcAft>
                <a:spcPts val="600"/>
              </a:spcAft>
              <a:buClr>
                <a:schemeClr val="tx1"/>
              </a:buClr>
              <a:buSzPts val="2600"/>
              <a:buFont typeface="Arial" panose="020B0604020202020204" pitchFamily="34" charset="0"/>
              <a:buChar char="•"/>
            </a:pPr>
            <a:r>
              <a:rPr lang="en-US" sz="2400" b="1" dirty="0"/>
              <a:t>a manifestation of discharge of tension. </a:t>
            </a:r>
          </a:p>
          <a:p>
            <a:pPr marL="0" lvl="0" indent="0" algn="l" rtl="0">
              <a:lnSpc>
                <a:spcPct val="160000"/>
              </a:lnSpc>
              <a:spcBef>
                <a:spcPts val="520"/>
              </a:spcBef>
              <a:spcAft>
                <a:spcPts val="0"/>
              </a:spcAft>
              <a:buClr>
                <a:schemeClr val="dk1"/>
              </a:buClr>
              <a:buSzPts val="2600"/>
              <a:buNone/>
            </a:pPr>
            <a:r>
              <a:rPr lang="en-US" sz="2400" b="1" dirty="0">
                <a:solidFill>
                  <a:srgbClr val="92D050"/>
                </a:solidFill>
              </a:rPr>
              <a:t>Simple tics</a:t>
            </a:r>
          </a:p>
          <a:p>
            <a:pPr marL="342900" lvl="0" indent="-342900" algn="l" rtl="0">
              <a:spcBef>
                <a:spcPts val="520"/>
              </a:spcBef>
              <a:spcAft>
                <a:spcPts val="0"/>
              </a:spcAft>
              <a:buClr>
                <a:schemeClr val="tx1"/>
              </a:buClr>
              <a:buSzPts val="2600"/>
              <a:buFont typeface="Arial" panose="020B0604020202020204" pitchFamily="34" charset="0"/>
              <a:buChar char="•"/>
            </a:pPr>
            <a:r>
              <a:rPr lang="en-US" sz="2400" b="1" dirty="0"/>
              <a:t>involves only few muscles or sounds that are not words (nose wrinkling, facial grimace, jerking the neck and shrugging the shoulders.</a:t>
            </a:r>
          </a:p>
          <a:p>
            <a:pPr marL="0" lvl="0" indent="0" algn="l" rtl="0">
              <a:lnSpc>
                <a:spcPct val="160000"/>
              </a:lnSpc>
              <a:spcBef>
                <a:spcPts val="520"/>
              </a:spcBef>
              <a:spcAft>
                <a:spcPts val="0"/>
              </a:spcAft>
              <a:buClr>
                <a:schemeClr val="dk1"/>
              </a:buClr>
              <a:buSzPts val="2600"/>
              <a:buNone/>
            </a:pPr>
            <a:r>
              <a:rPr lang="en-US" sz="2400" b="1" dirty="0">
                <a:solidFill>
                  <a:srgbClr val="92D050"/>
                </a:solidFill>
              </a:rPr>
              <a:t>Complex tics </a:t>
            </a:r>
          </a:p>
          <a:p>
            <a:pPr marL="342900" lvl="0" indent="-342900" algn="l" rtl="0">
              <a:spcBef>
                <a:spcPts val="520"/>
              </a:spcBef>
              <a:spcAft>
                <a:spcPts val="0"/>
              </a:spcAft>
              <a:buClr>
                <a:schemeClr val="tx1"/>
              </a:buClr>
              <a:buSzPts val="2600"/>
              <a:buFont typeface="Arial" panose="020B0604020202020204" pitchFamily="34" charset="0"/>
              <a:buChar char="•"/>
            </a:pPr>
            <a:r>
              <a:rPr lang="en-US" sz="2400" b="1" dirty="0"/>
              <a:t>involves multiple group or muscles or complete words or sentences (same motions with hands repeatedly, touching or smelling an object repeatedly and holding body in unusual position)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4" name="TextBox 3">
            <a:extLst>
              <a:ext uri="{FF2B5EF4-FFF2-40B4-BE49-F238E27FC236}">
                <a16:creationId xmlns:a16="http://schemas.microsoft.com/office/drawing/2014/main" id="{C9CD80A6-4F6F-4A81-BFAC-411CC1258ADA}"/>
              </a:ext>
            </a:extLst>
          </p:cNvPr>
          <p:cNvSpPr txBox="1"/>
          <p:nvPr/>
        </p:nvSpPr>
        <p:spPr>
          <a:xfrm>
            <a:off x="0" y="0"/>
            <a:ext cx="9144000" cy="6606937"/>
          </a:xfrm>
          <a:prstGeom prst="rect">
            <a:avLst/>
          </a:prstGeom>
          <a:noFill/>
        </p:spPr>
        <p:txBody>
          <a:bodyPr wrap="square">
            <a:spAutoFit/>
          </a:bodyPr>
          <a:lstStyle/>
          <a:p>
            <a:pPr marL="0" lvl="0" indent="0" algn="l" rtl="0">
              <a:lnSpc>
                <a:spcPct val="150000"/>
              </a:lnSpc>
              <a:spcBef>
                <a:spcPts val="0"/>
              </a:spcBef>
              <a:spcAft>
                <a:spcPts val="0"/>
              </a:spcAft>
              <a:buClr>
                <a:schemeClr val="dk1"/>
              </a:buClr>
              <a:buSzPts val="2600"/>
              <a:buNone/>
            </a:pPr>
            <a:r>
              <a:rPr lang="en-US" sz="2400" b="1" dirty="0">
                <a:solidFill>
                  <a:srgbClr val="92D050"/>
                </a:solidFill>
              </a:rPr>
              <a:t>Sensory tics</a:t>
            </a:r>
          </a:p>
          <a:p>
            <a:pPr marL="342900" lvl="0" indent="-342900" algn="l" rtl="0">
              <a:spcBef>
                <a:spcPts val="0"/>
              </a:spcBef>
              <a:spcAft>
                <a:spcPts val="0"/>
              </a:spcAft>
              <a:buClr>
                <a:schemeClr val="tx1"/>
              </a:buClr>
              <a:buSzPts val="2600"/>
              <a:buFont typeface="Arial" panose="020B0604020202020204" pitchFamily="34" charset="0"/>
              <a:buChar char="•"/>
            </a:pPr>
            <a:r>
              <a:rPr lang="en-US" sz="2400" b="1" dirty="0"/>
              <a:t>repeated unwanted or uncomfortable sensation arise (repeated feeling of blinking the eyes)</a:t>
            </a:r>
          </a:p>
          <a:p>
            <a:pPr marL="0" lvl="0" indent="0" algn="l" rtl="0">
              <a:lnSpc>
                <a:spcPct val="150000"/>
              </a:lnSpc>
              <a:spcBef>
                <a:spcPts val="520"/>
              </a:spcBef>
              <a:spcAft>
                <a:spcPts val="0"/>
              </a:spcAft>
              <a:buClr>
                <a:schemeClr val="dk1"/>
              </a:buClr>
              <a:buSzPts val="2600"/>
              <a:buNone/>
            </a:pPr>
            <a:r>
              <a:rPr lang="en-US" sz="2400" b="1" dirty="0">
                <a:solidFill>
                  <a:srgbClr val="92D050"/>
                </a:solidFill>
              </a:rPr>
              <a:t>Phantom tics</a:t>
            </a:r>
          </a:p>
          <a:p>
            <a:pPr marL="342900" lvl="0" indent="-342900" algn="l" rtl="0">
              <a:spcBef>
                <a:spcPts val="520"/>
              </a:spcBef>
              <a:spcAft>
                <a:spcPts val="0"/>
              </a:spcAft>
              <a:buClr>
                <a:schemeClr val="tx1"/>
              </a:buClr>
              <a:buSzPts val="2600"/>
              <a:buFont typeface="Arial" panose="020B0604020202020204" pitchFamily="34" charset="0"/>
              <a:buChar char="•"/>
            </a:pPr>
            <a:r>
              <a:rPr lang="en-US" sz="2400" b="1" dirty="0"/>
              <a:t>the least common type where out of body variation takes place and the person feels a sensation in other people or object (experience relief by touching or scratching the object involved)</a:t>
            </a:r>
          </a:p>
          <a:p>
            <a:pPr marL="0" lvl="0" indent="0" algn="l" rtl="0">
              <a:spcBef>
                <a:spcPts val="560"/>
              </a:spcBef>
              <a:spcAft>
                <a:spcPts val="0"/>
              </a:spcAft>
              <a:buClr>
                <a:schemeClr val="dk1"/>
              </a:buClr>
              <a:buSzPts val="2800"/>
              <a:buNone/>
            </a:pPr>
            <a:r>
              <a:rPr lang="en-US" sz="2400" b="1" dirty="0">
                <a:solidFill>
                  <a:srgbClr val="00B0F0"/>
                </a:solidFill>
              </a:rPr>
              <a:t>MANAGEMENT</a:t>
            </a:r>
          </a:p>
          <a:p>
            <a:pPr marL="342900" lvl="0" indent="-342900" algn="l" rtl="0">
              <a:spcBef>
                <a:spcPts val="1200"/>
              </a:spcBef>
              <a:spcAft>
                <a:spcPts val="1200"/>
              </a:spcAft>
              <a:buClr>
                <a:schemeClr val="tx1"/>
              </a:buClr>
              <a:buSzPts val="2700"/>
              <a:buFont typeface="Arial" panose="020B0604020202020204" pitchFamily="34" charset="0"/>
              <a:buChar char="•"/>
            </a:pPr>
            <a:r>
              <a:rPr lang="en-US" sz="2400" b="1" dirty="0"/>
              <a:t>To be ignored by caregivers</a:t>
            </a:r>
          </a:p>
          <a:p>
            <a:pPr marL="342900" lvl="0" indent="-342900" algn="l" rtl="0">
              <a:spcBef>
                <a:spcPts val="1200"/>
              </a:spcBef>
              <a:spcAft>
                <a:spcPts val="1200"/>
              </a:spcAft>
              <a:buClr>
                <a:schemeClr val="tx1"/>
              </a:buClr>
              <a:buSzPts val="2700"/>
              <a:buFont typeface="Arial" panose="020B0604020202020204" pitchFamily="34" charset="0"/>
              <a:buChar char="•"/>
            </a:pPr>
            <a:r>
              <a:rPr lang="en-US" sz="2400" b="1" dirty="0"/>
              <a:t>Allow the child to discuss concerns related to school and family. </a:t>
            </a:r>
          </a:p>
          <a:p>
            <a:pPr marL="342900" lvl="0" indent="-342900" algn="l" rtl="0">
              <a:spcBef>
                <a:spcPts val="1200"/>
              </a:spcBef>
              <a:spcAft>
                <a:spcPts val="1200"/>
              </a:spcAft>
              <a:buClr>
                <a:schemeClr val="tx1"/>
              </a:buClr>
              <a:buSzPts val="2700"/>
              <a:buFont typeface="Arial" panose="020B0604020202020204" pitchFamily="34" charset="0"/>
              <a:buChar char="•"/>
            </a:pPr>
            <a:r>
              <a:rPr lang="en-US" sz="2400" b="1" dirty="0"/>
              <a:t>Refer child for medical evaluation if tic does not decrease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4" name="TextBox 3">
            <a:extLst>
              <a:ext uri="{FF2B5EF4-FFF2-40B4-BE49-F238E27FC236}">
                <a16:creationId xmlns:a16="http://schemas.microsoft.com/office/drawing/2014/main" id="{67A9205B-6241-47C9-A48D-4843BDCBF05E}"/>
              </a:ext>
            </a:extLst>
          </p:cNvPr>
          <p:cNvSpPr txBox="1"/>
          <p:nvPr/>
        </p:nvSpPr>
        <p:spPr>
          <a:xfrm>
            <a:off x="0" y="0"/>
            <a:ext cx="9144000" cy="6199198"/>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3200" b="1" dirty="0">
                <a:solidFill>
                  <a:srgbClr val="FFFF00"/>
                </a:solidFill>
              </a:rPr>
              <a:t>5. NAIL BITING </a:t>
            </a:r>
          </a:p>
          <a:p>
            <a:pPr marL="342900" lvl="0" indent="-342900" algn="l" rtl="0">
              <a:lnSpc>
                <a:spcPct val="150000"/>
              </a:lnSpc>
              <a:spcBef>
                <a:spcPts val="518"/>
              </a:spcBef>
              <a:spcAft>
                <a:spcPts val="0"/>
              </a:spcAft>
              <a:buClr>
                <a:schemeClr val="tx1"/>
              </a:buClr>
              <a:buSzPct val="100000"/>
              <a:buFont typeface="Arial" panose="020B0604020202020204" pitchFamily="34" charset="0"/>
              <a:buChar char="•"/>
            </a:pPr>
            <a:r>
              <a:rPr lang="en-US" sz="2400" b="1" dirty="0"/>
              <a:t>a common habit of childhood</a:t>
            </a:r>
          </a:p>
          <a:p>
            <a:pPr marL="342900" lvl="0" indent="-342900" algn="l" rtl="0">
              <a:lnSpc>
                <a:spcPct val="150000"/>
              </a:lnSpc>
              <a:spcBef>
                <a:spcPts val="518"/>
              </a:spcBef>
              <a:spcAft>
                <a:spcPts val="0"/>
              </a:spcAft>
              <a:buClr>
                <a:schemeClr val="tx1"/>
              </a:buClr>
              <a:buSzPct val="100000"/>
              <a:buFont typeface="Arial" panose="020B0604020202020204" pitchFamily="34" charset="0"/>
              <a:buChar char="•"/>
            </a:pPr>
            <a:r>
              <a:rPr lang="en-US" sz="2400" b="1" dirty="0"/>
              <a:t>an overt evidence of anxiety in older children</a:t>
            </a:r>
          </a:p>
          <a:p>
            <a:pPr marL="342900" lvl="0" indent="-342900" algn="l" rtl="0">
              <a:lnSpc>
                <a:spcPct val="150000"/>
              </a:lnSpc>
              <a:spcBef>
                <a:spcPts val="518"/>
              </a:spcBef>
              <a:spcAft>
                <a:spcPts val="0"/>
              </a:spcAft>
              <a:buClr>
                <a:schemeClr val="tx1"/>
              </a:buClr>
              <a:buSzPct val="100000"/>
              <a:buFont typeface="Arial" panose="020B0604020202020204" pitchFamily="34" charset="0"/>
              <a:buChar char="•"/>
            </a:pPr>
            <a:r>
              <a:rPr lang="en-US" sz="2400" b="1" dirty="0"/>
              <a:t>thumb suckers change to nail biters as they grow older</a:t>
            </a:r>
          </a:p>
          <a:p>
            <a:pPr lvl="0" algn="l" rtl="0">
              <a:lnSpc>
                <a:spcPct val="150000"/>
              </a:lnSpc>
              <a:spcBef>
                <a:spcPts val="518"/>
              </a:spcBef>
              <a:spcAft>
                <a:spcPts val="0"/>
              </a:spcAft>
              <a:buClr>
                <a:schemeClr val="tx1"/>
              </a:buClr>
              <a:buSzPct val="100000"/>
            </a:pPr>
            <a:r>
              <a:rPr lang="en-US" sz="2400" b="1" dirty="0">
                <a:solidFill>
                  <a:srgbClr val="92D050"/>
                </a:solidFill>
              </a:rPr>
              <a:t>SYMPTOMS </a:t>
            </a:r>
          </a:p>
          <a:p>
            <a:pPr marL="342900" lvl="0" indent="-342900" algn="l" rtl="0">
              <a:lnSpc>
                <a:spcPct val="150000"/>
              </a:lnSpc>
              <a:spcBef>
                <a:spcPts val="518"/>
              </a:spcBef>
              <a:spcAft>
                <a:spcPts val="0"/>
              </a:spcAft>
              <a:buClr>
                <a:schemeClr val="tx1"/>
              </a:buClr>
              <a:buSzPct val="100000"/>
              <a:buFont typeface="Arial" panose="020B0604020202020204" pitchFamily="34" charset="0"/>
              <a:buChar char="•"/>
            </a:pPr>
            <a:r>
              <a:rPr lang="en-US" sz="2400" b="1" dirty="0"/>
              <a:t>Biting nails of all the fingers.</a:t>
            </a:r>
          </a:p>
          <a:p>
            <a:pPr marL="342900" lvl="0" indent="-342900" algn="l" rtl="0">
              <a:lnSpc>
                <a:spcPct val="150000"/>
              </a:lnSpc>
              <a:spcBef>
                <a:spcPts val="518"/>
              </a:spcBef>
              <a:spcAft>
                <a:spcPts val="0"/>
              </a:spcAft>
              <a:buClr>
                <a:schemeClr val="tx1"/>
              </a:buClr>
              <a:buSzPct val="100000"/>
              <a:buFont typeface="Arial" panose="020B0604020202020204" pitchFamily="34" charset="0"/>
              <a:buChar char="•"/>
            </a:pPr>
            <a:r>
              <a:rPr lang="en-US" sz="2400" b="1" dirty="0"/>
              <a:t>The cuticle, skin margins, and surrounding tissue of the nail gets affected. </a:t>
            </a:r>
          </a:p>
          <a:p>
            <a:pPr marL="342900" lvl="0" indent="-342900" algn="l" rtl="0">
              <a:lnSpc>
                <a:spcPct val="150000"/>
              </a:lnSpc>
              <a:spcBef>
                <a:spcPts val="518"/>
              </a:spcBef>
              <a:spcAft>
                <a:spcPts val="0"/>
              </a:spcAft>
              <a:buClr>
                <a:schemeClr val="tx1"/>
              </a:buClr>
              <a:buSzPct val="100000"/>
              <a:buFont typeface="Arial" panose="020B0604020202020204" pitchFamily="34" charset="0"/>
              <a:buChar char="•"/>
            </a:pPr>
            <a:r>
              <a:rPr lang="en-US" sz="2400" b="1" dirty="0"/>
              <a:t>Nail cutting is painful and the child may use this as a form of self punishment.</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4" name="TextBox 3">
            <a:extLst>
              <a:ext uri="{FF2B5EF4-FFF2-40B4-BE49-F238E27FC236}">
                <a16:creationId xmlns:a16="http://schemas.microsoft.com/office/drawing/2014/main" id="{4881E745-0676-4912-AA19-4E72F3711C70}"/>
              </a:ext>
            </a:extLst>
          </p:cNvPr>
          <p:cNvSpPr txBox="1"/>
          <p:nvPr/>
        </p:nvSpPr>
        <p:spPr>
          <a:xfrm>
            <a:off x="0" y="506186"/>
            <a:ext cx="9144000" cy="4846711"/>
          </a:xfrm>
          <a:prstGeom prst="rect">
            <a:avLst/>
          </a:prstGeom>
          <a:noFill/>
        </p:spPr>
        <p:txBody>
          <a:bodyPr wrap="square">
            <a:spAutoFit/>
          </a:bodyPr>
          <a:lstStyle/>
          <a:p>
            <a:pPr marL="0" lvl="0" indent="0" algn="l" rtl="0">
              <a:lnSpc>
                <a:spcPct val="150000"/>
              </a:lnSpc>
              <a:spcBef>
                <a:spcPts val="0"/>
              </a:spcBef>
              <a:spcAft>
                <a:spcPts val="0"/>
              </a:spcAft>
              <a:buClr>
                <a:schemeClr val="dk1"/>
              </a:buClr>
              <a:buSzPts val="2800"/>
              <a:buNone/>
            </a:pPr>
            <a:r>
              <a:rPr lang="en-US" sz="2800" b="1" dirty="0">
                <a:solidFill>
                  <a:srgbClr val="92D050"/>
                </a:solidFill>
              </a:rPr>
              <a:t>MANAGEMENT </a:t>
            </a:r>
          </a:p>
          <a:p>
            <a:pPr marL="457200" lvl="0" indent="-457200" algn="l" rtl="0">
              <a:lnSpc>
                <a:spcPct val="150000"/>
              </a:lnSpc>
              <a:spcBef>
                <a:spcPts val="560"/>
              </a:spcBef>
              <a:spcAft>
                <a:spcPts val="0"/>
              </a:spcAft>
              <a:buClr>
                <a:schemeClr val="tx1"/>
              </a:buClr>
              <a:buSzPts val="2800"/>
              <a:buFont typeface="Arial" panose="020B0604020202020204" pitchFamily="34" charset="0"/>
              <a:buChar char="•"/>
            </a:pPr>
            <a:r>
              <a:rPr lang="en-US" sz="2800" b="1" dirty="0"/>
              <a:t>Assess the psychological environment of the child</a:t>
            </a:r>
          </a:p>
          <a:p>
            <a:pPr marL="457200" lvl="0" indent="-457200" algn="l" rtl="0">
              <a:lnSpc>
                <a:spcPct val="150000"/>
              </a:lnSpc>
              <a:spcBef>
                <a:spcPts val="560"/>
              </a:spcBef>
              <a:spcAft>
                <a:spcPts val="0"/>
              </a:spcAft>
              <a:buClr>
                <a:schemeClr val="tx1"/>
              </a:buClr>
              <a:buSzPts val="2800"/>
              <a:buFont typeface="Arial" panose="020B0604020202020204" pitchFamily="34" charset="0"/>
              <a:buChar char="•"/>
            </a:pPr>
            <a:r>
              <a:rPr lang="en-US" sz="2800" b="1" dirty="0"/>
              <a:t>Do not scold or punish the child for it</a:t>
            </a:r>
          </a:p>
          <a:p>
            <a:pPr marL="457200" lvl="0" indent="-457200" algn="l" rtl="0">
              <a:lnSpc>
                <a:spcPct val="150000"/>
              </a:lnSpc>
              <a:spcBef>
                <a:spcPts val="560"/>
              </a:spcBef>
              <a:spcAft>
                <a:spcPts val="0"/>
              </a:spcAft>
              <a:buClr>
                <a:schemeClr val="tx1"/>
              </a:buClr>
              <a:buSzPts val="2800"/>
              <a:buFont typeface="Arial" panose="020B0604020202020204" pitchFamily="34" charset="0"/>
              <a:buChar char="•"/>
            </a:pPr>
            <a:r>
              <a:rPr lang="en-US" sz="2800" b="1" dirty="0"/>
              <a:t>Use a bitter substance applied for nails </a:t>
            </a:r>
          </a:p>
          <a:p>
            <a:pPr marL="457200" lvl="0" indent="-457200" algn="l" rtl="0">
              <a:lnSpc>
                <a:spcPct val="150000"/>
              </a:lnSpc>
              <a:spcBef>
                <a:spcPts val="560"/>
              </a:spcBef>
              <a:spcAft>
                <a:spcPts val="0"/>
              </a:spcAft>
              <a:buClr>
                <a:schemeClr val="tx1"/>
              </a:buClr>
              <a:buSzPts val="2800"/>
              <a:buFont typeface="Arial" panose="020B0604020202020204" pitchFamily="34" charset="0"/>
              <a:buChar char="•"/>
            </a:pPr>
            <a:r>
              <a:rPr lang="en-US" sz="2800" b="1" dirty="0"/>
              <a:t>Keep child’s hand soft by applying lotion or warm oil</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4" name="TextBox 3">
            <a:extLst>
              <a:ext uri="{FF2B5EF4-FFF2-40B4-BE49-F238E27FC236}">
                <a16:creationId xmlns:a16="http://schemas.microsoft.com/office/drawing/2014/main" id="{A169652F-9F11-4014-939A-8523C2DD1361}"/>
              </a:ext>
            </a:extLst>
          </p:cNvPr>
          <p:cNvSpPr txBox="1"/>
          <p:nvPr/>
        </p:nvSpPr>
        <p:spPr>
          <a:xfrm>
            <a:off x="0" y="0"/>
            <a:ext cx="9144000" cy="6771084"/>
          </a:xfrm>
          <a:prstGeom prst="rect">
            <a:avLst/>
          </a:prstGeom>
          <a:noFill/>
        </p:spPr>
        <p:txBody>
          <a:bodyPr wrap="square">
            <a:spAutoFit/>
          </a:bodyPr>
          <a:lstStyle/>
          <a:p>
            <a:pPr marL="0" lvl="0" indent="0" algn="ctr" rtl="0">
              <a:spcBef>
                <a:spcPts val="600"/>
              </a:spcBef>
              <a:spcAft>
                <a:spcPts val="600"/>
              </a:spcAft>
              <a:buClr>
                <a:schemeClr val="dk1"/>
              </a:buClr>
              <a:buSzPct val="100000"/>
              <a:buNone/>
            </a:pPr>
            <a:r>
              <a:rPr lang="en-US" sz="3600" b="1" dirty="0">
                <a:solidFill>
                  <a:srgbClr val="FFFF00"/>
                </a:solidFill>
              </a:rPr>
              <a:t>6. PICA </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400" b="1" dirty="0"/>
              <a:t>eating substances other than food (clay, sand, plaster from walls) </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400" b="1" dirty="0"/>
              <a:t>frequent in first year of life but may be seen in grown ups </a:t>
            </a:r>
          </a:p>
          <a:p>
            <a:pPr lvl="0" algn="l" rtl="0">
              <a:spcBef>
                <a:spcPts val="600"/>
              </a:spcBef>
              <a:spcAft>
                <a:spcPts val="600"/>
              </a:spcAft>
              <a:buClr>
                <a:schemeClr val="tx1"/>
              </a:buClr>
              <a:buSzPct val="100000"/>
            </a:pPr>
            <a:r>
              <a:rPr lang="en-US" sz="2400" b="1" dirty="0">
                <a:solidFill>
                  <a:srgbClr val="92D050"/>
                </a:solidFill>
              </a:rPr>
              <a:t>SYMPTOMS </a:t>
            </a:r>
          </a:p>
          <a:p>
            <a:pPr lvl="1">
              <a:spcBef>
                <a:spcPts val="600"/>
              </a:spcBef>
              <a:spcAft>
                <a:spcPts val="600"/>
              </a:spcAft>
              <a:buClr>
                <a:schemeClr val="tx1"/>
              </a:buClr>
              <a:buSzPct val="100000"/>
            </a:pPr>
            <a:r>
              <a:rPr lang="en-US" sz="2400" b="1" dirty="0"/>
              <a:t>1. Lack of appetite </a:t>
            </a:r>
          </a:p>
          <a:p>
            <a:pPr lvl="1">
              <a:spcBef>
                <a:spcPts val="600"/>
              </a:spcBef>
              <a:spcAft>
                <a:spcPts val="600"/>
              </a:spcAft>
              <a:buClr>
                <a:schemeClr val="tx1"/>
              </a:buClr>
              <a:buSzPct val="100000"/>
            </a:pPr>
            <a:r>
              <a:rPr lang="en-US" sz="2400" b="1" dirty="0"/>
              <a:t>2. Lots of hair collection in stomach </a:t>
            </a:r>
          </a:p>
          <a:p>
            <a:pPr lvl="1">
              <a:spcBef>
                <a:spcPts val="600"/>
              </a:spcBef>
              <a:spcAft>
                <a:spcPts val="600"/>
              </a:spcAft>
              <a:buClr>
                <a:schemeClr val="tx1"/>
              </a:buClr>
              <a:buSzPct val="100000"/>
            </a:pPr>
            <a:r>
              <a:rPr lang="en-US" sz="2400" b="1" dirty="0"/>
              <a:t>3. Intestinal and parasitic infection </a:t>
            </a:r>
          </a:p>
          <a:p>
            <a:pPr lvl="1">
              <a:spcBef>
                <a:spcPts val="600"/>
              </a:spcBef>
              <a:spcAft>
                <a:spcPts val="600"/>
              </a:spcAft>
              <a:buClr>
                <a:schemeClr val="tx1"/>
              </a:buClr>
              <a:buSzPct val="100000"/>
            </a:pPr>
            <a:r>
              <a:rPr lang="en-US" sz="2400" b="1" dirty="0"/>
              <a:t>4. Minerals and vitamin deficiencies</a:t>
            </a:r>
          </a:p>
          <a:p>
            <a:pPr lvl="0" algn="l" rtl="0">
              <a:spcBef>
                <a:spcPts val="600"/>
              </a:spcBef>
              <a:spcAft>
                <a:spcPts val="600"/>
              </a:spcAft>
              <a:buClr>
                <a:schemeClr val="tx1"/>
              </a:buClr>
              <a:buSzPct val="100000"/>
            </a:pPr>
            <a:r>
              <a:rPr lang="en-US" sz="2400" b="1" dirty="0">
                <a:solidFill>
                  <a:srgbClr val="92D050"/>
                </a:solidFill>
              </a:rPr>
              <a:t>MANAGEMENT </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400" b="1" dirty="0"/>
              <a:t>Proper supervision of parents</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400" b="1" dirty="0"/>
              <a:t>Provide psychotherapy</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400" b="1" dirty="0"/>
              <a:t>Provide treatment of worm infestations </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4" name="TextBox 3">
            <a:extLst>
              <a:ext uri="{FF2B5EF4-FFF2-40B4-BE49-F238E27FC236}">
                <a16:creationId xmlns:a16="http://schemas.microsoft.com/office/drawing/2014/main" id="{1EA7FC5B-5533-4283-93F0-1AC9E22CCE85}"/>
              </a:ext>
            </a:extLst>
          </p:cNvPr>
          <p:cNvSpPr txBox="1"/>
          <p:nvPr/>
        </p:nvSpPr>
        <p:spPr>
          <a:xfrm>
            <a:off x="0" y="0"/>
            <a:ext cx="9144000" cy="5740033"/>
          </a:xfrm>
          <a:prstGeom prst="rect">
            <a:avLst/>
          </a:prstGeom>
          <a:noFill/>
        </p:spPr>
        <p:txBody>
          <a:bodyPr wrap="square">
            <a:spAutoFit/>
          </a:bodyPr>
          <a:lstStyle/>
          <a:p>
            <a:pPr lvl="0" algn="ctr" rtl="0">
              <a:lnSpc>
                <a:spcPct val="150000"/>
              </a:lnSpc>
              <a:spcBef>
                <a:spcPts val="0"/>
              </a:spcBef>
              <a:spcAft>
                <a:spcPts val="0"/>
              </a:spcAft>
              <a:buClr>
                <a:schemeClr val="tx1"/>
              </a:buClr>
              <a:buSzPct val="100000"/>
            </a:pPr>
            <a:r>
              <a:rPr lang="en-US" sz="4000" b="1" dirty="0">
                <a:solidFill>
                  <a:srgbClr val="FFFF00"/>
                </a:solidFill>
              </a:rPr>
              <a:t>7. THUMB SUCKING </a:t>
            </a:r>
            <a:endParaRPr lang="en-US" sz="3600" dirty="0"/>
          </a:p>
          <a:p>
            <a:pPr marL="457200" lvl="0" indent="-457200" algn="l" rtl="0">
              <a:spcBef>
                <a:spcPts val="1200"/>
              </a:spcBef>
              <a:spcAft>
                <a:spcPts val="600"/>
              </a:spcAft>
              <a:buClr>
                <a:schemeClr val="tx1"/>
              </a:buClr>
              <a:buSzPct val="100000"/>
              <a:buFont typeface="Arial" panose="020B0604020202020204" pitchFamily="34" charset="0"/>
              <a:buChar char="•"/>
            </a:pPr>
            <a:r>
              <a:rPr lang="en-US" sz="2800" b="1" dirty="0"/>
              <a:t>Sucking is the infant’s chief pleasure through which they get love, affection and satisfaction. </a:t>
            </a:r>
          </a:p>
          <a:p>
            <a:pPr marL="457200" lvl="0" indent="-457200" algn="l" rtl="0">
              <a:spcBef>
                <a:spcPts val="1200"/>
              </a:spcBef>
              <a:spcAft>
                <a:spcPts val="600"/>
              </a:spcAft>
              <a:buClr>
                <a:schemeClr val="tx1"/>
              </a:buClr>
              <a:buSzPct val="100000"/>
              <a:buFont typeface="Arial" panose="020B0604020202020204" pitchFamily="34" charset="0"/>
              <a:buChar char="•"/>
            </a:pPr>
            <a:r>
              <a:rPr lang="en-US" sz="2800" b="1" dirty="0"/>
              <a:t>Infants do thumb sucking if they lack oral satisfaction. </a:t>
            </a:r>
          </a:p>
          <a:p>
            <a:pPr lvl="0" algn="l" rtl="0">
              <a:spcBef>
                <a:spcPts val="592"/>
              </a:spcBef>
              <a:spcAft>
                <a:spcPts val="0"/>
              </a:spcAft>
              <a:buClr>
                <a:schemeClr val="tx1"/>
              </a:buClr>
              <a:buSzPct val="100000"/>
            </a:pPr>
            <a:r>
              <a:rPr lang="en-US" sz="2800" b="1" dirty="0">
                <a:solidFill>
                  <a:srgbClr val="92D050"/>
                </a:solidFill>
              </a:rPr>
              <a:t>CAUSES</a:t>
            </a:r>
          </a:p>
          <a:p>
            <a:pPr marL="457200" lvl="0" indent="-457200" algn="l" rtl="0">
              <a:spcBef>
                <a:spcPts val="592"/>
              </a:spcBef>
              <a:spcAft>
                <a:spcPts val="0"/>
              </a:spcAft>
              <a:buClr>
                <a:schemeClr val="tx1"/>
              </a:buClr>
              <a:buSzPct val="100000"/>
              <a:buFont typeface="Arial" panose="020B0604020202020204" pitchFamily="34" charset="0"/>
              <a:buChar char="•"/>
            </a:pPr>
            <a:r>
              <a:rPr lang="en-US" sz="2800" b="1" dirty="0"/>
              <a:t>Sign of boredom, stress and isolation</a:t>
            </a:r>
          </a:p>
          <a:p>
            <a:pPr marL="457200" lvl="0" indent="-457200" algn="l" rtl="0">
              <a:spcBef>
                <a:spcPts val="592"/>
              </a:spcBef>
              <a:spcAft>
                <a:spcPts val="0"/>
              </a:spcAft>
              <a:buClr>
                <a:schemeClr val="tx1"/>
              </a:buClr>
              <a:buSzPct val="100000"/>
              <a:buFont typeface="Arial" panose="020B0604020202020204" pitchFamily="34" charset="0"/>
              <a:buChar char="•"/>
            </a:pPr>
            <a:r>
              <a:rPr lang="en-US" sz="2800" b="1" dirty="0"/>
              <a:t>Lack of bonding between parent and child </a:t>
            </a:r>
          </a:p>
          <a:p>
            <a:pPr marL="457200" lvl="0" indent="-457200" algn="l" rtl="0">
              <a:spcBef>
                <a:spcPts val="592"/>
              </a:spcBef>
              <a:spcAft>
                <a:spcPts val="0"/>
              </a:spcAft>
              <a:buClr>
                <a:schemeClr val="tx1"/>
              </a:buClr>
              <a:buSzPct val="100000"/>
              <a:buFont typeface="Arial" panose="020B0604020202020204" pitchFamily="34" charset="0"/>
              <a:buChar char="•"/>
            </a:pPr>
            <a:r>
              <a:rPr lang="en-US" sz="2800" b="1" dirty="0"/>
              <a:t>Manifestation of feeling of insecurity </a:t>
            </a:r>
          </a:p>
          <a:p>
            <a:pPr marL="457200" lvl="0" indent="-457200" algn="l" rtl="0">
              <a:spcBef>
                <a:spcPts val="592"/>
              </a:spcBef>
              <a:spcAft>
                <a:spcPts val="0"/>
              </a:spcAft>
              <a:buClr>
                <a:schemeClr val="tx1"/>
              </a:buClr>
              <a:buSzPct val="100000"/>
              <a:buFont typeface="Arial" panose="020B0604020202020204" pitchFamily="34" charset="0"/>
              <a:buChar char="•"/>
            </a:pPr>
            <a:r>
              <a:rPr lang="en-US" sz="2800" b="1" dirty="0"/>
              <a:t>Infants deprived of sucking and breast feeding</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4" name="TextBox 3">
            <a:extLst>
              <a:ext uri="{FF2B5EF4-FFF2-40B4-BE49-F238E27FC236}">
                <a16:creationId xmlns:a16="http://schemas.microsoft.com/office/drawing/2014/main" id="{1EA7FC5B-5533-4283-93F0-1AC9E22CCE85}"/>
              </a:ext>
            </a:extLst>
          </p:cNvPr>
          <p:cNvSpPr txBox="1"/>
          <p:nvPr/>
        </p:nvSpPr>
        <p:spPr>
          <a:xfrm>
            <a:off x="0" y="522515"/>
            <a:ext cx="9144000" cy="3770263"/>
          </a:xfrm>
          <a:prstGeom prst="rect">
            <a:avLst/>
          </a:prstGeom>
          <a:noFill/>
        </p:spPr>
        <p:txBody>
          <a:bodyPr wrap="square">
            <a:spAutoFit/>
          </a:bodyPr>
          <a:lstStyle/>
          <a:p>
            <a:pPr lvl="0" algn="l" rtl="0">
              <a:spcBef>
                <a:spcPts val="592"/>
              </a:spcBef>
              <a:spcAft>
                <a:spcPts val="0"/>
              </a:spcAft>
              <a:buClr>
                <a:schemeClr val="tx1"/>
              </a:buClr>
              <a:buSzPct val="100000"/>
            </a:pPr>
            <a:r>
              <a:rPr lang="en-US" sz="3200" b="1" dirty="0">
                <a:solidFill>
                  <a:srgbClr val="92D050"/>
                </a:solidFill>
              </a:rPr>
              <a:t>MANAGEMENT </a:t>
            </a:r>
          </a:p>
          <a:p>
            <a:pPr marL="457200" lvl="0" indent="-457200" algn="l" rtl="0">
              <a:spcBef>
                <a:spcPts val="592"/>
              </a:spcBef>
              <a:spcAft>
                <a:spcPts val="0"/>
              </a:spcAft>
              <a:buClr>
                <a:schemeClr val="tx1"/>
              </a:buClr>
              <a:buSzPct val="100000"/>
              <a:buFont typeface="Arial" panose="020B0604020202020204" pitchFamily="34" charset="0"/>
              <a:buChar char="•"/>
            </a:pPr>
            <a:r>
              <a:rPr lang="en-US" sz="3200" b="1" dirty="0"/>
              <a:t>Mother should fulfill the need for sucking by allowing for breastfeed.</a:t>
            </a:r>
          </a:p>
          <a:p>
            <a:pPr marL="457200" lvl="0" indent="-457200" algn="l" rtl="0">
              <a:spcBef>
                <a:spcPts val="592"/>
              </a:spcBef>
              <a:spcAft>
                <a:spcPts val="0"/>
              </a:spcAft>
              <a:buClr>
                <a:schemeClr val="tx1"/>
              </a:buClr>
              <a:buSzPct val="100000"/>
              <a:buFont typeface="Arial" panose="020B0604020202020204" pitchFamily="34" charset="0"/>
              <a:buChar char="•"/>
            </a:pPr>
            <a:r>
              <a:rPr lang="en-US" sz="3200" b="1" dirty="0"/>
              <a:t>Always praise and encourage the child which helps to give up thumb sucking. </a:t>
            </a:r>
          </a:p>
          <a:p>
            <a:pPr marL="457200" lvl="0" indent="-457200" algn="l" rtl="0">
              <a:spcBef>
                <a:spcPts val="592"/>
              </a:spcBef>
              <a:spcAft>
                <a:spcPts val="0"/>
              </a:spcAft>
              <a:buClr>
                <a:schemeClr val="tx1"/>
              </a:buClr>
              <a:buSzPct val="100000"/>
              <a:buFont typeface="Arial" panose="020B0604020202020204" pitchFamily="34" charset="0"/>
              <a:buChar char="•"/>
            </a:pPr>
            <a:r>
              <a:rPr lang="en-US" sz="3200" b="1" dirty="0"/>
              <a:t>Parents should not show anxiety till the child is 4 years old</a:t>
            </a:r>
          </a:p>
        </p:txBody>
      </p:sp>
    </p:spTree>
    <p:extLst>
      <p:ext uri="{BB962C8B-B14F-4D97-AF65-F5344CB8AC3E}">
        <p14:creationId xmlns:p14="http://schemas.microsoft.com/office/powerpoint/2010/main" val="198453051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4" name="TextBox 3">
            <a:extLst>
              <a:ext uri="{FF2B5EF4-FFF2-40B4-BE49-F238E27FC236}">
                <a16:creationId xmlns:a16="http://schemas.microsoft.com/office/drawing/2014/main" id="{4A508E80-9050-4827-A707-9694DCEC1F48}"/>
              </a:ext>
            </a:extLst>
          </p:cNvPr>
          <p:cNvSpPr txBox="1"/>
          <p:nvPr/>
        </p:nvSpPr>
        <p:spPr>
          <a:xfrm>
            <a:off x="0" y="0"/>
            <a:ext cx="9144000" cy="5677708"/>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ts val="3200"/>
              <a:buNone/>
            </a:pPr>
            <a:r>
              <a:rPr lang="en-US" sz="2800" b="1" dirty="0">
                <a:solidFill>
                  <a:srgbClr val="FFC000"/>
                </a:solidFill>
              </a:rPr>
              <a:t>Disorders caused by social deprivation </a:t>
            </a:r>
          </a:p>
          <a:p>
            <a:pPr marL="0" lvl="0" indent="0" algn="ctr" rtl="0">
              <a:lnSpc>
                <a:spcPct val="150000"/>
              </a:lnSpc>
              <a:spcBef>
                <a:spcPts val="640"/>
              </a:spcBef>
              <a:spcAft>
                <a:spcPts val="0"/>
              </a:spcAft>
              <a:buClr>
                <a:schemeClr val="dk1"/>
              </a:buClr>
              <a:buSzPts val="3000"/>
              <a:buNone/>
            </a:pPr>
            <a:r>
              <a:rPr lang="en-US" sz="3600" b="1" dirty="0">
                <a:solidFill>
                  <a:srgbClr val="FFFF00"/>
                </a:solidFill>
              </a:rPr>
              <a:t>1. JUVENILE DELIQUENCY</a:t>
            </a:r>
          </a:p>
          <a:p>
            <a:pPr marL="457200" lvl="0" indent="-457200" algn="l" rtl="0">
              <a:lnSpc>
                <a:spcPct val="150000"/>
              </a:lnSpc>
              <a:spcBef>
                <a:spcPts val="640"/>
              </a:spcBef>
              <a:spcAft>
                <a:spcPts val="0"/>
              </a:spcAft>
              <a:buClr>
                <a:schemeClr val="tx1"/>
              </a:buClr>
              <a:buSzPts val="3000"/>
              <a:buFont typeface="Arial" panose="020B0604020202020204" pitchFamily="34" charset="0"/>
              <a:buChar char="•"/>
            </a:pPr>
            <a:r>
              <a:rPr lang="en-US" sz="2800" b="1" dirty="0"/>
              <a:t>defined as an individual under the age of 16 who fails to abide by the laws.</a:t>
            </a:r>
          </a:p>
          <a:p>
            <a:pPr marL="0" lvl="0" indent="0" algn="l" rtl="0">
              <a:lnSpc>
                <a:spcPct val="150000"/>
              </a:lnSpc>
              <a:spcBef>
                <a:spcPts val="640"/>
              </a:spcBef>
              <a:spcAft>
                <a:spcPts val="0"/>
              </a:spcAft>
              <a:buClr>
                <a:schemeClr val="dk1"/>
              </a:buClr>
              <a:buSzPts val="3200"/>
              <a:buNone/>
            </a:pPr>
            <a:r>
              <a:rPr lang="en-US" sz="2800" b="1" dirty="0">
                <a:solidFill>
                  <a:srgbClr val="92D050"/>
                </a:solidFill>
              </a:rPr>
              <a:t>Characteristics of juvenile delinquency:</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The behaviour is marked by violation of law, persistent mischievousness, antisocial behaviour, disobedience etc.</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4" name="TextBox 3">
            <a:extLst>
              <a:ext uri="{FF2B5EF4-FFF2-40B4-BE49-F238E27FC236}">
                <a16:creationId xmlns:a16="http://schemas.microsoft.com/office/drawing/2014/main" id="{0D830C04-FDA6-4712-9AC0-34CAC5ABDA51}"/>
              </a:ext>
            </a:extLst>
          </p:cNvPr>
          <p:cNvSpPr txBox="1"/>
          <p:nvPr/>
        </p:nvSpPr>
        <p:spPr>
          <a:xfrm>
            <a:off x="0" y="0"/>
            <a:ext cx="9144000" cy="6863417"/>
          </a:xfrm>
          <a:prstGeom prst="rect">
            <a:avLst/>
          </a:prstGeom>
          <a:noFill/>
        </p:spPr>
        <p:txBody>
          <a:bodyPr wrap="square">
            <a:spAutoFit/>
          </a:bodyPr>
          <a:lstStyle/>
          <a:p>
            <a:pPr lvl="0" algn="l" rtl="0">
              <a:spcBef>
                <a:spcPts val="600"/>
              </a:spcBef>
              <a:spcAft>
                <a:spcPts val="600"/>
              </a:spcAft>
              <a:buClr>
                <a:schemeClr val="tx1"/>
              </a:buClr>
              <a:buSzPct val="100000"/>
            </a:pPr>
            <a:r>
              <a:rPr lang="en-US" sz="3600" b="1" dirty="0">
                <a:solidFill>
                  <a:srgbClr val="92D050"/>
                </a:solidFill>
              </a:rPr>
              <a:t>Interventions </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800" b="1" dirty="0"/>
              <a:t>Family should act as role model and support their children</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800" b="1" dirty="0"/>
              <a:t>juvenile correction homes provide safety and supervision of delinquent children </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800" b="1" dirty="0"/>
              <a:t>Juvenile justice board seeks to provide protection and safety of public and of the minors who have come in contact with court. </a:t>
            </a:r>
          </a:p>
          <a:p>
            <a:pPr lvl="0" algn="l" rtl="0">
              <a:spcBef>
                <a:spcPts val="600"/>
              </a:spcBef>
              <a:spcAft>
                <a:spcPts val="600"/>
              </a:spcAft>
              <a:buClr>
                <a:schemeClr val="tx1"/>
              </a:buClr>
              <a:buSzPct val="100000"/>
            </a:pPr>
            <a:r>
              <a:rPr lang="en-US" sz="3600" b="1" dirty="0">
                <a:solidFill>
                  <a:srgbClr val="92D050"/>
                </a:solidFill>
              </a:rPr>
              <a:t>Conclusion</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800" b="1" dirty="0"/>
              <a:t>Behaviour disorders are tension reducing activities that appear during childhood</a:t>
            </a:r>
          </a:p>
          <a:p>
            <a:pPr marL="457200" lvl="0" indent="-457200" algn="l" rtl="0">
              <a:spcBef>
                <a:spcPts val="600"/>
              </a:spcBef>
              <a:spcAft>
                <a:spcPts val="600"/>
              </a:spcAft>
              <a:buClr>
                <a:schemeClr val="tx1"/>
              </a:buClr>
              <a:buSzPct val="100000"/>
              <a:buFont typeface="Arial" panose="020B0604020202020204" pitchFamily="34" charset="0"/>
              <a:buChar char="•"/>
            </a:pPr>
            <a:r>
              <a:rPr lang="en-US" sz="2800" b="1" dirty="0"/>
              <a:t>education to parents is a part of this process which help parents to guide their children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4" name="TextBox 3">
            <a:extLst>
              <a:ext uri="{FF2B5EF4-FFF2-40B4-BE49-F238E27FC236}">
                <a16:creationId xmlns:a16="http://schemas.microsoft.com/office/drawing/2014/main" id="{42978D84-839E-43F3-B1D8-A89B327BE3EC}"/>
              </a:ext>
            </a:extLst>
          </p:cNvPr>
          <p:cNvSpPr txBox="1"/>
          <p:nvPr/>
        </p:nvSpPr>
        <p:spPr>
          <a:xfrm>
            <a:off x="0" y="0"/>
            <a:ext cx="9144000" cy="6477927"/>
          </a:xfrm>
          <a:prstGeom prst="rect">
            <a:avLst/>
          </a:prstGeom>
          <a:noFill/>
        </p:spPr>
        <p:txBody>
          <a:bodyPr wrap="square">
            <a:spAutoFit/>
          </a:bodyPr>
          <a:lstStyle/>
          <a:p>
            <a:pPr lvl="0" algn="ctr" rtl="0">
              <a:spcBef>
                <a:spcPts val="0"/>
              </a:spcBef>
              <a:spcAft>
                <a:spcPts val="0"/>
              </a:spcAft>
              <a:buClr>
                <a:schemeClr val="tx1"/>
              </a:buClr>
              <a:buSzPts val="3200"/>
            </a:pPr>
            <a:r>
              <a:rPr lang="en-US" sz="3600" b="1" dirty="0">
                <a:solidFill>
                  <a:srgbClr val="FFFF00"/>
                </a:solidFill>
              </a:rPr>
              <a:t>2. SCHOOL PHOBIA </a:t>
            </a:r>
          </a:p>
          <a:p>
            <a:pPr lvl="0" algn="l" rtl="0">
              <a:spcBef>
                <a:spcPts val="640"/>
              </a:spcBef>
              <a:spcAft>
                <a:spcPts val="0"/>
              </a:spcAft>
              <a:buClr>
                <a:schemeClr val="tx1"/>
              </a:buClr>
              <a:buSzPts val="3200"/>
            </a:pPr>
            <a:r>
              <a:rPr lang="en-US" sz="2800" b="1" dirty="0">
                <a:solidFill>
                  <a:srgbClr val="92D050"/>
                </a:solidFill>
              </a:rPr>
              <a:t>Definition</a:t>
            </a:r>
            <a:endParaRPr lang="en-US" sz="2800" b="1" dirty="0"/>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School phobia is also known as school refusal or school avoidance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Children who resist going to school or who demonstrate extreme refusal to attend school for a sustained period of time are said to have school phobia.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They demonstrate signs like leg pain, headache, nausea, vomiting etc.</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4" name="TextBox 3">
            <a:extLst>
              <a:ext uri="{FF2B5EF4-FFF2-40B4-BE49-F238E27FC236}">
                <a16:creationId xmlns:a16="http://schemas.microsoft.com/office/drawing/2014/main" id="{5006BE52-FC74-4B38-85F7-84F0DAD1B3E9}"/>
              </a:ext>
            </a:extLst>
          </p:cNvPr>
          <p:cNvSpPr txBox="1"/>
          <p:nvPr/>
        </p:nvSpPr>
        <p:spPr>
          <a:xfrm>
            <a:off x="130628" y="497428"/>
            <a:ext cx="9013372" cy="5277599"/>
          </a:xfrm>
          <a:prstGeom prst="rect">
            <a:avLst/>
          </a:prstGeom>
          <a:noFill/>
        </p:spPr>
        <p:txBody>
          <a:bodyPr wrap="square">
            <a:spAutoFit/>
          </a:bodyPr>
          <a:lstStyle/>
          <a:p>
            <a:pPr lvl="0" algn="ctr" rtl="0">
              <a:spcBef>
                <a:spcPts val="0"/>
              </a:spcBef>
              <a:spcAft>
                <a:spcPts val="0"/>
              </a:spcAft>
              <a:buClr>
                <a:schemeClr val="tx1"/>
              </a:buClr>
              <a:buSzPts val="3200"/>
            </a:pPr>
            <a:r>
              <a:rPr lang="en-US" sz="2800" b="1" dirty="0">
                <a:solidFill>
                  <a:srgbClr val="92D050"/>
                </a:solidFill>
              </a:rPr>
              <a:t>MANAGEMENT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Treatment depends upon the cause</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Examine the relationship of child with teachers and with the peer group</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Reward the children for going to school on daily basis</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Professional child consultation in severe problem</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4" name="TextBox 3">
            <a:extLst>
              <a:ext uri="{FF2B5EF4-FFF2-40B4-BE49-F238E27FC236}">
                <a16:creationId xmlns:a16="http://schemas.microsoft.com/office/drawing/2014/main" id="{C66210FF-F72E-4A38-BBB3-00209ADB3A06}"/>
              </a:ext>
            </a:extLst>
          </p:cNvPr>
          <p:cNvSpPr txBox="1"/>
          <p:nvPr/>
        </p:nvSpPr>
        <p:spPr>
          <a:xfrm>
            <a:off x="0" y="0"/>
            <a:ext cx="9144000" cy="6272743"/>
          </a:xfrm>
          <a:prstGeom prst="rect">
            <a:avLst/>
          </a:prstGeom>
          <a:noFill/>
        </p:spPr>
        <p:txBody>
          <a:bodyPr wrap="square">
            <a:spAutoFit/>
          </a:bodyPr>
          <a:lstStyle/>
          <a:p>
            <a:pPr marL="0" lvl="0" indent="0" algn="ctr" rtl="0">
              <a:lnSpc>
                <a:spcPct val="150000"/>
              </a:lnSpc>
              <a:spcBef>
                <a:spcPts val="0"/>
              </a:spcBef>
              <a:spcAft>
                <a:spcPts val="0"/>
              </a:spcAft>
              <a:buClr>
                <a:schemeClr val="dk1"/>
              </a:buClr>
              <a:buSzPct val="100000"/>
              <a:buNone/>
            </a:pPr>
            <a:r>
              <a:rPr lang="en-US" sz="3600" b="1" dirty="0">
                <a:solidFill>
                  <a:srgbClr val="FFC000"/>
                </a:solidFill>
              </a:rPr>
              <a:t>OTHER DISORDERS</a:t>
            </a:r>
          </a:p>
          <a:p>
            <a:pPr lvl="0" algn="l" rtl="0">
              <a:lnSpc>
                <a:spcPct val="150000"/>
              </a:lnSpc>
              <a:spcBef>
                <a:spcPts val="544"/>
              </a:spcBef>
              <a:spcAft>
                <a:spcPts val="0"/>
              </a:spcAft>
              <a:buClr>
                <a:schemeClr val="tx1"/>
              </a:buClr>
              <a:buSzPct val="100000"/>
            </a:pPr>
            <a:r>
              <a:rPr lang="en-US" sz="2800" b="1" dirty="0">
                <a:solidFill>
                  <a:srgbClr val="FFFF00"/>
                </a:solidFill>
              </a:rPr>
              <a:t>SPEECH PROBLEMS </a:t>
            </a:r>
          </a:p>
          <a:p>
            <a:pPr lvl="0" algn="l" rtl="0">
              <a:lnSpc>
                <a:spcPct val="150000"/>
              </a:lnSpc>
              <a:spcBef>
                <a:spcPts val="544"/>
              </a:spcBef>
              <a:spcAft>
                <a:spcPts val="0"/>
              </a:spcAft>
              <a:buClr>
                <a:schemeClr val="tx1"/>
              </a:buClr>
              <a:buSzPct val="100000"/>
            </a:pPr>
            <a:r>
              <a:rPr lang="en-US" sz="2800" b="1" dirty="0">
                <a:solidFill>
                  <a:srgbClr val="92D050"/>
                </a:solidFill>
              </a:rPr>
              <a:t>Stuttering or stammering </a:t>
            </a:r>
          </a:p>
          <a:p>
            <a:pPr marL="914400" lvl="1" indent="-457200">
              <a:lnSpc>
                <a:spcPct val="150000"/>
              </a:lnSpc>
              <a:spcBef>
                <a:spcPts val="544"/>
              </a:spcBef>
              <a:buClr>
                <a:schemeClr val="tx1"/>
              </a:buClr>
              <a:buSzPct val="100000"/>
              <a:buFont typeface="Arial" panose="020B0604020202020204" pitchFamily="34" charset="0"/>
              <a:buChar char="•"/>
            </a:pPr>
            <a:r>
              <a:rPr lang="en-US" sz="2800" b="1" dirty="0"/>
              <a:t>a fluency disorder beginning between 3-5 years probably due to inability to adjust with stress</a:t>
            </a:r>
          </a:p>
          <a:p>
            <a:pPr marL="914400" lvl="1" indent="-457200">
              <a:lnSpc>
                <a:spcPct val="150000"/>
              </a:lnSpc>
              <a:spcBef>
                <a:spcPts val="544"/>
              </a:spcBef>
              <a:buClr>
                <a:schemeClr val="tx1"/>
              </a:buClr>
              <a:buSzPct val="100000"/>
              <a:buFont typeface="Arial" panose="020B0604020202020204" pitchFamily="34" charset="0"/>
              <a:buChar char="•"/>
            </a:pPr>
            <a:r>
              <a:rPr lang="en-US" sz="2800" b="1" dirty="0"/>
              <a:t>characterized by interruptions in the flow of speech, hesitations, spasmodic repetitions etc.</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4" name="TextBox 3">
            <a:extLst>
              <a:ext uri="{FF2B5EF4-FFF2-40B4-BE49-F238E27FC236}">
                <a16:creationId xmlns:a16="http://schemas.microsoft.com/office/drawing/2014/main" id="{C66210FF-F72E-4A38-BBB3-00209ADB3A06}"/>
              </a:ext>
            </a:extLst>
          </p:cNvPr>
          <p:cNvSpPr txBox="1"/>
          <p:nvPr/>
        </p:nvSpPr>
        <p:spPr>
          <a:xfrm>
            <a:off x="0" y="0"/>
            <a:ext cx="9144000" cy="6365076"/>
          </a:xfrm>
          <a:prstGeom prst="rect">
            <a:avLst/>
          </a:prstGeom>
          <a:noFill/>
        </p:spPr>
        <p:txBody>
          <a:bodyPr wrap="square">
            <a:spAutoFit/>
          </a:bodyPr>
          <a:lstStyle/>
          <a:p>
            <a:pPr lvl="0" algn="l" rtl="0">
              <a:lnSpc>
                <a:spcPct val="150000"/>
              </a:lnSpc>
              <a:spcBef>
                <a:spcPts val="544"/>
              </a:spcBef>
              <a:spcAft>
                <a:spcPts val="0"/>
              </a:spcAft>
              <a:buClr>
                <a:schemeClr val="tx1"/>
              </a:buClr>
              <a:buSzPct val="100000"/>
            </a:pPr>
            <a:r>
              <a:rPr lang="en-US" sz="3600" b="1" dirty="0">
                <a:solidFill>
                  <a:srgbClr val="92D050"/>
                </a:solidFill>
              </a:rPr>
              <a:t>Cluttering</a:t>
            </a:r>
          </a:p>
          <a:p>
            <a:pPr marL="457200" lvl="0" indent="-457200" algn="l" rtl="0">
              <a:lnSpc>
                <a:spcPct val="150000"/>
              </a:lnSpc>
              <a:spcBef>
                <a:spcPts val="544"/>
              </a:spcBef>
              <a:spcAft>
                <a:spcPts val="0"/>
              </a:spcAft>
              <a:buClr>
                <a:schemeClr val="tx1"/>
              </a:buClr>
              <a:buSzPct val="100000"/>
              <a:buFont typeface="Arial" panose="020B0604020202020204" pitchFamily="34" charset="0"/>
              <a:buChar char="•"/>
            </a:pPr>
            <a:r>
              <a:rPr lang="en-US" sz="2800" b="1" dirty="0"/>
              <a:t>Cluttering is characterized by unclear and hurried speech in which words tremble over each other. </a:t>
            </a:r>
          </a:p>
          <a:p>
            <a:pPr marL="457200" lvl="0" indent="-457200" algn="l" rtl="0">
              <a:lnSpc>
                <a:spcPct val="150000"/>
              </a:lnSpc>
              <a:spcBef>
                <a:spcPts val="544"/>
              </a:spcBef>
              <a:spcAft>
                <a:spcPts val="0"/>
              </a:spcAft>
              <a:buClr>
                <a:schemeClr val="tx1"/>
              </a:buClr>
              <a:buSzPct val="100000"/>
              <a:buFont typeface="Arial" panose="020B0604020202020204" pitchFamily="34" charset="0"/>
              <a:buChar char="•"/>
            </a:pPr>
            <a:r>
              <a:rPr lang="en-US" sz="2800" b="1" dirty="0"/>
              <a:t>These are awkward movement of hand feet and body. </a:t>
            </a:r>
          </a:p>
          <a:p>
            <a:pPr>
              <a:lnSpc>
                <a:spcPct val="150000"/>
              </a:lnSpc>
              <a:spcBef>
                <a:spcPts val="544"/>
              </a:spcBef>
              <a:buClr>
                <a:schemeClr val="tx1"/>
              </a:buClr>
              <a:buSzPct val="100000"/>
            </a:pPr>
            <a:r>
              <a:rPr lang="en-IN" sz="3200" b="1" dirty="0">
                <a:solidFill>
                  <a:srgbClr val="92D050"/>
                </a:solidFill>
              </a:rPr>
              <a:t>Distalia</a:t>
            </a:r>
            <a:r>
              <a:rPr lang="en-US" sz="2800" b="1" dirty="0"/>
              <a:t> </a:t>
            </a:r>
          </a:p>
          <a:p>
            <a:pPr marL="457200" indent="-457200">
              <a:lnSpc>
                <a:spcPct val="150000"/>
              </a:lnSpc>
              <a:spcBef>
                <a:spcPts val="544"/>
              </a:spcBef>
              <a:buClr>
                <a:schemeClr val="tx1"/>
              </a:buClr>
              <a:buSzPct val="100000"/>
              <a:buFont typeface="Arial" panose="020B0604020202020204" pitchFamily="34" charset="0"/>
              <a:buChar char="•"/>
            </a:pPr>
            <a:r>
              <a:rPr lang="en-US" sz="2800" b="1" dirty="0"/>
              <a:t>the disorder of difficulty in articulation which is caused by abnormalities in jaw and palate</a:t>
            </a:r>
          </a:p>
        </p:txBody>
      </p:sp>
    </p:spTree>
    <p:extLst>
      <p:ext uri="{BB962C8B-B14F-4D97-AF65-F5344CB8AC3E}">
        <p14:creationId xmlns:p14="http://schemas.microsoft.com/office/powerpoint/2010/main" val="8883264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4" name="TextBox 3">
            <a:extLst>
              <a:ext uri="{FF2B5EF4-FFF2-40B4-BE49-F238E27FC236}">
                <a16:creationId xmlns:a16="http://schemas.microsoft.com/office/drawing/2014/main" id="{AF5C9886-DDFC-40BE-9461-9CF3C0FD4E5C}"/>
              </a:ext>
            </a:extLst>
          </p:cNvPr>
          <p:cNvSpPr txBox="1"/>
          <p:nvPr/>
        </p:nvSpPr>
        <p:spPr>
          <a:xfrm>
            <a:off x="0" y="0"/>
            <a:ext cx="9144000" cy="5719579"/>
          </a:xfrm>
          <a:prstGeom prst="rect">
            <a:avLst/>
          </a:prstGeom>
          <a:noFill/>
        </p:spPr>
        <p:txBody>
          <a:bodyPr wrap="square">
            <a:spAutoFit/>
          </a:bodyPr>
          <a:lstStyle/>
          <a:p>
            <a:pPr marL="0" lvl="0" indent="0" algn="l" rtl="0">
              <a:lnSpc>
                <a:spcPct val="150000"/>
              </a:lnSpc>
              <a:spcBef>
                <a:spcPts val="640"/>
              </a:spcBef>
              <a:spcAft>
                <a:spcPts val="0"/>
              </a:spcAft>
              <a:buClr>
                <a:schemeClr val="dk1"/>
              </a:buClr>
              <a:buSzPts val="3200"/>
              <a:buNone/>
            </a:pPr>
            <a:r>
              <a:rPr lang="en-US" sz="2400" b="1" dirty="0">
                <a:solidFill>
                  <a:srgbClr val="92D050"/>
                </a:solidFill>
              </a:rPr>
              <a:t>MANAGEMENT</a:t>
            </a:r>
          </a:p>
          <a:p>
            <a:pPr marL="0" lvl="0" indent="0" algn="l" rtl="0">
              <a:lnSpc>
                <a:spcPct val="150000"/>
              </a:lnSpc>
              <a:spcBef>
                <a:spcPts val="640"/>
              </a:spcBef>
              <a:spcAft>
                <a:spcPts val="0"/>
              </a:spcAft>
              <a:buClr>
                <a:schemeClr val="dk1"/>
              </a:buClr>
              <a:buSzPts val="3200"/>
              <a:buNone/>
            </a:pPr>
            <a:r>
              <a:rPr lang="en-US" sz="2400" b="1" dirty="0"/>
              <a:t>Speech disorders are managed by: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400" b="1" dirty="0"/>
              <a:t>Behaviour modification and relaxation therapy.</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400" b="1" dirty="0"/>
              <a:t>Reassure the child and help in breath control exercise.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400" b="1" dirty="0"/>
              <a:t>Speech therapy</a:t>
            </a:r>
          </a:p>
          <a:p>
            <a:pPr lvl="0" algn="l" rtl="0">
              <a:lnSpc>
                <a:spcPct val="150000"/>
              </a:lnSpc>
              <a:spcBef>
                <a:spcPts val="640"/>
              </a:spcBef>
              <a:spcAft>
                <a:spcPts val="0"/>
              </a:spcAft>
              <a:buClr>
                <a:schemeClr val="tx1"/>
              </a:buClr>
              <a:buSzPts val="3200"/>
            </a:pPr>
            <a:r>
              <a:rPr lang="en-US" sz="2800" b="1" dirty="0">
                <a:solidFill>
                  <a:srgbClr val="00B0F0"/>
                </a:solidFill>
              </a:rPr>
              <a:t>Common points of managing behaviour disorders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400" b="1" dirty="0"/>
              <a:t>Discipline the child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400" b="1" dirty="0"/>
              <a:t>Behaviour modification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400" b="1" dirty="0"/>
              <a:t>Strategy of ignoring</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2" name="TextBox 1">
            <a:extLst>
              <a:ext uri="{FF2B5EF4-FFF2-40B4-BE49-F238E27FC236}">
                <a16:creationId xmlns:a16="http://schemas.microsoft.com/office/drawing/2014/main" id="{FBEE67D6-9A24-44AC-A17C-C17AB0C7A6AF}"/>
              </a:ext>
            </a:extLst>
          </p:cNvPr>
          <p:cNvSpPr txBox="1"/>
          <p:nvPr/>
        </p:nvSpPr>
        <p:spPr>
          <a:xfrm>
            <a:off x="2171701" y="2594597"/>
            <a:ext cx="4509568" cy="1015663"/>
          </a:xfrm>
          <a:prstGeom prst="rect">
            <a:avLst/>
          </a:prstGeom>
          <a:noFill/>
        </p:spPr>
        <p:txBody>
          <a:bodyPr wrap="none" rtlCol="0">
            <a:spAutoFit/>
          </a:bodyPr>
          <a:lstStyle/>
          <a:p>
            <a:r>
              <a:rPr lang="en-IN" sz="6000" b="1" dirty="0">
                <a:solidFill>
                  <a:srgbClr val="FFFF00"/>
                </a:solidFill>
                <a:latin typeface="Algerian" panose="04020705040A02060702" pitchFamily="82" charset="0"/>
              </a:rPr>
              <a:t>Thank  you</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Damask</Template>
  <TotalTime>227</TotalTime>
  <Words>2190</Words>
  <Application>Microsoft Office PowerPoint</Application>
  <PresentationFormat>On-screen Show (4:3)</PresentationFormat>
  <Paragraphs>297</Paragraphs>
  <Slides>49</Slides>
  <Notes>49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Algerian</vt:lpstr>
      <vt:lpstr>Arial</vt:lpstr>
      <vt:lpstr>Bookman Old Style</vt:lpstr>
      <vt:lpstr>Noto Sans Symbols</vt:lpstr>
      <vt:lpstr>Rockwell</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BEHAVIOURAL DISORDERS</dc:title>
  <dc:creator>Jaimon Varghese</dc:creator>
  <cp:lastModifiedBy>Jaimon Varghese</cp:lastModifiedBy>
  <cp:revision>19</cp:revision>
  <dcterms:modified xsi:type="dcterms:W3CDTF">2022-06-07T13:59:35Z</dcterms:modified>
</cp:coreProperties>
</file>