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86" r:id="rId3"/>
    <p:sldId id="338" r:id="rId4"/>
    <p:sldId id="340" r:id="rId5"/>
    <p:sldId id="341" r:id="rId6"/>
    <p:sldId id="342" r:id="rId7"/>
    <p:sldId id="343" r:id="rId8"/>
    <p:sldId id="339" r:id="rId9"/>
    <p:sldId id="344" r:id="rId10"/>
    <p:sldId id="345" r:id="rId11"/>
    <p:sldId id="346" r:id="rId12"/>
    <p:sldId id="337" r:id="rId13"/>
    <p:sldId id="288" r:id="rId14"/>
    <p:sldId id="27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050" autoAdjust="0"/>
  </p:normalViewPr>
  <p:slideViewPr>
    <p:cSldViewPr>
      <p:cViewPr varScale="1">
        <p:scale>
          <a:sx n="51" d="100"/>
          <a:sy n="51" d="100"/>
        </p:scale>
        <p:origin x="124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FC950-50A5-43EF-B985-C99E826FA3BE}" type="datetimeFigureOut">
              <a:rPr lang="en-IN" smtClean="0"/>
              <a:t>26-01-2024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6734-5813-4385-840C-7EB515EF4213}" type="slidenum">
              <a:rPr lang="en-IN" smtClean="0"/>
              <a:t>‹#›</a:t>
            </a:fld>
            <a:endParaRPr lang="en-IN"/>
          </a:p>
        </p:txBody>
      </p:sp>
    </p:spTree>
    <p:extLst>
      <p:ext uri="{BB962C8B-B14F-4D97-AF65-F5344CB8AC3E}">
        <p14:creationId xmlns:p14="http://schemas.microsoft.com/office/powerpoint/2010/main" val="22757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E1F6734-5813-4385-840C-7EB515EF4213}" type="slidenum">
              <a:rPr lang="en-IN" smtClean="0"/>
              <a:t>1</a:t>
            </a:fld>
            <a:endParaRPr lang="en-IN"/>
          </a:p>
        </p:txBody>
      </p:sp>
    </p:spTree>
    <p:extLst>
      <p:ext uri="{BB962C8B-B14F-4D97-AF65-F5344CB8AC3E}">
        <p14:creationId xmlns:p14="http://schemas.microsoft.com/office/powerpoint/2010/main" val="2850882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A0F77F-B3D8-4B2C-9C7F-8AE28AF992E4}" type="datetime1">
              <a:rPr lang="en-US" smtClean="0"/>
              <a:t>26-Jan-24</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Social Group Work</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E8C79D-C61F-4F96-ACB1-1858E0009D7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C1813B-E717-4A75-A1C2-16D58F26647D}"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9DB8E5-AE00-406D-BA7B-1A915A07E9A4}"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3A9A4A-F848-44AD-9DEC-4612387DE78D}" type="datetime1">
              <a:rPr lang="en-US" smtClean="0"/>
              <a:t>26-Jan-24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1AB23E-7CFE-445B-A067-CA8C8EA3C6D3}" type="datetime1">
              <a:rPr lang="en-US" smtClean="0"/>
              <a:t>26-Jan-24</a:t>
            </a:fld>
            <a:endParaRPr lang="en-IN"/>
          </a:p>
        </p:txBody>
      </p:sp>
      <p:sp>
        <p:nvSpPr>
          <p:cNvPr id="8" name="Footer Placeholder 7"/>
          <p:cNvSpPr>
            <a:spLocks noGrp="1"/>
          </p:cNvSpPr>
          <p:nvPr>
            <p:ph type="ftr" sz="quarter" idx="11"/>
          </p:nvPr>
        </p:nvSpPr>
        <p:spPr/>
        <p:txBody>
          <a:bodyPr/>
          <a:lstStyle/>
          <a:p>
            <a:r>
              <a:rPr lang="en-IN"/>
              <a:t>Social Group Work</a:t>
            </a:r>
          </a:p>
        </p:txBody>
      </p:sp>
      <p:sp>
        <p:nvSpPr>
          <p:cNvPr id="9" name="Slide Number Placeholder 8"/>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F60B9C-A726-4742-A6A7-E8BA47DBBEEF}" type="datetime1">
              <a:rPr lang="en-US" smtClean="0"/>
              <a:t>26-Jan-24</a:t>
            </a:fld>
            <a:endParaRPr lang="en-IN"/>
          </a:p>
        </p:txBody>
      </p:sp>
      <p:sp>
        <p:nvSpPr>
          <p:cNvPr id="4" name="Footer Placeholder 3"/>
          <p:cNvSpPr>
            <a:spLocks noGrp="1"/>
          </p:cNvSpPr>
          <p:nvPr>
            <p:ph type="ftr" sz="quarter" idx="11"/>
          </p:nvPr>
        </p:nvSpPr>
        <p:spPr/>
        <p:txBody>
          <a:bodyPr/>
          <a:lstStyle/>
          <a:p>
            <a:r>
              <a:rPr lang="en-IN"/>
              <a:t>Social Group Work</a:t>
            </a:r>
          </a:p>
        </p:txBody>
      </p:sp>
      <p:sp>
        <p:nvSpPr>
          <p:cNvPr id="5" name="Slide Number Placeholder 4"/>
          <p:cNvSpPr>
            <a:spLocks noGrp="1"/>
          </p:cNvSpPr>
          <p:nvPr>
            <p:ph type="sldNum" sz="quarter" idx="12"/>
          </p:nvPr>
        </p:nvSpPr>
        <p:spPr/>
        <p:txBody>
          <a:bodyPr/>
          <a:lstStyle/>
          <a:p>
            <a:fld id="{8AE8C79D-C61F-4F96-ACB1-1858E0009D74}" type="slidenum">
              <a:rPr lang="en-IN" smtClean="0"/>
              <a:pPr/>
              <a:t>‹#›</a:t>
            </a:fld>
            <a:endParaRPr lang="en-IN"/>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1C9EF-B9D9-4BD3-B27A-6AD5809C1DB7}" type="datetime1">
              <a:rPr lang="en-US" smtClean="0"/>
              <a:t>26-Jan-24</a:t>
            </a:fld>
            <a:endParaRPr lang="en-IN"/>
          </a:p>
        </p:txBody>
      </p:sp>
      <p:sp>
        <p:nvSpPr>
          <p:cNvPr id="3" name="Footer Placeholder 2"/>
          <p:cNvSpPr>
            <a:spLocks noGrp="1"/>
          </p:cNvSpPr>
          <p:nvPr>
            <p:ph type="ftr" sz="quarter" idx="11"/>
          </p:nvPr>
        </p:nvSpPr>
        <p:spPr/>
        <p:txBody>
          <a:bodyPr/>
          <a:lstStyle/>
          <a:p>
            <a:r>
              <a:rPr lang="en-IN"/>
              <a:t>Social Group Work</a:t>
            </a:r>
          </a:p>
        </p:txBody>
      </p:sp>
      <p:sp>
        <p:nvSpPr>
          <p:cNvPr id="4" name="Slide Number Placeholder 3"/>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C6639DBB-4B0C-4B14-AAF6-3818BB81DD06}" type="datetime1">
              <a:rPr lang="en-US" smtClean="0"/>
              <a:t>26-Jan-24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13773F-12C8-45BD-A6AF-4EA970171961}" type="datetime1">
              <a:rPr lang="en-US" smtClean="0"/>
              <a:t>26-Jan-24</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IN"/>
              <a:t>Social Group Work</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E8C79D-C61F-4F96-ACB1-1858E0009D74}"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33FD5-0FC7-467A-880C-F95D65B81103}"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A9F1D8-2354-47D2-9315-3CC62316F98F}" type="datetime1">
              <a:rPr lang="en-US" smtClean="0"/>
              <a:t>26-Jan-24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40E255-4D82-462C-B342-294FB2B4F9B4}" type="datetime1">
              <a:rPr lang="en-US" smtClean="0"/>
              <a:t>26-Jan-24</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IN"/>
              <a:t>Social Group Work</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E8C79D-C61F-4F96-ACB1-1858E0009D7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60648"/>
            <a:ext cx="8568952" cy="5040560"/>
          </a:xfrm>
        </p:spPr>
        <p:txBody>
          <a:bodyPr>
            <a:normAutofit/>
          </a:bodyPr>
          <a:lstStyle/>
          <a:p>
            <a:pPr algn="ctr"/>
            <a:r>
              <a:rPr lang="en-IN" sz="5300" dirty="0">
                <a:solidFill>
                  <a:srgbClr val="00B0F0"/>
                </a:solidFill>
              </a:rPr>
              <a:t>Unit 3 </a:t>
            </a:r>
            <a:r>
              <a:rPr lang="en-US" sz="5300" dirty="0">
                <a:solidFill>
                  <a:srgbClr val="00B0F0"/>
                </a:solidFill>
              </a:rPr>
              <a:t>Group process and group dynamics</a:t>
            </a:r>
            <a:br>
              <a:rPr lang="en-US" sz="5300" dirty="0">
                <a:solidFill>
                  <a:srgbClr val="00B0F0"/>
                </a:solidFill>
              </a:rPr>
            </a:br>
            <a:br>
              <a:rPr lang="en-IN" dirty="0"/>
            </a:br>
            <a:r>
              <a:rPr lang="en-IN" dirty="0"/>
              <a:t>3.5</a:t>
            </a:r>
            <a:r>
              <a:rPr lang="en-US" dirty="0"/>
              <a:t>. Techniques</a:t>
            </a:r>
            <a:endParaRPr lang="en-IN" dirty="0">
              <a:solidFill>
                <a:srgbClr val="0070C0"/>
              </a:solidFill>
            </a:endParaRPr>
          </a:p>
        </p:txBody>
      </p:sp>
      <p:sp>
        <p:nvSpPr>
          <p:cNvPr id="5" name="TextBox 4">
            <a:extLst>
              <a:ext uri="{FF2B5EF4-FFF2-40B4-BE49-F238E27FC236}">
                <a16:creationId xmlns:a16="http://schemas.microsoft.com/office/drawing/2014/main" id="{0D647848-C03C-4A3B-A75F-F21E2DF712C3}"/>
              </a:ext>
            </a:extLst>
          </p:cNvPr>
          <p:cNvSpPr txBox="1"/>
          <p:nvPr/>
        </p:nvSpPr>
        <p:spPr>
          <a:xfrm>
            <a:off x="2483768" y="5867980"/>
            <a:ext cx="4596492" cy="523220"/>
          </a:xfrm>
          <a:prstGeom prst="rect">
            <a:avLst/>
          </a:prstGeom>
          <a:noFill/>
        </p:spPr>
        <p:txBody>
          <a:bodyPr wrap="square">
            <a:spAutoFit/>
          </a:bodyPr>
          <a:lstStyle/>
          <a:p>
            <a:pPr algn="ctr"/>
            <a:r>
              <a:rPr lang="en-US" sz="2800" i="1" dirty="0">
                <a:solidFill>
                  <a:schemeClr val="bg1"/>
                </a:solidFill>
              </a:rPr>
              <a:t>Dr. Jaimon Varghese</a:t>
            </a:r>
            <a:endParaRPr lang="en-IN" sz="2800" i="1" dirty="0">
              <a:solidFill>
                <a:schemeClr val="bg1"/>
              </a:solidFill>
            </a:endParaRPr>
          </a:p>
        </p:txBody>
      </p:sp>
      <p:sp>
        <p:nvSpPr>
          <p:cNvPr id="6" name="Date Placeholder 5">
            <a:extLst>
              <a:ext uri="{FF2B5EF4-FFF2-40B4-BE49-F238E27FC236}">
                <a16:creationId xmlns:a16="http://schemas.microsoft.com/office/drawing/2014/main" id="{A5966851-FCD0-4D7B-8C8E-14C6A96C10FA}"/>
              </a:ext>
            </a:extLst>
          </p:cNvPr>
          <p:cNvSpPr>
            <a:spLocks noGrp="1"/>
          </p:cNvSpPr>
          <p:nvPr>
            <p:ph type="dt" sz="half" idx="10"/>
          </p:nvPr>
        </p:nvSpPr>
        <p:spPr/>
        <p:txBody>
          <a:bodyPr/>
          <a:lstStyle/>
          <a:p>
            <a:fld id="{4825239E-8CF9-4B5A-B6BA-45BF7D298575}" type="datetime1">
              <a:rPr lang="en-US" smtClean="0"/>
              <a:t>26-Jan-24</a:t>
            </a:fld>
            <a:endParaRPr lang="en-IN" dirty="0"/>
          </a:p>
        </p:txBody>
      </p:sp>
      <p:sp>
        <p:nvSpPr>
          <p:cNvPr id="7" name="Footer Placeholder 6">
            <a:extLst>
              <a:ext uri="{FF2B5EF4-FFF2-40B4-BE49-F238E27FC236}">
                <a16:creationId xmlns:a16="http://schemas.microsoft.com/office/drawing/2014/main" id="{89E0EC77-2C45-4FE5-9B37-5D17F282E008}"/>
              </a:ext>
            </a:extLst>
          </p:cNvPr>
          <p:cNvSpPr>
            <a:spLocks noGrp="1"/>
          </p:cNvSpPr>
          <p:nvPr>
            <p:ph type="ftr" sz="quarter" idx="11"/>
          </p:nvPr>
        </p:nvSpPr>
        <p:spPr/>
        <p:txBody>
          <a:bodyPr/>
          <a:lstStyle/>
          <a:p>
            <a:r>
              <a:rPr lang="en-IN" dirty="0"/>
              <a:t>Social Group Work</a:t>
            </a:r>
          </a:p>
        </p:txBody>
      </p:sp>
      <p:sp>
        <p:nvSpPr>
          <p:cNvPr id="8" name="Slide Number Placeholder 7">
            <a:extLst>
              <a:ext uri="{FF2B5EF4-FFF2-40B4-BE49-F238E27FC236}">
                <a16:creationId xmlns:a16="http://schemas.microsoft.com/office/drawing/2014/main" id="{1F33F028-1E7E-4BCB-8065-C56D4AD3E02D}"/>
              </a:ext>
            </a:extLst>
          </p:cNvPr>
          <p:cNvSpPr>
            <a:spLocks noGrp="1"/>
          </p:cNvSpPr>
          <p:nvPr>
            <p:ph type="sldNum" sz="quarter" idx="12"/>
          </p:nvPr>
        </p:nvSpPr>
        <p:spPr/>
        <p:txBody>
          <a:bodyPr/>
          <a:lstStyle/>
          <a:p>
            <a:fld id="{8AE8C79D-C61F-4F96-ACB1-1858E0009D74}" type="slidenum">
              <a:rPr lang="en-IN" smtClean="0"/>
              <a:pPr/>
              <a:t>1</a:t>
            </a:fld>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476673"/>
            <a:ext cx="8647272" cy="5976664"/>
          </a:xfrm>
        </p:spPr>
        <p:txBody>
          <a:bodyPr>
            <a:normAutofit/>
          </a:bodyPr>
          <a:lstStyle/>
          <a:p>
            <a:pPr marL="109728" indent="0" algn="ctr">
              <a:lnSpc>
                <a:spcPct val="120000"/>
              </a:lnSpc>
              <a:spcBef>
                <a:spcPts val="600"/>
              </a:spcBef>
              <a:buNone/>
            </a:pPr>
            <a:r>
              <a:rPr lang="en-US" sz="5400" b="1" dirty="0">
                <a:solidFill>
                  <a:srgbClr val="0070C0"/>
                </a:solidFill>
              </a:rPr>
              <a:t>Techniques</a:t>
            </a:r>
          </a:p>
          <a:p>
            <a:pPr>
              <a:lnSpc>
                <a:spcPct val="120000"/>
              </a:lnSpc>
              <a:spcBef>
                <a:spcPts val="600"/>
              </a:spcBef>
            </a:pPr>
            <a:r>
              <a:rPr lang="en-US" sz="4200" dirty="0"/>
              <a:t>Conflict resolution </a:t>
            </a:r>
            <a:r>
              <a:rPr lang="en-US" sz="4200" i="1" dirty="0">
                <a:solidFill>
                  <a:srgbClr val="00B0F0"/>
                </a:solidFill>
              </a:rPr>
              <a:t>(unit 3.3) </a:t>
            </a:r>
          </a:p>
          <a:p>
            <a:pPr>
              <a:lnSpc>
                <a:spcPct val="120000"/>
              </a:lnSpc>
              <a:spcBef>
                <a:spcPts val="600"/>
              </a:spcBef>
            </a:pPr>
            <a:r>
              <a:rPr lang="en-US" sz="4200" dirty="0"/>
              <a:t>Relationships </a:t>
            </a:r>
          </a:p>
          <a:p>
            <a:pPr>
              <a:lnSpc>
                <a:spcPct val="120000"/>
              </a:lnSpc>
              <a:spcBef>
                <a:spcPts val="600"/>
              </a:spcBef>
            </a:pPr>
            <a:r>
              <a:rPr lang="en-US" sz="4200" dirty="0"/>
              <a:t>Communication </a:t>
            </a:r>
            <a:r>
              <a:rPr lang="en-US" sz="4200" i="1" dirty="0">
                <a:solidFill>
                  <a:srgbClr val="00B0F0"/>
                </a:solidFill>
              </a:rPr>
              <a:t>(unit 3.2) </a:t>
            </a:r>
            <a:endParaRPr lang="en-US" sz="4200" dirty="0"/>
          </a:p>
          <a:p>
            <a:pPr>
              <a:lnSpc>
                <a:spcPct val="120000"/>
              </a:lnSpc>
              <a:spcBef>
                <a:spcPts val="600"/>
              </a:spcBef>
            </a:pPr>
            <a:r>
              <a:rPr lang="en-US" sz="4200" dirty="0"/>
              <a:t>Use of environment</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26-Jan-24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2</a:t>
            </a:fld>
            <a:endParaRPr lang="en-IN" dirty="0"/>
          </a:p>
        </p:txBody>
      </p:sp>
    </p:spTree>
    <p:extLst>
      <p:ext uri="{BB962C8B-B14F-4D97-AF65-F5344CB8AC3E}">
        <p14:creationId xmlns:p14="http://schemas.microsoft.com/office/powerpoint/2010/main" val="193995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476673"/>
            <a:ext cx="8647272" cy="5976664"/>
          </a:xfrm>
        </p:spPr>
        <p:txBody>
          <a:bodyPr>
            <a:normAutofit fontScale="77500" lnSpcReduction="20000"/>
          </a:bodyPr>
          <a:lstStyle/>
          <a:p>
            <a:pPr marL="109728" indent="0" algn="ctr">
              <a:lnSpc>
                <a:spcPct val="120000"/>
              </a:lnSpc>
              <a:spcBef>
                <a:spcPts val="600"/>
              </a:spcBef>
              <a:buNone/>
            </a:pPr>
            <a:r>
              <a:rPr lang="en-IN" sz="5200" b="1" dirty="0">
                <a:solidFill>
                  <a:srgbClr val="0070C0"/>
                </a:solidFill>
              </a:rPr>
              <a:t>Techniques: Relationships</a:t>
            </a:r>
          </a:p>
          <a:p>
            <a:pPr marL="109728" indent="0" algn="ctr">
              <a:lnSpc>
                <a:spcPct val="120000"/>
              </a:lnSpc>
              <a:spcBef>
                <a:spcPts val="600"/>
              </a:spcBef>
              <a:buNone/>
            </a:pPr>
            <a:r>
              <a:rPr lang="en-IN" sz="3100" b="1" i="1" dirty="0">
                <a:solidFill>
                  <a:srgbClr val="00B050"/>
                </a:solidFill>
              </a:rPr>
              <a:t>(</a:t>
            </a:r>
            <a:r>
              <a:rPr lang="en-IN" sz="3100" b="1" i="1" dirty="0" err="1">
                <a:solidFill>
                  <a:srgbClr val="00B050"/>
                </a:solidFill>
              </a:rPr>
              <a:t>Harleigh</a:t>
            </a:r>
            <a:r>
              <a:rPr lang="en-IN" sz="3100" b="1" i="1" dirty="0">
                <a:solidFill>
                  <a:srgbClr val="00B050"/>
                </a:solidFill>
              </a:rPr>
              <a:t> B </a:t>
            </a:r>
            <a:r>
              <a:rPr lang="en-IN" sz="3100" b="1" i="1" dirty="0" err="1">
                <a:solidFill>
                  <a:srgbClr val="00B050"/>
                </a:solidFill>
              </a:rPr>
              <a:t>Trecker</a:t>
            </a:r>
            <a:r>
              <a:rPr lang="en-IN" sz="3100" b="1" i="1" dirty="0">
                <a:solidFill>
                  <a:srgbClr val="00B050"/>
                </a:solidFill>
              </a:rPr>
              <a:t>, 1955:120)</a:t>
            </a:r>
          </a:p>
          <a:p>
            <a:pPr>
              <a:lnSpc>
                <a:spcPct val="120000"/>
              </a:lnSpc>
              <a:spcBef>
                <a:spcPts val="600"/>
              </a:spcBef>
            </a:pPr>
            <a:r>
              <a:rPr lang="en-IN" sz="4200" dirty="0"/>
              <a:t>(1) The group worker is behaving professionally when he strives for objectivity and seeks and uses factual material in his work. </a:t>
            </a:r>
          </a:p>
          <a:p>
            <a:pPr>
              <a:lnSpc>
                <a:spcPct val="120000"/>
              </a:lnSpc>
              <a:spcBef>
                <a:spcPts val="600"/>
              </a:spcBef>
            </a:pPr>
            <a:r>
              <a:rPr lang="en-IN" sz="4200" dirty="0"/>
              <a:t>(2) The group worker is behaving professionally when he works purposefully and plan-fully and knows what his role is and what he is endeavouring to accomplish.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3</a:t>
            </a:fld>
            <a:endParaRPr lang="en-IN" dirty="0"/>
          </a:p>
        </p:txBody>
      </p:sp>
    </p:spTree>
    <p:extLst>
      <p:ext uri="{BB962C8B-B14F-4D97-AF65-F5344CB8AC3E}">
        <p14:creationId xmlns:p14="http://schemas.microsoft.com/office/powerpoint/2010/main" val="3813537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30968" y="172472"/>
            <a:ext cx="9073008" cy="6513056"/>
          </a:xfrm>
        </p:spPr>
        <p:txBody>
          <a:bodyPr>
            <a:normAutofit fontScale="77500" lnSpcReduction="20000"/>
          </a:bodyPr>
          <a:lstStyle/>
          <a:p>
            <a:pPr>
              <a:lnSpc>
                <a:spcPct val="120000"/>
              </a:lnSpc>
              <a:spcBef>
                <a:spcPts val="600"/>
              </a:spcBef>
            </a:pPr>
            <a:r>
              <a:rPr lang="en-US" sz="4200" dirty="0"/>
              <a:t>(3) The group worker is behaving professionally when he exercises conscious self discipline or control over himself at all time believing that public interest is above self interest. </a:t>
            </a:r>
          </a:p>
          <a:p>
            <a:pPr>
              <a:lnSpc>
                <a:spcPct val="120000"/>
              </a:lnSpc>
              <a:spcBef>
                <a:spcPts val="600"/>
              </a:spcBef>
            </a:pPr>
            <a:r>
              <a:rPr lang="en-US" sz="4200" dirty="0"/>
              <a:t>(4) The group worker is behaving professionally when he seeks constantly to develop a sound professional philosophy based on values. He seeks diligently to formulate for himself the convictions he lives by which become the basis for choices or decision</a:t>
            </a:r>
            <a:endParaRPr lang="en-IN" sz="42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4</a:t>
            </a:fld>
            <a:endParaRPr lang="en-IN" dirty="0"/>
          </a:p>
        </p:txBody>
      </p:sp>
    </p:spTree>
    <p:extLst>
      <p:ext uri="{BB962C8B-B14F-4D97-AF65-F5344CB8AC3E}">
        <p14:creationId xmlns:p14="http://schemas.microsoft.com/office/powerpoint/2010/main" val="1360284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476673"/>
            <a:ext cx="8647272" cy="5976664"/>
          </a:xfrm>
        </p:spPr>
        <p:txBody>
          <a:bodyPr>
            <a:normAutofit fontScale="70000" lnSpcReduction="20000"/>
          </a:bodyPr>
          <a:lstStyle/>
          <a:p>
            <a:pPr marL="109728" indent="0" algn="ctr">
              <a:lnSpc>
                <a:spcPct val="120000"/>
              </a:lnSpc>
              <a:spcBef>
                <a:spcPts val="600"/>
              </a:spcBef>
              <a:buNone/>
            </a:pPr>
            <a:r>
              <a:rPr lang="en-IN" sz="5200" b="1" dirty="0">
                <a:solidFill>
                  <a:srgbClr val="0070C0"/>
                </a:solidFill>
              </a:rPr>
              <a:t>Professional relationship: impacts</a:t>
            </a:r>
            <a:br>
              <a:rPr lang="en-IN" sz="5200" b="1" dirty="0">
                <a:solidFill>
                  <a:srgbClr val="0070C0"/>
                </a:solidFill>
              </a:rPr>
            </a:br>
            <a:r>
              <a:rPr lang="en-IN" sz="3400" b="1" i="1" dirty="0">
                <a:solidFill>
                  <a:srgbClr val="00B050"/>
                </a:solidFill>
              </a:rPr>
              <a:t>(</a:t>
            </a:r>
            <a:r>
              <a:rPr lang="en-IN" sz="3400" b="1" i="1" dirty="0" err="1">
                <a:solidFill>
                  <a:srgbClr val="00B050"/>
                </a:solidFill>
              </a:rPr>
              <a:t>Harleigh</a:t>
            </a:r>
            <a:r>
              <a:rPr lang="en-IN" sz="3400" b="1" i="1" dirty="0">
                <a:solidFill>
                  <a:srgbClr val="00B050"/>
                </a:solidFill>
              </a:rPr>
              <a:t> B </a:t>
            </a:r>
            <a:r>
              <a:rPr lang="en-IN" sz="3400" b="1" i="1" dirty="0" err="1">
                <a:solidFill>
                  <a:srgbClr val="00B050"/>
                </a:solidFill>
              </a:rPr>
              <a:t>Trecker</a:t>
            </a:r>
            <a:r>
              <a:rPr lang="en-IN" sz="3400" b="1" i="1" dirty="0">
                <a:solidFill>
                  <a:srgbClr val="00B050"/>
                </a:solidFill>
              </a:rPr>
              <a:t>, 1955:121)</a:t>
            </a:r>
            <a:endParaRPr lang="en-IN" sz="2800" b="1" i="1" dirty="0">
              <a:solidFill>
                <a:srgbClr val="00B050"/>
              </a:solidFill>
            </a:endParaRPr>
          </a:p>
          <a:p>
            <a:pPr>
              <a:lnSpc>
                <a:spcPct val="120000"/>
              </a:lnSpc>
              <a:spcBef>
                <a:spcPts val="600"/>
              </a:spcBef>
            </a:pPr>
            <a:r>
              <a:rPr lang="en-US" sz="4200" dirty="0"/>
              <a:t>‘(1) First in an atmosphere of positive professional relationships, a feeling of mutual respect, trust and confidence with one anther is detectable </a:t>
            </a:r>
          </a:p>
          <a:p>
            <a:pPr>
              <a:lnSpc>
                <a:spcPct val="120000"/>
              </a:lnSpc>
              <a:spcBef>
                <a:spcPts val="600"/>
              </a:spcBef>
            </a:pPr>
            <a:r>
              <a:rPr lang="en-US" sz="4200" dirty="0"/>
              <a:t>(2) Second, when positive professional relationships prevail, people are warm, friendly, relaxed, open, free and frank with one another. There is an atmosphere that is summed up by the word, ‘respect for human being and for human values’ </a:t>
            </a:r>
            <a:endParaRPr lang="en-IN" sz="42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5</a:t>
            </a:fld>
            <a:endParaRPr lang="en-IN" dirty="0"/>
          </a:p>
        </p:txBody>
      </p:sp>
    </p:spTree>
    <p:extLst>
      <p:ext uri="{BB962C8B-B14F-4D97-AF65-F5344CB8AC3E}">
        <p14:creationId xmlns:p14="http://schemas.microsoft.com/office/powerpoint/2010/main" val="3254837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30968" y="172472"/>
            <a:ext cx="9073008" cy="6513056"/>
          </a:xfrm>
        </p:spPr>
        <p:txBody>
          <a:bodyPr>
            <a:normAutofit fontScale="85000" lnSpcReduction="10000"/>
          </a:bodyPr>
          <a:lstStyle/>
          <a:p>
            <a:pPr>
              <a:lnSpc>
                <a:spcPct val="120000"/>
              </a:lnSpc>
              <a:spcBef>
                <a:spcPts val="600"/>
              </a:spcBef>
            </a:pPr>
            <a:r>
              <a:rPr lang="en-US" sz="4200" dirty="0"/>
              <a:t>(3) Third, persons who enjoy positive professional relationships are in communication with one another. There is a good deal of plan-full talking, sharing and evaluating and staff work together rather than at cross purposes. </a:t>
            </a:r>
          </a:p>
          <a:p>
            <a:pPr>
              <a:lnSpc>
                <a:spcPct val="120000"/>
              </a:lnSpc>
              <a:spcBef>
                <a:spcPts val="600"/>
              </a:spcBef>
            </a:pPr>
            <a:r>
              <a:rPr lang="en-US" sz="4200" dirty="0"/>
              <a:t>(4) Fourth, under conditions of good working relationships persons behave responsibly towards one another. </a:t>
            </a:r>
            <a:endParaRPr lang="en-IN" sz="42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6</a:t>
            </a:fld>
            <a:endParaRPr lang="en-IN" dirty="0"/>
          </a:p>
        </p:txBody>
      </p:sp>
    </p:spTree>
    <p:extLst>
      <p:ext uri="{BB962C8B-B14F-4D97-AF65-F5344CB8AC3E}">
        <p14:creationId xmlns:p14="http://schemas.microsoft.com/office/powerpoint/2010/main" val="3695055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130968" y="172472"/>
            <a:ext cx="9073008" cy="6513056"/>
          </a:xfrm>
        </p:spPr>
        <p:txBody>
          <a:bodyPr>
            <a:normAutofit fontScale="92500" lnSpcReduction="10000"/>
          </a:bodyPr>
          <a:lstStyle/>
          <a:p>
            <a:pPr>
              <a:lnSpc>
                <a:spcPct val="120000"/>
              </a:lnSpc>
              <a:spcBef>
                <a:spcPts val="600"/>
              </a:spcBef>
            </a:pPr>
            <a:r>
              <a:rPr lang="en-US" sz="4200" dirty="0"/>
              <a:t>(5) Fifth, when positive professional relationships exist, pride in the quality of the work done become evident. </a:t>
            </a:r>
          </a:p>
          <a:p>
            <a:pPr>
              <a:lnSpc>
                <a:spcPct val="120000"/>
              </a:lnSpc>
              <a:spcBef>
                <a:spcPts val="600"/>
              </a:spcBef>
            </a:pPr>
            <a:r>
              <a:rPr lang="en-US" sz="4200" dirty="0"/>
              <a:t>(6) Under conditions of positive, professional relatedness, group workers are convinced of the worth of the purposes of the agency and of what they are doing together’ </a:t>
            </a:r>
            <a:endParaRPr lang="en-IN" sz="42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7</a:t>
            </a:fld>
            <a:endParaRPr lang="en-IN" dirty="0"/>
          </a:p>
        </p:txBody>
      </p:sp>
    </p:spTree>
    <p:extLst>
      <p:ext uri="{BB962C8B-B14F-4D97-AF65-F5344CB8AC3E}">
        <p14:creationId xmlns:p14="http://schemas.microsoft.com/office/powerpoint/2010/main" val="1071954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476673"/>
            <a:ext cx="8647272" cy="5976664"/>
          </a:xfrm>
        </p:spPr>
        <p:txBody>
          <a:bodyPr>
            <a:normAutofit fontScale="77500" lnSpcReduction="20000"/>
          </a:bodyPr>
          <a:lstStyle/>
          <a:p>
            <a:pPr marL="109728" indent="0" algn="ctr">
              <a:lnSpc>
                <a:spcPct val="120000"/>
              </a:lnSpc>
              <a:spcBef>
                <a:spcPts val="600"/>
              </a:spcBef>
              <a:buNone/>
            </a:pPr>
            <a:r>
              <a:rPr lang="en-US" sz="4000" b="1" dirty="0">
                <a:solidFill>
                  <a:srgbClr val="0070C0"/>
                </a:solidFill>
              </a:rPr>
              <a:t>Techniques: Use of environment</a:t>
            </a:r>
            <a:br>
              <a:rPr lang="en-US" sz="4000" b="1" dirty="0">
                <a:solidFill>
                  <a:srgbClr val="0070C0"/>
                </a:solidFill>
              </a:rPr>
            </a:br>
            <a:r>
              <a:rPr lang="en-US" sz="2400" b="1" i="1" dirty="0">
                <a:solidFill>
                  <a:srgbClr val="00B050"/>
                </a:solidFill>
              </a:rPr>
              <a:t>(Ronald W </a:t>
            </a:r>
            <a:r>
              <a:rPr lang="en-US" sz="2400" b="1" i="1" dirty="0" err="1">
                <a:solidFill>
                  <a:srgbClr val="00B050"/>
                </a:solidFill>
              </a:rPr>
              <a:t>Toseland</a:t>
            </a:r>
            <a:r>
              <a:rPr lang="en-US" sz="2400" b="1" i="1" dirty="0">
                <a:solidFill>
                  <a:srgbClr val="00B050"/>
                </a:solidFill>
              </a:rPr>
              <a:t> and Robert F Rivas, 1984:187)</a:t>
            </a:r>
          </a:p>
          <a:p>
            <a:pPr marL="109728" indent="0">
              <a:lnSpc>
                <a:spcPct val="120000"/>
              </a:lnSpc>
              <a:spcBef>
                <a:spcPts val="600"/>
              </a:spcBef>
              <a:buNone/>
            </a:pPr>
            <a:r>
              <a:rPr lang="en-US" sz="4200" dirty="0">
                <a:solidFill>
                  <a:srgbClr val="00B0F0"/>
                </a:solidFill>
              </a:rPr>
              <a:t>Group worker’s use of environment in relation to individual group member</a:t>
            </a:r>
          </a:p>
          <a:p>
            <a:pPr>
              <a:lnSpc>
                <a:spcPct val="120000"/>
              </a:lnSpc>
              <a:spcBef>
                <a:spcPts val="600"/>
              </a:spcBef>
            </a:pPr>
            <a:r>
              <a:rPr lang="en-US" sz="4200" dirty="0"/>
              <a:t>(1) Connecting members to resources and services </a:t>
            </a:r>
          </a:p>
          <a:p>
            <a:pPr>
              <a:lnSpc>
                <a:spcPct val="120000"/>
              </a:lnSpc>
              <a:spcBef>
                <a:spcPts val="600"/>
              </a:spcBef>
            </a:pPr>
            <a:r>
              <a:rPr lang="en-US" sz="4200" dirty="0"/>
              <a:t>(2) Intervening in members’ social networks </a:t>
            </a:r>
          </a:p>
          <a:p>
            <a:pPr>
              <a:lnSpc>
                <a:spcPct val="120000"/>
              </a:lnSpc>
              <a:spcBef>
                <a:spcPts val="600"/>
              </a:spcBef>
            </a:pPr>
            <a:r>
              <a:rPr lang="en-US" sz="4200" dirty="0"/>
              <a:t>(3) Managing contingent rewards and punishment </a:t>
            </a:r>
          </a:p>
          <a:p>
            <a:pPr>
              <a:lnSpc>
                <a:spcPct val="120000"/>
              </a:lnSpc>
              <a:spcBef>
                <a:spcPts val="600"/>
              </a:spcBef>
            </a:pPr>
            <a:r>
              <a:rPr lang="en-US" sz="4200" dirty="0"/>
              <a:t>(4) Changing physical environment </a:t>
            </a:r>
          </a:p>
          <a:p>
            <a:pPr>
              <a:lnSpc>
                <a:spcPct val="120000"/>
              </a:lnSpc>
              <a:spcBef>
                <a:spcPts val="600"/>
              </a:spcBef>
            </a:pPr>
            <a:endParaRPr lang="en-US" sz="4200" dirty="0"/>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8</a:t>
            </a:fld>
            <a:endParaRPr lang="en-IN" dirty="0"/>
          </a:p>
        </p:txBody>
      </p:sp>
    </p:spTree>
    <p:extLst>
      <p:ext uri="{BB962C8B-B14F-4D97-AF65-F5344CB8AC3E}">
        <p14:creationId xmlns:p14="http://schemas.microsoft.com/office/powerpoint/2010/main" val="337319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251520" y="84296"/>
            <a:ext cx="8892480" cy="6688773"/>
          </a:xfrm>
        </p:spPr>
        <p:txBody>
          <a:bodyPr>
            <a:normAutofit fontScale="92500" lnSpcReduction="10000"/>
          </a:bodyPr>
          <a:lstStyle/>
          <a:p>
            <a:pPr marL="109728" indent="0" algn="ctr">
              <a:lnSpc>
                <a:spcPct val="120000"/>
              </a:lnSpc>
              <a:spcBef>
                <a:spcPts val="600"/>
              </a:spcBef>
              <a:buNone/>
            </a:pPr>
            <a:r>
              <a:rPr lang="en-US" sz="2400" b="1" i="1" dirty="0">
                <a:solidFill>
                  <a:srgbClr val="00B050"/>
                </a:solidFill>
              </a:rPr>
              <a:t>(Ronald W </a:t>
            </a:r>
            <a:r>
              <a:rPr lang="en-US" sz="2400" b="1" i="1" dirty="0" err="1">
                <a:solidFill>
                  <a:srgbClr val="00B050"/>
                </a:solidFill>
              </a:rPr>
              <a:t>Toseland</a:t>
            </a:r>
            <a:r>
              <a:rPr lang="en-US" sz="2400" b="1" i="1" dirty="0">
                <a:solidFill>
                  <a:srgbClr val="00B050"/>
                </a:solidFill>
              </a:rPr>
              <a:t> and Robert F Rivas, 1984:187)</a:t>
            </a:r>
          </a:p>
          <a:p>
            <a:pPr marL="109728" indent="0">
              <a:lnSpc>
                <a:spcPct val="120000"/>
              </a:lnSpc>
              <a:spcBef>
                <a:spcPts val="600"/>
              </a:spcBef>
              <a:buNone/>
            </a:pPr>
            <a:r>
              <a:rPr lang="en-US" sz="4200" dirty="0">
                <a:solidFill>
                  <a:srgbClr val="00B0F0"/>
                </a:solidFill>
              </a:rPr>
              <a:t>Group worker’s use of environment in relation to Group Environment </a:t>
            </a:r>
          </a:p>
          <a:p>
            <a:pPr>
              <a:lnSpc>
                <a:spcPct val="120000"/>
              </a:lnSpc>
              <a:spcBef>
                <a:spcPts val="600"/>
              </a:spcBef>
            </a:pPr>
            <a:r>
              <a:rPr lang="en-US" sz="4200" i="1" dirty="0">
                <a:solidFill>
                  <a:srgbClr val="7030A0"/>
                </a:solidFill>
              </a:rPr>
              <a:t>(A) Agency: </a:t>
            </a:r>
          </a:p>
          <a:p>
            <a:pPr lvl="1">
              <a:lnSpc>
                <a:spcPct val="120000"/>
              </a:lnSpc>
              <a:spcBef>
                <a:spcPts val="600"/>
              </a:spcBef>
            </a:pPr>
            <a:r>
              <a:rPr lang="en-US" sz="3800" dirty="0"/>
              <a:t>(1) Clarifying group needs to agency administrators </a:t>
            </a:r>
          </a:p>
          <a:p>
            <a:pPr lvl="1">
              <a:lnSpc>
                <a:spcPct val="120000"/>
              </a:lnSpc>
              <a:spcBef>
                <a:spcPts val="600"/>
              </a:spcBef>
            </a:pPr>
            <a:r>
              <a:rPr lang="en-US" sz="3800" dirty="0"/>
              <a:t>(2) Understanding agency purposes </a:t>
            </a:r>
          </a:p>
          <a:p>
            <a:pPr lvl="1">
              <a:lnSpc>
                <a:spcPct val="120000"/>
              </a:lnSpc>
              <a:spcBef>
                <a:spcPts val="600"/>
              </a:spcBef>
            </a:pPr>
            <a:r>
              <a:rPr lang="en-US" sz="3800" dirty="0"/>
              <a:t>(3) Overcoming resistance </a:t>
            </a:r>
          </a:p>
          <a:p>
            <a:pPr lvl="1">
              <a:lnSpc>
                <a:spcPct val="120000"/>
              </a:lnSpc>
              <a:spcBef>
                <a:spcPts val="600"/>
              </a:spcBef>
            </a:pPr>
            <a:r>
              <a:rPr lang="en-US" sz="3800" dirty="0"/>
              <a:t>(4) Negotiating for additional resources </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9</a:t>
            </a:fld>
            <a:endParaRPr lang="en-IN" dirty="0"/>
          </a:p>
        </p:txBody>
      </p:sp>
    </p:spTree>
    <p:extLst>
      <p:ext uri="{BB962C8B-B14F-4D97-AF65-F5344CB8AC3E}">
        <p14:creationId xmlns:p14="http://schemas.microsoft.com/office/powerpoint/2010/main" val="918672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260648"/>
            <a:ext cx="8647272" cy="6192689"/>
          </a:xfrm>
        </p:spPr>
        <p:txBody>
          <a:bodyPr>
            <a:normAutofit/>
          </a:bodyPr>
          <a:lstStyle/>
          <a:p>
            <a:pPr marL="109728" indent="0" algn="ctr">
              <a:lnSpc>
                <a:spcPct val="120000"/>
              </a:lnSpc>
              <a:spcBef>
                <a:spcPts val="600"/>
              </a:spcBef>
              <a:buNone/>
            </a:pPr>
            <a:r>
              <a:rPr lang="en-US" sz="2400" b="1" i="1" dirty="0">
                <a:solidFill>
                  <a:srgbClr val="00B050"/>
                </a:solidFill>
              </a:rPr>
              <a:t>(Ronald W </a:t>
            </a:r>
            <a:r>
              <a:rPr lang="en-US" sz="2400" b="1" i="1" dirty="0" err="1">
                <a:solidFill>
                  <a:srgbClr val="00B050"/>
                </a:solidFill>
              </a:rPr>
              <a:t>Toseland</a:t>
            </a:r>
            <a:r>
              <a:rPr lang="en-US" sz="2400" b="1" i="1" dirty="0">
                <a:solidFill>
                  <a:srgbClr val="00B050"/>
                </a:solidFill>
              </a:rPr>
              <a:t> and Robert F Rivas, 1984:187)</a:t>
            </a:r>
          </a:p>
          <a:p>
            <a:pPr marL="109728" indent="0">
              <a:lnSpc>
                <a:spcPct val="120000"/>
              </a:lnSpc>
              <a:spcBef>
                <a:spcPts val="600"/>
              </a:spcBef>
              <a:buNone/>
            </a:pPr>
            <a:r>
              <a:rPr lang="en-US" sz="4200" i="1" dirty="0">
                <a:solidFill>
                  <a:srgbClr val="7030A0"/>
                </a:solidFill>
              </a:rPr>
              <a:t>(B) Inter agency </a:t>
            </a:r>
          </a:p>
          <a:p>
            <a:pPr>
              <a:lnSpc>
                <a:spcPct val="120000"/>
              </a:lnSpc>
              <a:spcBef>
                <a:spcPts val="600"/>
              </a:spcBef>
            </a:pPr>
            <a:r>
              <a:rPr lang="en-US" sz="4200" dirty="0"/>
              <a:t>(1) Establishing contact with persons in other agencies </a:t>
            </a:r>
          </a:p>
          <a:p>
            <a:pPr>
              <a:lnSpc>
                <a:spcPct val="120000"/>
              </a:lnSpc>
              <a:spcBef>
                <a:spcPts val="600"/>
              </a:spcBef>
            </a:pPr>
            <a:r>
              <a:rPr lang="en-US" sz="4200" dirty="0"/>
              <a:t>(2) Making linkages </a:t>
            </a:r>
          </a:p>
          <a:p>
            <a:pPr>
              <a:lnSpc>
                <a:spcPct val="120000"/>
              </a:lnSpc>
              <a:spcBef>
                <a:spcPts val="600"/>
              </a:spcBef>
            </a:pPr>
            <a:r>
              <a:rPr lang="en-US" sz="4200" dirty="0"/>
              <a:t>(3) Promoting collaboration </a:t>
            </a:r>
          </a:p>
          <a:p>
            <a:pPr>
              <a:lnSpc>
                <a:spcPct val="120000"/>
              </a:lnSpc>
              <a:spcBef>
                <a:spcPts val="600"/>
              </a:spcBef>
            </a:pPr>
            <a:r>
              <a:rPr lang="en-US" sz="4200" dirty="0"/>
              <a:t>(4) Joining in social action</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10</a:t>
            </a:fld>
            <a:endParaRPr lang="en-IN" dirty="0"/>
          </a:p>
        </p:txBody>
      </p:sp>
    </p:spTree>
    <p:extLst>
      <p:ext uri="{BB962C8B-B14F-4D97-AF65-F5344CB8AC3E}">
        <p14:creationId xmlns:p14="http://schemas.microsoft.com/office/powerpoint/2010/main" val="231194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96728" y="260648"/>
            <a:ext cx="8647272" cy="6192689"/>
          </a:xfrm>
        </p:spPr>
        <p:txBody>
          <a:bodyPr>
            <a:normAutofit fontScale="92500"/>
          </a:bodyPr>
          <a:lstStyle/>
          <a:p>
            <a:pPr marL="109728" indent="0" algn="ctr">
              <a:lnSpc>
                <a:spcPct val="120000"/>
              </a:lnSpc>
              <a:spcBef>
                <a:spcPts val="600"/>
              </a:spcBef>
              <a:buNone/>
            </a:pPr>
            <a:r>
              <a:rPr lang="en-IN" sz="2400" b="1" i="1" dirty="0">
                <a:solidFill>
                  <a:srgbClr val="00B050"/>
                </a:solidFill>
              </a:rPr>
              <a:t>(Ronald W </a:t>
            </a:r>
            <a:r>
              <a:rPr lang="en-IN" sz="2400" b="1" i="1" dirty="0" err="1">
                <a:solidFill>
                  <a:srgbClr val="00B050"/>
                </a:solidFill>
              </a:rPr>
              <a:t>Toseland</a:t>
            </a:r>
            <a:r>
              <a:rPr lang="en-IN" sz="2400" b="1" i="1" dirty="0">
                <a:solidFill>
                  <a:srgbClr val="00B050"/>
                </a:solidFill>
              </a:rPr>
              <a:t> and Robert F Rivas, 1984:187)</a:t>
            </a:r>
          </a:p>
          <a:p>
            <a:pPr marL="109728" indent="0">
              <a:lnSpc>
                <a:spcPct val="120000"/>
              </a:lnSpc>
              <a:spcBef>
                <a:spcPts val="600"/>
              </a:spcBef>
              <a:buNone/>
            </a:pPr>
            <a:r>
              <a:rPr lang="en-IN" sz="4200" b="1" i="1" dirty="0">
                <a:solidFill>
                  <a:srgbClr val="7030A0"/>
                </a:solidFill>
              </a:rPr>
              <a:t>(C) Community: </a:t>
            </a:r>
          </a:p>
          <a:p>
            <a:pPr>
              <a:lnSpc>
                <a:spcPct val="120000"/>
              </a:lnSpc>
              <a:spcBef>
                <a:spcPts val="600"/>
              </a:spcBef>
            </a:pPr>
            <a:r>
              <a:rPr lang="en-IN" sz="4200" dirty="0"/>
              <a:t>(1) Surveying community needs </a:t>
            </a:r>
          </a:p>
          <a:p>
            <a:pPr>
              <a:lnSpc>
                <a:spcPct val="120000"/>
              </a:lnSpc>
              <a:spcBef>
                <a:spcPts val="600"/>
              </a:spcBef>
            </a:pPr>
            <a:r>
              <a:rPr lang="en-IN" sz="4200" dirty="0"/>
              <a:t>(2) Increasing community awareness of available services </a:t>
            </a:r>
          </a:p>
          <a:p>
            <a:pPr>
              <a:lnSpc>
                <a:spcPct val="120000"/>
              </a:lnSpc>
              <a:spcBef>
                <a:spcPts val="600"/>
              </a:spcBef>
            </a:pPr>
            <a:r>
              <a:rPr lang="en-IN" sz="4200" dirty="0"/>
              <a:t>(3) Lobbying for needed services </a:t>
            </a:r>
          </a:p>
          <a:p>
            <a:pPr>
              <a:lnSpc>
                <a:spcPct val="120000"/>
              </a:lnSpc>
              <a:spcBef>
                <a:spcPts val="600"/>
              </a:spcBef>
            </a:pPr>
            <a:r>
              <a:rPr lang="en-IN" sz="4200" dirty="0"/>
              <a:t>(4) Organising for social action</a:t>
            </a:r>
          </a:p>
        </p:txBody>
      </p:sp>
      <p:sp>
        <p:nvSpPr>
          <p:cNvPr id="4" name="Date Placeholder 3">
            <a:extLst>
              <a:ext uri="{FF2B5EF4-FFF2-40B4-BE49-F238E27FC236}">
                <a16:creationId xmlns:a16="http://schemas.microsoft.com/office/drawing/2014/main" id="{DC543181-8A8D-4C41-970F-6E0DFCE7DE96}"/>
              </a:ext>
            </a:extLst>
          </p:cNvPr>
          <p:cNvSpPr>
            <a:spLocks noGrp="1"/>
          </p:cNvSpPr>
          <p:nvPr>
            <p:ph type="dt" sz="half" idx="10"/>
          </p:nvPr>
        </p:nvSpPr>
        <p:spPr/>
        <p:txBody>
          <a:bodyPr/>
          <a:lstStyle/>
          <a:p>
            <a:fld id="{D630B299-D579-4AA0-9884-2E9C5A8A8708}" type="datetime1">
              <a:rPr lang="en-US" smtClean="0"/>
              <a:t>27-Jan-24</a:t>
            </a:fld>
            <a:endParaRPr lang="en-IN" dirty="0"/>
          </a:p>
        </p:txBody>
      </p:sp>
      <p:sp>
        <p:nvSpPr>
          <p:cNvPr id="5" name="Footer Placeholder 4">
            <a:extLst>
              <a:ext uri="{FF2B5EF4-FFF2-40B4-BE49-F238E27FC236}">
                <a16:creationId xmlns:a16="http://schemas.microsoft.com/office/drawing/2014/main" id="{124DC28D-8C0D-49CB-AF22-90F833779FC6}"/>
              </a:ext>
            </a:extLst>
          </p:cNvPr>
          <p:cNvSpPr>
            <a:spLocks noGrp="1"/>
          </p:cNvSpPr>
          <p:nvPr>
            <p:ph type="ftr" sz="quarter" idx="11"/>
          </p:nvPr>
        </p:nvSpPr>
        <p:spPr/>
        <p:txBody>
          <a:bodyPr/>
          <a:lstStyle/>
          <a:p>
            <a:r>
              <a:rPr lang="en-IN" dirty="0"/>
              <a:t>Social Group Work</a:t>
            </a:r>
          </a:p>
        </p:txBody>
      </p:sp>
      <p:sp>
        <p:nvSpPr>
          <p:cNvPr id="6" name="Slide Number Placeholder 5">
            <a:extLst>
              <a:ext uri="{FF2B5EF4-FFF2-40B4-BE49-F238E27FC236}">
                <a16:creationId xmlns:a16="http://schemas.microsoft.com/office/drawing/2014/main" id="{B8F551AE-3B99-4C65-91ED-48952D488FFB}"/>
              </a:ext>
            </a:extLst>
          </p:cNvPr>
          <p:cNvSpPr>
            <a:spLocks noGrp="1"/>
          </p:cNvSpPr>
          <p:nvPr>
            <p:ph type="sldNum" sz="quarter" idx="12"/>
          </p:nvPr>
        </p:nvSpPr>
        <p:spPr/>
        <p:txBody>
          <a:bodyPr/>
          <a:lstStyle/>
          <a:p>
            <a:fld id="{8AE8C79D-C61F-4F96-ACB1-1858E0009D74}" type="slidenum">
              <a:rPr lang="en-IN" smtClean="0"/>
              <a:pPr/>
              <a:t>11</a:t>
            </a:fld>
            <a:endParaRPr lang="en-IN" dirty="0"/>
          </a:p>
        </p:txBody>
      </p:sp>
    </p:spTree>
    <p:extLst>
      <p:ext uri="{BB962C8B-B14F-4D97-AF65-F5344CB8AC3E}">
        <p14:creationId xmlns:p14="http://schemas.microsoft.com/office/powerpoint/2010/main" val="1189757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5616" y="1556793"/>
            <a:ext cx="7776864" cy="5112568"/>
          </a:xfrm>
        </p:spPr>
        <p:txBody>
          <a:bodyPr>
            <a:normAutofit/>
          </a:bodyPr>
          <a:lstStyle/>
          <a:p>
            <a:pPr>
              <a:spcBef>
                <a:spcPts val="600"/>
              </a:spcBef>
              <a:spcAft>
                <a:spcPts val="600"/>
              </a:spcAft>
            </a:pPr>
            <a:r>
              <a:rPr lang="en-IN" sz="4000" dirty="0"/>
              <a:t>Group counselling</a:t>
            </a:r>
          </a:p>
          <a:p>
            <a:pPr>
              <a:spcBef>
                <a:spcPts val="600"/>
              </a:spcBef>
              <a:spcAft>
                <a:spcPts val="600"/>
              </a:spcAft>
            </a:pPr>
            <a:r>
              <a:rPr lang="en-IN" sz="4000" dirty="0"/>
              <a:t>Group discussion</a:t>
            </a:r>
          </a:p>
          <a:p>
            <a:pPr>
              <a:spcBef>
                <a:spcPts val="600"/>
              </a:spcBef>
              <a:spcAft>
                <a:spcPts val="600"/>
              </a:spcAft>
            </a:pPr>
            <a:r>
              <a:rPr lang="en-IN" sz="4000" dirty="0"/>
              <a:t>Group decision making</a:t>
            </a:r>
          </a:p>
          <a:p>
            <a:pPr>
              <a:spcBef>
                <a:spcPts val="600"/>
              </a:spcBef>
              <a:spcAft>
                <a:spcPts val="600"/>
              </a:spcAft>
            </a:pPr>
            <a:r>
              <a:rPr lang="en-IN" sz="4000" dirty="0"/>
              <a:t>Role play</a:t>
            </a:r>
          </a:p>
          <a:p>
            <a:pPr>
              <a:spcBef>
                <a:spcPts val="600"/>
              </a:spcBef>
              <a:spcAft>
                <a:spcPts val="600"/>
              </a:spcAft>
            </a:pPr>
            <a:r>
              <a:rPr lang="en-IN" sz="4000" dirty="0"/>
              <a:t>Programme media</a:t>
            </a:r>
          </a:p>
          <a:p>
            <a:pPr>
              <a:spcBef>
                <a:spcPts val="600"/>
              </a:spcBef>
              <a:spcAft>
                <a:spcPts val="600"/>
              </a:spcAft>
            </a:pPr>
            <a:r>
              <a:rPr lang="en-IN" sz="4000" dirty="0"/>
              <a:t>Individual sessions</a:t>
            </a:r>
          </a:p>
        </p:txBody>
      </p:sp>
      <p:sp>
        <p:nvSpPr>
          <p:cNvPr id="3" name="Title 2"/>
          <p:cNvSpPr>
            <a:spLocks noGrp="1"/>
          </p:cNvSpPr>
          <p:nvPr>
            <p:ph type="title"/>
          </p:nvPr>
        </p:nvSpPr>
        <p:spPr>
          <a:xfrm>
            <a:off x="286006" y="188640"/>
            <a:ext cx="8606474" cy="1368152"/>
          </a:xfrm>
        </p:spPr>
        <p:txBody>
          <a:bodyPr>
            <a:normAutofit fontScale="90000"/>
          </a:bodyPr>
          <a:lstStyle/>
          <a:p>
            <a:pPr algn="ctr">
              <a:spcBef>
                <a:spcPts val="600"/>
              </a:spcBef>
              <a:spcAft>
                <a:spcPts val="600"/>
              </a:spcAft>
            </a:pPr>
            <a:r>
              <a:rPr lang="en-US" dirty="0">
                <a:solidFill>
                  <a:srgbClr val="0070C0"/>
                </a:solidFill>
              </a:rPr>
              <a:t>Techniques of working with groups</a:t>
            </a:r>
            <a:br>
              <a:rPr lang="en-US" dirty="0">
                <a:solidFill>
                  <a:srgbClr val="0070C0"/>
                </a:solidFill>
              </a:rPr>
            </a:br>
            <a:r>
              <a:rPr lang="en-US" sz="2400" i="1" dirty="0">
                <a:solidFill>
                  <a:srgbClr val="00B050"/>
                </a:solidFill>
              </a:rPr>
              <a:t>(Siddiqui, 2008:124-140)</a:t>
            </a:r>
            <a:r>
              <a:rPr lang="en-US" sz="2400" dirty="0">
                <a:solidFill>
                  <a:srgbClr val="00B050"/>
                </a:solidFill>
              </a:rPr>
              <a:t>  </a:t>
            </a:r>
            <a:endParaRPr lang="en-IN" dirty="0">
              <a:solidFill>
                <a:srgbClr val="00B050"/>
              </a:solidFill>
            </a:endParaRPr>
          </a:p>
        </p:txBody>
      </p:sp>
    </p:spTree>
    <p:extLst>
      <p:ext uri="{BB962C8B-B14F-4D97-AF65-F5344CB8AC3E}">
        <p14:creationId xmlns:p14="http://schemas.microsoft.com/office/powerpoint/2010/main" val="185304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772" y="84296"/>
            <a:ext cx="8229600" cy="824424"/>
          </a:xfrm>
        </p:spPr>
        <p:txBody>
          <a:bodyPr>
            <a:normAutofit/>
          </a:bodyPr>
          <a:lstStyle/>
          <a:p>
            <a:pPr algn="ctr"/>
            <a:r>
              <a:rPr lang="en-US" dirty="0">
                <a:solidFill>
                  <a:srgbClr val="00B0F0"/>
                </a:solidFill>
              </a:rPr>
              <a:t>References</a:t>
            </a:r>
            <a:endParaRPr lang="en-IN" dirty="0">
              <a:solidFill>
                <a:srgbClr val="00B0F0"/>
              </a:solidFill>
            </a:endParaRPr>
          </a:p>
        </p:txBody>
      </p:sp>
      <p:sp>
        <p:nvSpPr>
          <p:cNvPr id="3" name="Content Placeholder 2"/>
          <p:cNvSpPr>
            <a:spLocks noGrp="1"/>
          </p:cNvSpPr>
          <p:nvPr>
            <p:ph idx="1"/>
          </p:nvPr>
        </p:nvSpPr>
        <p:spPr>
          <a:xfrm>
            <a:off x="457200" y="1340768"/>
            <a:ext cx="8435280" cy="5066541"/>
          </a:xfrm>
        </p:spPr>
        <p:txBody>
          <a:bodyPr>
            <a:normAutofit/>
          </a:bodyPr>
          <a:lstStyle/>
          <a:p>
            <a:pPr>
              <a:spcBef>
                <a:spcPts val="600"/>
              </a:spcBef>
              <a:spcAft>
                <a:spcPts val="600"/>
              </a:spcAft>
            </a:pPr>
            <a:r>
              <a:rPr lang="en-US" sz="2400" dirty="0"/>
              <a:t>Siddiqui, H. Y. (2008). </a:t>
            </a:r>
            <a:r>
              <a:rPr lang="en-US" sz="2400" i="1" dirty="0"/>
              <a:t>Group Work – theories and practices.</a:t>
            </a:r>
            <a:r>
              <a:rPr lang="en-US" sz="2400" dirty="0"/>
              <a:t> Jaipur: Rawat Publications</a:t>
            </a:r>
          </a:p>
          <a:p>
            <a:pPr>
              <a:spcBef>
                <a:spcPts val="600"/>
              </a:spcBef>
              <a:spcAft>
                <a:spcPts val="600"/>
              </a:spcAft>
            </a:pPr>
            <a:r>
              <a:rPr lang="en-US" sz="2400" dirty="0" err="1"/>
              <a:t>Toseland</a:t>
            </a:r>
            <a:r>
              <a:rPr lang="en-US" sz="2400" dirty="0"/>
              <a:t> Ronald W and Rivas Robert F (1984) </a:t>
            </a:r>
            <a:r>
              <a:rPr lang="en-US" sz="2400" i="1" dirty="0"/>
              <a:t>An Introduction to Group Work Practice</a:t>
            </a:r>
            <a:r>
              <a:rPr lang="en-US" sz="2400" dirty="0"/>
              <a:t>, New York: McMillan Publishing Company</a:t>
            </a:r>
          </a:p>
          <a:p>
            <a:pPr>
              <a:spcBef>
                <a:spcPts val="600"/>
              </a:spcBef>
              <a:spcAft>
                <a:spcPts val="600"/>
              </a:spcAft>
            </a:pPr>
            <a:r>
              <a:rPr lang="en-US" sz="2400" dirty="0" err="1"/>
              <a:t>Trecker</a:t>
            </a:r>
            <a:r>
              <a:rPr lang="en-US" sz="2400" dirty="0"/>
              <a:t> B </a:t>
            </a:r>
            <a:r>
              <a:rPr lang="en-US" sz="2400" dirty="0" err="1"/>
              <a:t>Harleigh</a:t>
            </a:r>
            <a:r>
              <a:rPr lang="en-US" sz="2400" dirty="0"/>
              <a:t> (1955) Social Group Work – Principles and Practices, New York: Whiteside Inc, (rev. ed.)</a:t>
            </a:r>
          </a:p>
          <a:p>
            <a:pPr>
              <a:spcBef>
                <a:spcPts val="600"/>
              </a:spcBef>
              <a:spcAft>
                <a:spcPts val="600"/>
              </a:spcAft>
            </a:pPr>
            <a:endParaRPr lang="en-US" sz="2400" dirty="0"/>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26-Jan-24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13</a:t>
            </a:fld>
            <a:endParaRPr lang="en-IN"/>
          </a:p>
        </p:txBody>
      </p:sp>
    </p:spTree>
    <p:extLst>
      <p:ext uri="{BB962C8B-B14F-4D97-AF65-F5344CB8AC3E}">
        <p14:creationId xmlns:p14="http://schemas.microsoft.com/office/powerpoint/2010/main" val="2594268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2856"/>
            <a:ext cx="8229600" cy="2592288"/>
          </a:xfrm>
        </p:spPr>
        <p:txBody>
          <a:bodyPr>
            <a:normAutofit/>
          </a:bodyPr>
          <a:lstStyle/>
          <a:p>
            <a:pPr algn="ctr"/>
            <a:r>
              <a:rPr lang="en-US" sz="7200" dirty="0">
                <a:solidFill>
                  <a:schemeClr val="accent2">
                    <a:lumMod val="60000"/>
                    <a:lumOff val="40000"/>
                  </a:schemeClr>
                </a:solidFill>
                <a:latin typeface="Algerian" panose="04020705040A02060702" pitchFamily="82" charset="0"/>
              </a:rPr>
              <a:t>Thank You</a:t>
            </a:r>
            <a:endParaRPr lang="en-IN" sz="7200" dirty="0">
              <a:solidFill>
                <a:schemeClr val="accent2">
                  <a:lumMod val="60000"/>
                  <a:lumOff val="40000"/>
                </a:schemeClr>
              </a:solidFill>
              <a:latin typeface="Algerian" panose="04020705040A02060702" pitchFamily="82" charset="0"/>
            </a:endParaRPr>
          </a:p>
        </p:txBody>
      </p:sp>
      <p:sp>
        <p:nvSpPr>
          <p:cNvPr id="3" name="Date Placeholder 2">
            <a:extLst>
              <a:ext uri="{FF2B5EF4-FFF2-40B4-BE49-F238E27FC236}">
                <a16:creationId xmlns:a16="http://schemas.microsoft.com/office/drawing/2014/main" id="{2EFC90E6-EFBF-42C5-8DEB-39C380D489DE}"/>
              </a:ext>
            </a:extLst>
          </p:cNvPr>
          <p:cNvSpPr>
            <a:spLocks noGrp="1"/>
          </p:cNvSpPr>
          <p:nvPr>
            <p:ph type="dt" sz="half" idx="10"/>
          </p:nvPr>
        </p:nvSpPr>
        <p:spPr/>
        <p:txBody>
          <a:bodyPr/>
          <a:lstStyle/>
          <a:p>
            <a:fld id="{029592EA-EC51-4CCC-815E-730DC3FE15A2}" type="datetime1">
              <a:rPr lang="en-US" smtClean="0"/>
              <a:t>26-Jan-24</a:t>
            </a:fld>
            <a:endParaRPr lang="en-IN"/>
          </a:p>
        </p:txBody>
      </p:sp>
      <p:sp>
        <p:nvSpPr>
          <p:cNvPr id="4" name="Footer Placeholder 3">
            <a:extLst>
              <a:ext uri="{FF2B5EF4-FFF2-40B4-BE49-F238E27FC236}">
                <a16:creationId xmlns:a16="http://schemas.microsoft.com/office/drawing/2014/main" id="{3752EB69-34B4-4E27-B510-0253793AD37F}"/>
              </a:ext>
            </a:extLst>
          </p:cNvPr>
          <p:cNvSpPr>
            <a:spLocks noGrp="1"/>
          </p:cNvSpPr>
          <p:nvPr>
            <p:ph type="ftr" sz="quarter" idx="11"/>
          </p:nvPr>
        </p:nvSpPr>
        <p:spPr/>
        <p:txBody>
          <a:bodyPr/>
          <a:lstStyle/>
          <a:p>
            <a:r>
              <a:rPr lang="en-IN"/>
              <a:t>Social Group Work</a:t>
            </a:r>
          </a:p>
        </p:txBody>
      </p:sp>
      <p:sp>
        <p:nvSpPr>
          <p:cNvPr id="5" name="Slide Number Placeholder 4">
            <a:extLst>
              <a:ext uri="{FF2B5EF4-FFF2-40B4-BE49-F238E27FC236}">
                <a16:creationId xmlns:a16="http://schemas.microsoft.com/office/drawing/2014/main" id="{264664C1-558E-4DF6-BC2C-6F5393203C98}"/>
              </a:ext>
            </a:extLst>
          </p:cNvPr>
          <p:cNvSpPr>
            <a:spLocks noGrp="1"/>
          </p:cNvSpPr>
          <p:nvPr>
            <p:ph type="sldNum" sz="quarter" idx="12"/>
          </p:nvPr>
        </p:nvSpPr>
        <p:spPr/>
        <p:txBody>
          <a:bodyPr/>
          <a:lstStyle/>
          <a:p>
            <a:fld id="{8AE8C79D-C61F-4F96-ACB1-1858E0009D74}" type="slidenum">
              <a:rPr lang="en-IN" smtClean="0"/>
              <a:pPr/>
              <a:t>14</a:t>
            </a:fld>
            <a:endParaRPr lang="en-IN"/>
          </a:p>
        </p:txBody>
      </p:sp>
    </p:spTree>
    <p:extLst>
      <p:ext uri="{BB962C8B-B14F-4D97-AF65-F5344CB8AC3E}">
        <p14:creationId xmlns:p14="http://schemas.microsoft.com/office/powerpoint/2010/main" val="3283540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2376</TotalTime>
  <Words>731</Words>
  <Application>Microsoft Office PowerPoint</Application>
  <PresentationFormat>On-screen Show (4:3)</PresentationFormat>
  <Paragraphs>97</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Algerian</vt:lpstr>
      <vt:lpstr>Calibri</vt:lpstr>
      <vt:lpstr>Lucida Sans Unicode</vt:lpstr>
      <vt:lpstr>Verdana</vt:lpstr>
      <vt:lpstr>Wingdings 2</vt:lpstr>
      <vt:lpstr>Wingdings 3</vt:lpstr>
      <vt:lpstr>Concourse</vt:lpstr>
      <vt:lpstr>Unit 3 Group process and group dynamics  3.5. Techniques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Techniques of working with groups (Siddiqui, 2008:124-140)  </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Social Group</dc:title>
  <dc:creator>ADMIN</dc:creator>
  <cp:lastModifiedBy>Jaimon Varghese</cp:lastModifiedBy>
  <cp:revision>85</cp:revision>
  <dcterms:created xsi:type="dcterms:W3CDTF">2018-01-15T04:45:34Z</dcterms:created>
  <dcterms:modified xsi:type="dcterms:W3CDTF">2024-01-26T19:08:22Z</dcterms:modified>
</cp:coreProperties>
</file>