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0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1" r:id="rId6"/>
    <p:sldId id="262" r:id="rId7"/>
    <p:sldId id="284" r:id="rId8"/>
    <p:sldId id="263" r:id="rId9"/>
    <p:sldId id="264" r:id="rId10"/>
    <p:sldId id="265" r:id="rId11"/>
    <p:sldId id="266" r:id="rId12"/>
    <p:sldId id="267" r:id="rId13"/>
    <p:sldId id="270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3" r:id="rId24"/>
    <p:sldId id="281" r:id="rId25"/>
    <p:sldId id="282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1363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6417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06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7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77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88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97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92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5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25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73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62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87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17649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54530" y="3765449"/>
            <a:ext cx="5449871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011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34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80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1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25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05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9179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00997F-4CF3-495C-A4AC-2C7352BFC129}"/>
              </a:ext>
            </a:extLst>
          </p:cNvPr>
          <p:cNvSpPr txBox="1"/>
          <p:nvPr/>
        </p:nvSpPr>
        <p:spPr>
          <a:xfrm>
            <a:off x="2139042" y="2459504"/>
            <a:ext cx="515982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ELIMINATION DISORDERS</a:t>
            </a:r>
            <a:endParaRPr lang="en-IN" sz="7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8388B9-2F61-4ECD-8B31-AD8726897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92A3E5-F190-4FBA-A41B-A6B50CC6E56E}"/>
              </a:ext>
            </a:extLst>
          </p:cNvPr>
          <p:cNvSpPr txBox="1"/>
          <p:nvPr/>
        </p:nvSpPr>
        <p:spPr>
          <a:xfrm>
            <a:off x="293915" y="1185764"/>
            <a:ext cx="885008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/>
              <a:t>Elimination disorders are disorders that concern the elimination of feces or urine from the body. </a:t>
            </a:r>
            <a:br>
              <a:rPr lang="en-US" sz="4000" b="1" dirty="0"/>
            </a:br>
            <a:r>
              <a:rPr lang="en-US" sz="4000" b="1" dirty="0"/>
              <a:t>	</a:t>
            </a:r>
            <a:r>
              <a:rPr lang="en-US" sz="4000" b="1" dirty="0">
                <a:solidFill>
                  <a:srgbClr val="92D050"/>
                </a:solidFill>
              </a:rPr>
              <a:t>a) Enuresis </a:t>
            </a:r>
            <a:br>
              <a:rPr lang="en-US" sz="4000" b="1" dirty="0">
                <a:solidFill>
                  <a:srgbClr val="92D050"/>
                </a:solidFill>
              </a:rPr>
            </a:br>
            <a:r>
              <a:rPr lang="en-US" sz="4000" b="1" dirty="0">
                <a:solidFill>
                  <a:srgbClr val="92D050"/>
                </a:solidFill>
              </a:rPr>
              <a:t>	b) Encopresis</a:t>
            </a:r>
            <a:endParaRPr lang="en-IN" sz="4800" b="1" dirty="0">
              <a:solidFill>
                <a:srgbClr val="92D05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2ED10E-DE95-4B18-B56E-9BFA11190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C2D0F23-35E4-4D4E-8554-9A0308338E92}"/>
              </a:ext>
            </a:extLst>
          </p:cNvPr>
          <p:cNvSpPr txBox="1"/>
          <p:nvPr/>
        </p:nvSpPr>
        <p:spPr>
          <a:xfrm>
            <a:off x="408214" y="1063423"/>
            <a:ext cx="8556172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</a:pPr>
            <a:r>
              <a:rPr lang="en-US" sz="4000" b="1" dirty="0"/>
              <a:t>The normal sequence of developing control over bowel and bladder functions is the development of </a:t>
            </a:r>
          </a:p>
          <a:p>
            <a:pPr marL="1028700" lvl="1" indent="-571500">
              <a:spcBef>
                <a:spcPts val="640"/>
              </a:spcBef>
              <a:buClr>
                <a:schemeClr val="dk1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4000" b="1" dirty="0"/>
              <a:t>Nocturnal fecal continence </a:t>
            </a:r>
          </a:p>
          <a:p>
            <a:pPr marL="1028700" lvl="1" indent="-571500">
              <a:spcBef>
                <a:spcPts val="640"/>
              </a:spcBef>
              <a:buClr>
                <a:schemeClr val="dk1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4000" b="1" dirty="0"/>
              <a:t>Diurnal fecal continence </a:t>
            </a:r>
          </a:p>
          <a:p>
            <a:pPr marL="1028700" lvl="1" indent="-571500">
              <a:spcBef>
                <a:spcPts val="640"/>
              </a:spcBef>
              <a:buClr>
                <a:schemeClr val="dk1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4000" b="1" dirty="0"/>
              <a:t>Diurnal bladder control </a:t>
            </a:r>
          </a:p>
          <a:p>
            <a:pPr marL="1028700" lvl="1" indent="-571500">
              <a:spcBef>
                <a:spcPts val="640"/>
              </a:spcBef>
              <a:buClr>
                <a:schemeClr val="dk1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4000" b="1" dirty="0"/>
              <a:t>Nocturnal bladder control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E5DF70-DB79-418E-BCAA-5640C1E35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C37A4F-E52E-47C9-8324-EE6448813E2C}"/>
              </a:ext>
            </a:extLst>
          </p:cNvPr>
          <p:cNvSpPr txBox="1"/>
          <p:nvPr/>
        </p:nvSpPr>
        <p:spPr>
          <a:xfrm>
            <a:off x="0" y="428178"/>
            <a:ext cx="914400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>
                <a:solidFill>
                  <a:srgbClr val="FFFF00"/>
                </a:solidFill>
              </a:rPr>
              <a:t>ENCOPRESIS</a:t>
            </a:r>
            <a:r>
              <a:rPr lang="en-US" sz="3600" b="1" dirty="0"/>
              <a:t>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/>
              <a:t>A. “Repeated passage of feces into inappropriate places (e.g., clothing or floor) whether involuntary or intentional.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/>
              <a:t>B. At least one such event a month for at least 3 months.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/>
              <a:t>C. Chronological age is at least 4 years (or equivalent developmental level).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/>
              <a:t>D. The behavior is not due exclusively to the direct physiological effects of a substance (e.g., laxatives) or a general medical condition except through a mechanism involving constipation.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9C77F5-6DC2-434A-8684-4BF181627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E3798A1-C4EE-4231-A817-5760562AFDDD}"/>
              </a:ext>
            </a:extLst>
          </p:cNvPr>
          <p:cNvSpPr txBox="1"/>
          <p:nvPr/>
        </p:nvSpPr>
        <p:spPr>
          <a:xfrm>
            <a:off x="0" y="173044"/>
            <a:ext cx="9144000" cy="62023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4000" b="1" dirty="0">
                <a:solidFill>
                  <a:srgbClr val="92D050"/>
                </a:solidFill>
              </a:rPr>
              <a:t>CLASSIFICATION</a:t>
            </a:r>
            <a:r>
              <a:rPr lang="en-US" sz="4000" b="1" dirty="0"/>
              <a:t>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600" b="1" dirty="0"/>
              <a:t>Primary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600" b="1" dirty="0"/>
              <a:t>Secondary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600" b="1" dirty="0"/>
              <a:t>With constipation and overflow incontinence (Retentive)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600" b="1" dirty="0"/>
              <a:t>Without constipation and overflow incontinence (Non-Retentive)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1FEF94-A54D-40BB-AE98-2C3544F29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75D041-F41A-4121-8D99-C38BA0D5572B}"/>
              </a:ext>
            </a:extLst>
          </p:cNvPr>
          <p:cNvSpPr txBox="1"/>
          <p:nvPr/>
        </p:nvSpPr>
        <p:spPr>
          <a:xfrm>
            <a:off x="0" y="24729"/>
            <a:ext cx="9144000" cy="7026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200" b="1" dirty="0">
                <a:solidFill>
                  <a:srgbClr val="92D050"/>
                </a:solidFill>
              </a:rPr>
              <a:t>CLINICAL DESCRIPTION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– Typically occurs during the day. </a:t>
            </a:r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– 50-60% have secondary Encopresis.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– Association with Oppositional defiant disorder (ODD) and Conduct disorder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>
                <a:solidFill>
                  <a:srgbClr val="FFFF00"/>
                </a:solidFill>
              </a:rPr>
              <a:t>RETENTIVE ENCOPRESIS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- characterized by a cycle of several days of retention, a painful expulsion, and another period of retention. While the fecal mass is growing, there may be leakage around the mass.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A02A22-1AFB-4EEE-8E09-B88F28034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75D041-F41A-4121-8D99-C38BA0D5572B}"/>
              </a:ext>
            </a:extLst>
          </p:cNvPr>
          <p:cNvSpPr txBox="1"/>
          <p:nvPr/>
        </p:nvSpPr>
        <p:spPr>
          <a:xfrm>
            <a:off x="310243" y="873815"/>
            <a:ext cx="8605158" cy="33175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-US" sz="2800" b="1" dirty="0">
                <a:solidFill>
                  <a:srgbClr val="FFFF00"/>
                </a:solidFill>
              </a:rPr>
              <a:t>NONRETENTIVE ENCOPRESIS </a:t>
            </a:r>
          </a:p>
          <a:p>
            <a:pPr marL="457200" lvl="0" indent="-4572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Tx/>
              <a:buChar char="-"/>
            </a:pPr>
            <a:r>
              <a:rPr lang="en-US" sz="2800" b="1" dirty="0"/>
              <a:t>Applies to those children who simply do not control the expulsion of feces on a psychological, physiologic, or combined basis.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A02A22-1AFB-4EEE-8E09-B88F28034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12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856A41-F1B4-4E98-9B24-A570581AC17D}"/>
              </a:ext>
            </a:extLst>
          </p:cNvPr>
          <p:cNvSpPr txBox="1"/>
          <p:nvPr/>
        </p:nvSpPr>
        <p:spPr>
          <a:xfrm>
            <a:off x="0" y="83465"/>
            <a:ext cx="9144000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>
                <a:solidFill>
                  <a:srgbClr val="92D050"/>
                </a:solidFill>
              </a:rPr>
              <a:t>ETIOLOGY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>
                <a:solidFill>
                  <a:srgbClr val="00B0F0"/>
                </a:solidFill>
              </a:rPr>
              <a:t>RETENTIVE: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/>
              <a:t>painful defecation,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/>
              <a:t>inadequate or punitive toilet training,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/>
              <a:t>fear of school bathroom, or toilet related fears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/>
              <a:t>altered colon motility, contraction factors, obstruction, stretched and thinned colon walls, &amp; decreased sensation to neurological disorder.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>
                <a:solidFill>
                  <a:srgbClr val="00B0F0"/>
                </a:solidFill>
              </a:rPr>
              <a:t>NON RETENTIVE :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/>
              <a:t>May be deliberate attempt, as a means of avoiding stressors or communicating anger.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DC2BAC-B772-4476-8F21-B39855425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3CDB5C-17A7-4D48-B383-F5DF6ABE418B}"/>
              </a:ext>
            </a:extLst>
          </p:cNvPr>
          <p:cNvSpPr txBox="1"/>
          <p:nvPr/>
        </p:nvSpPr>
        <p:spPr>
          <a:xfrm>
            <a:off x="0" y="437510"/>
            <a:ext cx="914400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>
                <a:solidFill>
                  <a:srgbClr val="92D050"/>
                </a:solidFill>
              </a:rPr>
              <a:t>EPIDEMIOLOGY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Prevalence decreases with increasing age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3% of 4 year-olds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2% of 6 years old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1.6 % of 10-11year old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Male&gt; female: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Secondary Encopresis often starts by age 8 years.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Rare in adolescent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Higher rates in MR and among the low socioeconomic classes.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7847B6-3567-45EE-9F8E-A5B5146F3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2774CDF-5116-4403-99D8-711CF47B4B86}"/>
              </a:ext>
            </a:extLst>
          </p:cNvPr>
          <p:cNvSpPr txBox="1"/>
          <p:nvPr/>
        </p:nvSpPr>
        <p:spPr>
          <a:xfrm>
            <a:off x="0" y="295736"/>
            <a:ext cx="9144000" cy="6017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4000" b="1" dirty="0">
                <a:solidFill>
                  <a:srgbClr val="92D050"/>
                </a:solidFill>
              </a:rPr>
              <a:t>COURSE AND PROGNOSIS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4000" b="1" dirty="0"/>
              <a:t>63% recover with treatment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4000" b="1" dirty="0"/>
              <a:t>Laxative protocol: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4000" b="1" dirty="0"/>
              <a:t>50% recover with no recurrence after 1 year, 20% after 2 years.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4000" b="1" dirty="0"/>
              <a:t>Psychiatric or medical co-morbidity: major determinant of prognosis.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4000" b="1" dirty="0"/>
              <a:t>25% co morbid enuresis.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38CED2-7F0A-4AB3-967C-AA7895466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A22CE2-4538-497B-AE17-D12BA9C9249E}"/>
              </a:ext>
            </a:extLst>
          </p:cNvPr>
          <p:cNvSpPr txBox="1"/>
          <p:nvPr/>
        </p:nvSpPr>
        <p:spPr>
          <a:xfrm>
            <a:off x="228600" y="18150"/>
            <a:ext cx="8915400" cy="6509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200" b="1" dirty="0">
                <a:solidFill>
                  <a:srgbClr val="92D050"/>
                </a:solidFill>
              </a:rPr>
              <a:t>TREATMENT </a:t>
            </a:r>
          </a:p>
          <a:p>
            <a:pPr lvl="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-US" sz="2800" b="1" dirty="0">
                <a:solidFill>
                  <a:srgbClr val="00B0F0"/>
                </a:solidFill>
              </a:rPr>
              <a:t>Initial meeting: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Char char="•"/>
            </a:pPr>
            <a:r>
              <a:rPr lang="en-US" sz="2400" b="1" dirty="0"/>
              <a:t>designed to educate both the parents and child about bowel function and to diffuse the psychological tension that may have developed in the family around the Encopresis. </a:t>
            </a:r>
          </a:p>
          <a:p>
            <a:pPr lvl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</a:pPr>
            <a:r>
              <a:rPr lang="en-US" sz="2800" b="1" dirty="0">
                <a:solidFill>
                  <a:srgbClr val="00B0F0"/>
                </a:solidFill>
              </a:rPr>
              <a:t>2</a:t>
            </a:r>
            <a:r>
              <a:rPr lang="en-US" sz="2800" b="1" baseline="30000" dirty="0">
                <a:solidFill>
                  <a:srgbClr val="00B0F0"/>
                </a:solidFill>
              </a:rPr>
              <a:t>nd</a:t>
            </a:r>
            <a:r>
              <a:rPr lang="en-US" sz="2800" b="1" dirty="0">
                <a:solidFill>
                  <a:srgbClr val="00B0F0"/>
                </a:solidFill>
              </a:rPr>
              <a:t> stage: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Char char="•"/>
            </a:pPr>
            <a:r>
              <a:rPr lang="en-US" sz="2400" b="1" dirty="0"/>
              <a:t>Initial bowel catharsis, after which the child receives daily doses of laxatives or mineral oil.</a:t>
            </a:r>
          </a:p>
          <a:p>
            <a:pPr lvl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</a:pPr>
            <a:r>
              <a:rPr lang="en-US" sz="2800" b="1" dirty="0">
                <a:solidFill>
                  <a:srgbClr val="00B0F0"/>
                </a:solidFill>
              </a:rPr>
              <a:t>Behavioral component: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Char char="•"/>
            </a:pPr>
            <a:r>
              <a:rPr lang="en-US" sz="2400" b="1" dirty="0"/>
              <a:t>daily timed intervals on the toilet with rewards for success (78% success rate seen)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F426E9-CC1D-4D80-91B6-2CDAE1D12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98E809-82F3-4B3A-9264-03FB43ABE693}"/>
              </a:ext>
            </a:extLst>
          </p:cNvPr>
          <p:cNvSpPr txBox="1"/>
          <p:nvPr/>
        </p:nvSpPr>
        <p:spPr>
          <a:xfrm>
            <a:off x="0" y="0"/>
            <a:ext cx="9144000" cy="6645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>
                <a:solidFill>
                  <a:srgbClr val="FFFF00"/>
                </a:solidFill>
              </a:rPr>
              <a:t>ENURESIS </a:t>
            </a:r>
          </a:p>
          <a:p>
            <a:pPr marL="457200" lvl="0" indent="-4572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2800" b="1" dirty="0"/>
              <a:t>derived from the Greek word </a:t>
            </a:r>
            <a:r>
              <a:rPr lang="en-IN" sz="2800" b="1" dirty="0" err="1"/>
              <a:t>enourein</a:t>
            </a:r>
            <a:r>
              <a:rPr lang="en-US" sz="2800" b="1" dirty="0"/>
              <a:t> </a:t>
            </a:r>
            <a:br>
              <a:rPr lang="en-US" sz="2800" b="1" dirty="0"/>
            </a:br>
            <a:r>
              <a:rPr lang="en-US" sz="2800" b="1" dirty="0"/>
              <a:t>means “to void urine.”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-US" sz="2800" b="1" dirty="0">
                <a:solidFill>
                  <a:srgbClr val="92D050"/>
                </a:solidFill>
              </a:rPr>
              <a:t>Diagnostic Criteria for Enuresis </a:t>
            </a:r>
          </a:p>
          <a:p>
            <a:pPr marL="457200" lvl="0" indent="-457200" algn="l" rtl="0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/>
              <a:t>Repeated voiding of urine into bed or clothes (whether involuntary or intentional). </a:t>
            </a:r>
          </a:p>
          <a:p>
            <a:pPr marL="457200" lvl="0" indent="-457200" algn="l" rtl="0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/>
              <a:t>a frequency of twice a week for at least 3 months </a:t>
            </a:r>
          </a:p>
          <a:p>
            <a:pPr marL="457200" lvl="0" indent="-457200" algn="l" rtl="0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/>
              <a:t>the presence of clinically significant distress or impairment in social/academic (occupational) </a:t>
            </a:r>
          </a:p>
          <a:p>
            <a:pPr marL="457200" lvl="0" indent="-457200" algn="l" rtl="0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/>
              <a:t>age is at least 5 years (or equivalent developmental level). </a:t>
            </a:r>
          </a:p>
          <a:p>
            <a:pPr marL="457200" lvl="0" indent="-457200" algn="l" rtl="0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/>
              <a:t>not due exclusively to any physiological effect of a substance or a general medical condition (e.g., diabetes, a seizure disorder).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FBBFB7-6BD4-406D-8FA8-114270C89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144FC2F-92A9-4AFE-A59F-4965FBD94D33}"/>
              </a:ext>
            </a:extLst>
          </p:cNvPr>
          <p:cNvSpPr txBox="1"/>
          <p:nvPr/>
        </p:nvSpPr>
        <p:spPr>
          <a:xfrm>
            <a:off x="587828" y="0"/>
            <a:ext cx="8556171" cy="6676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>
                <a:solidFill>
                  <a:srgbClr val="92D050"/>
                </a:solidFill>
              </a:rPr>
              <a:t>Types of enuresis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Nocturnal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Diurnal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800" b="1" dirty="0"/>
              <a:t>Mixed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>
                <a:solidFill>
                  <a:srgbClr val="92D050"/>
                </a:solidFill>
              </a:rPr>
              <a:t>Prevalence </a:t>
            </a:r>
          </a:p>
          <a:p>
            <a:pPr marL="342900" lvl="0" indent="-34290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1-2% in 15 to 64 years-old</a:t>
            </a:r>
          </a:p>
          <a:p>
            <a:pPr marL="342900" lvl="0" indent="-34290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5% in10 years-old; 20% in 5 years-old</a:t>
            </a:r>
          </a:p>
          <a:p>
            <a:pPr marL="342900" lvl="0" indent="-34290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More common in boys. </a:t>
            </a:r>
          </a:p>
          <a:p>
            <a:pPr marL="342900" lvl="0" indent="-34290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Frequent comorbidities: ODD, ADHD Behavior problems (more with secondary enuresis), developmental delays, learning disabilities, poor school achievements </a:t>
            </a:r>
          </a:p>
          <a:p>
            <a:pPr marL="342900" lvl="0" indent="-34290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Secondary enuresis related to stress, trauma, or psychological crisis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2CB264-11D5-4441-815C-CA611E51A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80895A0-631E-4E08-BADE-11322AB4DA2C}"/>
              </a:ext>
            </a:extLst>
          </p:cNvPr>
          <p:cNvSpPr txBox="1"/>
          <p:nvPr/>
        </p:nvSpPr>
        <p:spPr>
          <a:xfrm>
            <a:off x="0" y="0"/>
            <a:ext cx="9144000" cy="6632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</a:pPr>
            <a:r>
              <a:rPr lang="en-US" sz="3600" b="1" dirty="0">
                <a:solidFill>
                  <a:srgbClr val="92D050"/>
                </a:solidFill>
              </a:rPr>
              <a:t>ETIOLOGY</a:t>
            </a:r>
            <a:r>
              <a:rPr lang="en-US" b="1" dirty="0"/>
              <a:t>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/>
              <a:t>The most severe form of dysfunctional </a:t>
            </a:r>
            <a:br>
              <a:rPr lang="en-US" sz="2800" b="1" dirty="0"/>
            </a:br>
            <a:r>
              <a:rPr lang="en-US" sz="2800" b="1" dirty="0"/>
              <a:t>voiding is called Hinman's syndrome, a non-neurogenic, neurogenic bladder resulting from habitual, voluntary tightening of the external sphincter during urges to urinate.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/>
              <a:t>Voluntary ODD, Psychotic disorders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/>
              <a:t>Involuntary Familial: In families where both parents have a history of enuresis, 77 percent of children will have enuresis.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/>
              <a:t>In families where one parent has had enuresis, 44 percent of children will be affected;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/>
              <a:t>Only about 15 percent of children will have enuresis if neither parent was enuretic 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99DF49-1C12-4E43-BC7E-B1C4E7316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7E3F2A-E22D-4E76-A10C-8E286CD94212}"/>
              </a:ext>
            </a:extLst>
          </p:cNvPr>
          <p:cNvSpPr txBox="1"/>
          <p:nvPr/>
        </p:nvSpPr>
        <p:spPr>
          <a:xfrm>
            <a:off x="0" y="295736"/>
            <a:ext cx="9144000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None/>
            </a:pPr>
            <a:r>
              <a:rPr lang="en-US" sz="3200" b="1" dirty="0">
                <a:solidFill>
                  <a:srgbClr val="92D050"/>
                </a:solidFill>
              </a:rPr>
              <a:t>DEPTH OF SLEEP AND ENURESIS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• enuretic children are deep sleepers &amp; more difficult to stimulate than non-enuretic children.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• more difficult for them to awaken to reminder associated with a full bladder while asleep.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• other studies have not supported this finding and demonstrate no consistent correlation between abnormal sleep patterns, or stage of sleep and bedwetting.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• Some studies have documented more difficulty in waking.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2DE58C-0251-4E66-9380-394D822E2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7370119-B40B-45B0-A410-1867987F41D6}"/>
              </a:ext>
            </a:extLst>
          </p:cNvPr>
          <p:cNvSpPr txBox="1"/>
          <p:nvPr/>
        </p:nvSpPr>
        <p:spPr>
          <a:xfrm>
            <a:off x="0" y="573731"/>
            <a:ext cx="9144000" cy="5710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>
                <a:solidFill>
                  <a:srgbClr val="92D050"/>
                </a:solidFill>
              </a:rPr>
              <a:t>ROLE OF ANTIDIURETIC HORMONE </a:t>
            </a:r>
          </a:p>
          <a:p>
            <a:pPr marL="342900" lvl="0" indent="-342900" algn="l" rtl="0">
              <a:lnSpc>
                <a:spcPct val="2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• There is some evidence that children with enuresis excrete significantly higher volumes of urine during sleep than children without enuresis. </a:t>
            </a:r>
          </a:p>
          <a:p>
            <a:pPr marL="342900" lvl="0" indent="-342900" algn="l" rtl="0">
              <a:lnSpc>
                <a:spcPct val="2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• abnormal (e.g., lower) secretion of antidiuretic hormone at night may be a significant contributor to nocturnal enuresis in some children.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477A8A-B346-448F-9D66-227EAC9FB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4FFAAE5-6544-451A-A6F8-FA8E6D894443}"/>
              </a:ext>
            </a:extLst>
          </p:cNvPr>
          <p:cNvSpPr txBox="1"/>
          <p:nvPr/>
        </p:nvSpPr>
        <p:spPr>
          <a:xfrm>
            <a:off x="1890032" y="575815"/>
            <a:ext cx="4988378" cy="57063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92D050"/>
                </a:solidFill>
              </a:rPr>
              <a:t>MEDICAL CAUSES </a:t>
            </a:r>
          </a:p>
          <a:p>
            <a:pPr marL="742950" lvl="1" indent="-28575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lang="en-US" sz="3200" b="1" dirty="0"/>
              <a:t>UTI </a:t>
            </a:r>
          </a:p>
          <a:p>
            <a:pPr marL="742950" lvl="1" indent="-28575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lang="en-US" sz="3200" b="1" dirty="0"/>
              <a:t>Urethritis </a:t>
            </a:r>
          </a:p>
          <a:p>
            <a:pPr marL="742950" lvl="1" indent="-28575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lang="en-US" sz="3200" b="1" dirty="0"/>
              <a:t>Diabetes </a:t>
            </a:r>
          </a:p>
          <a:p>
            <a:pPr marL="742950" lvl="1" indent="-28575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lang="en-US" sz="3200" b="1" dirty="0"/>
              <a:t>Sickle cell anemia </a:t>
            </a:r>
          </a:p>
          <a:p>
            <a:pPr marL="742950" lvl="1" indent="-28575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lang="en-US" sz="3200" b="1" dirty="0"/>
              <a:t>Seizure disorder </a:t>
            </a:r>
          </a:p>
          <a:p>
            <a:pPr marL="742950" lvl="1" indent="-28575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lang="en-US" sz="3200" b="1" dirty="0"/>
              <a:t>Neurogenic bladder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209D29-5EE8-42B2-AC3E-41E7D7913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B40523-DAE8-4441-A7A3-8A0A80F5110D}"/>
              </a:ext>
            </a:extLst>
          </p:cNvPr>
          <p:cNvSpPr txBox="1"/>
          <p:nvPr/>
        </p:nvSpPr>
        <p:spPr>
          <a:xfrm>
            <a:off x="0" y="295736"/>
            <a:ext cx="9144000" cy="5787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>
                <a:solidFill>
                  <a:srgbClr val="92D050"/>
                </a:solidFill>
              </a:rPr>
              <a:t>COURSE AND PROGNOSIS </a:t>
            </a:r>
          </a:p>
          <a:p>
            <a:pPr marL="342900" lvl="0" indent="-342900" algn="l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/>
              <a:t>• </a:t>
            </a:r>
            <a:r>
              <a:rPr lang="en-US" sz="2800" b="1" dirty="0">
                <a:solidFill>
                  <a:srgbClr val="00B0F0"/>
                </a:solidFill>
              </a:rPr>
              <a:t>Primary: </a:t>
            </a:r>
            <a:r>
              <a:rPr lang="en-US" sz="2800" b="1" dirty="0"/>
              <a:t>high spontaneous remission with 15% annual rate . </a:t>
            </a:r>
          </a:p>
          <a:p>
            <a:pPr marL="342900" lvl="0" indent="-342900" algn="l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/>
              <a:t>• </a:t>
            </a:r>
            <a:r>
              <a:rPr lang="en-US" sz="2800" b="1" dirty="0">
                <a:solidFill>
                  <a:srgbClr val="00B0F0"/>
                </a:solidFill>
              </a:rPr>
              <a:t>Secondary: </a:t>
            </a:r>
            <a:r>
              <a:rPr lang="en-US" sz="2800" b="1" dirty="0"/>
              <a:t>Usually begins between ages 5-8 years. </a:t>
            </a:r>
          </a:p>
          <a:p>
            <a:pPr marL="342900" lvl="0" indent="-342900" algn="l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/>
              <a:t>• Adolescent onset signify more psychiatric problems and less favorable outcome.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2B1FED-5C20-44CB-BEC2-969AB0C89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EB82482-88D1-485E-A358-EDE4DE31D43F}"/>
              </a:ext>
            </a:extLst>
          </p:cNvPr>
          <p:cNvSpPr txBox="1"/>
          <p:nvPr/>
        </p:nvSpPr>
        <p:spPr>
          <a:xfrm>
            <a:off x="0" y="0"/>
            <a:ext cx="9144000" cy="6227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92D050"/>
                </a:solidFill>
              </a:rPr>
              <a:t>COMPLICATIONS</a:t>
            </a:r>
          </a:p>
          <a:p>
            <a:pPr marL="742950" lvl="1" indent="-28575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 b="1" dirty="0"/>
              <a:t>Low self esteem </a:t>
            </a:r>
          </a:p>
          <a:p>
            <a:pPr marL="742950" lvl="1" indent="-28575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 b="1" dirty="0"/>
              <a:t>Avoidance of overnight visits and socializing </a:t>
            </a:r>
          </a:p>
          <a:p>
            <a:pPr marL="742950" lvl="1" indent="-28575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 b="1" dirty="0"/>
              <a:t>Anger from punishment by caregiver. </a:t>
            </a:r>
          </a:p>
          <a:p>
            <a:pPr marL="742950" lvl="1" indent="-28575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 b="1" dirty="0"/>
              <a:t>Social rejection </a:t>
            </a:r>
          </a:p>
          <a:p>
            <a:pPr marL="742950" lvl="1" indent="-28575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 b="1" dirty="0"/>
              <a:t>Embarrassment </a:t>
            </a:r>
          </a:p>
          <a:p>
            <a:pPr marL="742950" lvl="1" indent="-28575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 b="1" dirty="0"/>
              <a:t>Teasing by peers. </a:t>
            </a:r>
          </a:p>
          <a:p>
            <a:pPr marL="742950" lvl="1" indent="-28575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 b="1" dirty="0"/>
              <a:t>Angry outbursts. </a:t>
            </a:r>
          </a:p>
          <a:p>
            <a:pPr marL="742950" lvl="1" indent="-28575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 b="1" dirty="0"/>
              <a:t>Anxiety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407854-62EB-4AAB-9B4C-8217AA5F3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5CB51E2-98E1-47EF-91CA-FA9EBF94AB67}"/>
              </a:ext>
            </a:extLst>
          </p:cNvPr>
          <p:cNvSpPr txBox="1"/>
          <p:nvPr/>
        </p:nvSpPr>
        <p:spPr>
          <a:xfrm>
            <a:off x="0" y="125051"/>
            <a:ext cx="9144000" cy="61351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92D050"/>
                </a:solidFill>
              </a:rPr>
              <a:t>EVALUATION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/>
              <a:t>Medical evaluation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/>
              <a:t>		– Urine analysis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/>
              <a:t>		– Physical exam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/>
              <a:t>Family history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/>
              <a:t>Psychosocial factors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/>
              <a:t>Child’s perception of enuresis – Treatment is more successful if child perceives problem to have psychosocial implications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7980C8-37D1-4FB7-8AFF-AFDA7BA4C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CEC13AF-F35B-43D1-9F7B-47DC331BEF13}"/>
              </a:ext>
            </a:extLst>
          </p:cNvPr>
          <p:cNvSpPr txBox="1"/>
          <p:nvPr/>
        </p:nvSpPr>
        <p:spPr>
          <a:xfrm>
            <a:off x="0" y="0"/>
            <a:ext cx="9144000" cy="6470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>
                <a:solidFill>
                  <a:srgbClr val="92D050"/>
                </a:solidFill>
              </a:rPr>
              <a:t>Evaluation (contd.) </a:t>
            </a:r>
          </a:p>
          <a:p>
            <a:pPr marL="742950" lvl="1" indent="-28575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400" b="1" dirty="0"/>
              <a:t>• </a:t>
            </a:r>
            <a:r>
              <a:rPr lang="en-US" sz="2400" b="1" dirty="0">
                <a:solidFill>
                  <a:srgbClr val="00B0F0"/>
                </a:solidFill>
              </a:rPr>
              <a:t>History of the problem </a:t>
            </a:r>
          </a:p>
          <a:p>
            <a:pPr marL="1143000" lvl="2" indent="-2286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b="1" dirty="0"/>
              <a:t>– How often and when it occurs </a:t>
            </a:r>
          </a:p>
          <a:p>
            <a:pPr marL="1143000" lvl="2" indent="-2286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b="1" dirty="0"/>
              <a:t>– Type of solutions parents have tried </a:t>
            </a:r>
          </a:p>
          <a:p>
            <a:pPr marL="1143000" lvl="2" indent="-2286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b="1" dirty="0"/>
              <a:t>– Environment issues (Daily fluid intake, Bedtime ritual, Proximity to bathroom) </a:t>
            </a:r>
          </a:p>
          <a:p>
            <a:pPr marL="742950" lvl="1" indent="-28575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400" b="1" dirty="0"/>
              <a:t>• </a:t>
            </a:r>
            <a:r>
              <a:rPr lang="en-US" sz="2400" b="1" dirty="0">
                <a:solidFill>
                  <a:srgbClr val="92D050"/>
                </a:solidFill>
              </a:rPr>
              <a:t>Psychiatric evaluation</a:t>
            </a:r>
          </a:p>
          <a:p>
            <a:pPr marL="742950" lvl="1" indent="-28575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b="1" dirty="0"/>
              <a:t>		- Assessment of associated psychiatric symptoms </a:t>
            </a:r>
          </a:p>
          <a:p>
            <a:pPr marL="742950" lvl="1" indent="-28575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b="1" dirty="0"/>
              <a:t> 		- Recent psychosocial stressors </a:t>
            </a:r>
          </a:p>
          <a:p>
            <a:pPr marL="742950" lvl="1" indent="-28575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b="1" dirty="0"/>
              <a:t> 		- Family concerns about the problems and management of symptoms.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A72C8D-7B6A-4014-A01A-56537E37F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58A4BA6-E9EF-4725-963D-9D3DEACB57A3}"/>
              </a:ext>
            </a:extLst>
          </p:cNvPr>
          <p:cNvSpPr txBox="1"/>
          <p:nvPr/>
        </p:nvSpPr>
        <p:spPr>
          <a:xfrm>
            <a:off x="0" y="295736"/>
            <a:ext cx="9144000" cy="5942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>
                <a:solidFill>
                  <a:srgbClr val="92D050"/>
                </a:solidFill>
              </a:rPr>
              <a:t>TREATMENT </a:t>
            </a:r>
          </a:p>
          <a:p>
            <a:pPr marL="342900" lvl="0" indent="-342900" algn="l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/>
              <a:t>• Only 38% of children with enuresis seek medical help </a:t>
            </a:r>
          </a:p>
          <a:p>
            <a:pPr marL="342900" lvl="0" indent="-342900" algn="l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/>
              <a:t>• 15% annual rate of spontaneous remission </a:t>
            </a:r>
          </a:p>
          <a:p>
            <a:pPr marL="342900" lvl="0" indent="-342900" algn="l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/>
              <a:t>• Between ages of 4 &amp; 6 </a:t>
            </a:r>
            <a:r>
              <a:rPr lang="en-US" sz="2800" b="1" dirty="0" err="1"/>
              <a:t>yrs</a:t>
            </a:r>
            <a:r>
              <a:rPr lang="en-US" sz="2800" b="1" dirty="0"/>
              <a:t>: </a:t>
            </a:r>
          </a:p>
          <a:p>
            <a:pPr marL="3086100" lvl="6" indent="-342900">
              <a:lnSpc>
                <a:spcPct val="20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2800" b="1" dirty="0"/>
              <a:t>– 71% of girls stop wetting </a:t>
            </a:r>
          </a:p>
          <a:p>
            <a:pPr marL="3086100" lvl="6" indent="-342900">
              <a:lnSpc>
                <a:spcPct val="200000"/>
              </a:lnSpc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sz="2800" b="1" dirty="0"/>
              <a:t>– 44% of boys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BF5465-9E88-490C-B28A-D7CE8BFCA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17C352-9AEF-4EA6-9B66-C0415561CCCB}"/>
              </a:ext>
            </a:extLst>
          </p:cNvPr>
          <p:cNvSpPr txBox="1"/>
          <p:nvPr/>
        </p:nvSpPr>
        <p:spPr>
          <a:xfrm>
            <a:off x="0" y="1097902"/>
            <a:ext cx="914400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>
                <a:solidFill>
                  <a:srgbClr val="92D050"/>
                </a:solidFill>
              </a:rPr>
              <a:t>FACTORS TO CONSIDER FOR ENURESIS TREATMENT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 sz="2800" b="1" dirty="0"/>
              <a:t>Age of child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 sz="2800" b="1" dirty="0"/>
              <a:t>Medical cause has been ruled out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 sz="2800" b="1" dirty="0"/>
              <a:t>Rate of spontaneous remission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 sz="2800" b="1" dirty="0"/>
              <a:t>Behavioral conditioning with bell and pad or similar methodology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0D9FA6-C61A-45DB-BA7F-FBCB70E8C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D8926E-0820-4638-81E2-2A4DB5D862AB}"/>
              </a:ext>
            </a:extLst>
          </p:cNvPr>
          <p:cNvSpPr txBox="1"/>
          <p:nvPr/>
        </p:nvSpPr>
        <p:spPr>
          <a:xfrm>
            <a:off x="0" y="0"/>
            <a:ext cx="9144000" cy="6601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1200"/>
              </a:spcBef>
              <a:spcAft>
                <a:spcPts val="600"/>
              </a:spcAft>
              <a:buClr>
                <a:schemeClr val="dk1"/>
              </a:buClr>
              <a:buSzPct val="100000"/>
              <a:buNone/>
            </a:pPr>
            <a:r>
              <a:rPr lang="en-US" sz="2400" b="1" dirty="0">
                <a:solidFill>
                  <a:srgbClr val="92D050"/>
                </a:solidFill>
              </a:rPr>
              <a:t>BEHAVIORAL TREATMENT </a:t>
            </a:r>
          </a:p>
          <a:p>
            <a:pPr marL="342900" lvl="0" indent="-342900" algn="ctr" rtl="0">
              <a:spcBef>
                <a:spcPts val="1200"/>
              </a:spcBef>
              <a:spcAft>
                <a:spcPts val="600"/>
              </a:spcAft>
              <a:buClr>
                <a:schemeClr val="dk1"/>
              </a:buClr>
              <a:buSzPct val="100000"/>
              <a:buNone/>
            </a:pPr>
            <a:r>
              <a:rPr lang="en-US" sz="2400" b="1" dirty="0">
                <a:solidFill>
                  <a:srgbClr val="00B0F0"/>
                </a:solidFill>
              </a:rPr>
              <a:t>BELL &amp; PAD METHOD </a:t>
            </a:r>
          </a:p>
          <a:p>
            <a:pPr marL="742950" lvl="1" indent="-285750" algn="l" rtl="0">
              <a:spcBef>
                <a:spcPts val="1200"/>
              </a:spcBef>
              <a:spcAft>
                <a:spcPts val="600"/>
              </a:spcAft>
              <a:buClr>
                <a:schemeClr val="dk1"/>
              </a:buClr>
              <a:buSzPct val="100000"/>
              <a:buNone/>
            </a:pPr>
            <a:r>
              <a:rPr lang="en-US" sz="2400" b="1" dirty="0"/>
              <a:t>• The bell and pad method of conditioning is a reasonable first approach; success rate is 75% </a:t>
            </a:r>
          </a:p>
          <a:p>
            <a:pPr marL="742950" lvl="1" indent="-285750" algn="l" rtl="0">
              <a:spcBef>
                <a:spcPts val="1200"/>
              </a:spcBef>
              <a:spcAft>
                <a:spcPts val="600"/>
              </a:spcAft>
              <a:buClr>
                <a:schemeClr val="dk1"/>
              </a:buClr>
              <a:buSzPct val="100000"/>
              <a:buNone/>
            </a:pPr>
            <a:r>
              <a:rPr lang="en-US" sz="2400" b="1" dirty="0"/>
              <a:t>• Urine-sensitive pad connected to alarm </a:t>
            </a:r>
          </a:p>
          <a:p>
            <a:pPr marL="742950" lvl="1" indent="-285750" algn="l" rtl="0">
              <a:spcBef>
                <a:spcPts val="1200"/>
              </a:spcBef>
              <a:spcAft>
                <a:spcPts val="600"/>
              </a:spcAft>
              <a:buClr>
                <a:schemeClr val="dk1"/>
              </a:buClr>
              <a:buSzPct val="100000"/>
              <a:buNone/>
            </a:pPr>
            <a:r>
              <a:rPr lang="en-US" sz="2400" b="1" dirty="0"/>
              <a:t>• Based on classical conditioning paradigm</a:t>
            </a:r>
          </a:p>
          <a:p>
            <a:pPr marL="285750" indent="-285750">
              <a:spcBef>
                <a:spcPts val="1200"/>
              </a:spcBef>
              <a:spcAft>
                <a:spcPts val="600"/>
              </a:spcAft>
              <a:buClr>
                <a:schemeClr val="dk1"/>
              </a:buClr>
              <a:buSzPct val="100000"/>
            </a:pPr>
            <a:r>
              <a:rPr lang="en-US" sz="2400" b="1" dirty="0"/>
              <a:t> – Child learns to associate alarm with feeling of full bladder </a:t>
            </a:r>
          </a:p>
          <a:p>
            <a:pPr marL="285750" indent="-285750">
              <a:spcBef>
                <a:spcPts val="1200"/>
              </a:spcBef>
              <a:spcAft>
                <a:spcPts val="600"/>
              </a:spcAft>
              <a:buClr>
                <a:schemeClr val="dk1"/>
              </a:buClr>
              <a:buSzPct val="100000"/>
            </a:pPr>
            <a:r>
              <a:rPr lang="en-US" sz="2400" b="1" dirty="0"/>
              <a:t>– Average use is 6 months </a:t>
            </a:r>
          </a:p>
          <a:p>
            <a:pPr marL="285750" indent="-285750">
              <a:spcBef>
                <a:spcPts val="1200"/>
              </a:spcBef>
              <a:spcAft>
                <a:spcPts val="600"/>
              </a:spcAft>
              <a:buClr>
                <a:schemeClr val="dk1"/>
              </a:buClr>
              <a:buSzPct val="100000"/>
            </a:pPr>
            <a:r>
              <a:rPr lang="en-US" sz="2400" b="1" dirty="0"/>
              <a:t>– Increased success through: Use of parental reinforcement Continuing to use the alarm intermittently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600"/>
              </a:spcAft>
              <a:buClr>
                <a:schemeClr val="dk1"/>
              </a:buClr>
              <a:buSzPct val="100000"/>
              <a:buNone/>
            </a:pPr>
            <a:r>
              <a:rPr lang="en-US" sz="2400" b="1" dirty="0"/>
              <a:t>– Lower rate of relapse than with pharmacological treatment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600"/>
              </a:spcAft>
              <a:buClr>
                <a:schemeClr val="dk1"/>
              </a:buClr>
              <a:buSzPct val="100000"/>
              <a:buNone/>
            </a:pPr>
            <a:r>
              <a:rPr lang="en-US" sz="2400" b="1" dirty="0"/>
              <a:t>– Safer than pharmacological treatment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02E95C-B3EE-4D84-892B-950B8A2CD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7BE7FD7-2982-4603-9858-DF60092EB1B0}"/>
              </a:ext>
            </a:extLst>
          </p:cNvPr>
          <p:cNvSpPr txBox="1"/>
          <p:nvPr/>
        </p:nvSpPr>
        <p:spPr>
          <a:xfrm>
            <a:off x="0" y="295736"/>
            <a:ext cx="9143999" cy="6263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b="1" dirty="0">
                <a:solidFill>
                  <a:srgbClr val="00B0F0"/>
                </a:solidFill>
              </a:rPr>
              <a:t>OTHER PROCEDURES : </a:t>
            </a:r>
          </a:p>
          <a:p>
            <a:pPr marL="285750" indent="-285750">
              <a:spcBef>
                <a:spcPts val="560"/>
              </a:spcBef>
              <a:buClr>
                <a:schemeClr val="dk1"/>
              </a:buClr>
              <a:buSzPts val="2800"/>
            </a:pPr>
            <a:r>
              <a:rPr lang="en-US" sz="2800" b="1" dirty="0"/>
              <a:t>• include reward systems, such as star charts, </a:t>
            </a:r>
          </a:p>
          <a:p>
            <a:pPr marL="285750" indent="-285750">
              <a:spcBef>
                <a:spcPts val="560"/>
              </a:spcBef>
              <a:buClr>
                <a:schemeClr val="dk1"/>
              </a:buClr>
              <a:buSzPts val="2800"/>
            </a:pPr>
            <a:r>
              <a:rPr lang="en-US" sz="2800" b="1" dirty="0"/>
              <a:t>• nighttime awakening to urinate,</a:t>
            </a:r>
          </a:p>
          <a:p>
            <a:pPr marL="285750" indent="-285750">
              <a:spcBef>
                <a:spcPts val="560"/>
              </a:spcBef>
              <a:buClr>
                <a:schemeClr val="dk1"/>
              </a:buClr>
              <a:buSzPts val="2800"/>
            </a:pPr>
            <a:r>
              <a:rPr lang="en-US" sz="2800" b="1" dirty="0"/>
              <a:t>• fluid restriction.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• Most commonly used pharmacological intervention is Desmopressin acetate (DDAVP)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• Imipramine is no longer first-line choice for pharmacological treatment, but can be used for refractory individuals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• Combination of behavioral and pharmacological treatment can be considered for unmanageable enuresis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B14E69-C6D1-4220-A3F9-9B52BBB48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212</TotalTime>
  <Words>1281</Words>
  <Application>Microsoft Office PowerPoint</Application>
  <PresentationFormat>On-screen Show (4:3)</PresentationFormat>
  <Paragraphs>176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Century Gothic</vt:lpstr>
      <vt:lpstr>Noto Sans Symbols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Jaimon Varghese</cp:lastModifiedBy>
  <cp:revision>7</cp:revision>
  <dcterms:modified xsi:type="dcterms:W3CDTF">2022-06-10T03:41:26Z</dcterms:modified>
</cp:coreProperties>
</file>