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8" r:id="rId1"/>
  </p:sldMasterIdLst>
  <p:notesMasterIdLst>
    <p:notesMasterId r:id="rId13"/>
  </p:notesMasterIdLst>
  <p:sldIdLst>
    <p:sldId id="256" r:id="rId2"/>
    <p:sldId id="257" r:id="rId3"/>
    <p:sldId id="258" r:id="rId4"/>
    <p:sldId id="264" r:id="rId5"/>
    <p:sldId id="265" r:id="rId6"/>
    <p:sldId id="268" r:id="rId7"/>
    <p:sldId id="269" r:id="rId8"/>
    <p:sldId id="270" r:id="rId9"/>
    <p:sldId id="271" r:id="rId10"/>
    <p:sldId id="272" r:id="rId11"/>
    <p:sldId id="282"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9A60FA5-5672-47D9-90F4-8D76B4F952D9}">
  <a:tblStyle styleId="{19A60FA5-5672-47D9-90F4-8D76B4F952D9}"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7" d="100"/>
          <a:sy n="47" d="100"/>
        </p:scale>
        <p:origin x="1363"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 name="Google Shape;87;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2" name="Google Shape;122;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3" name="Google Shape;143;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3" name="Google Shape;153;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8" name="Google Shape;158;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3" name="Google Shape;163;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1" name="Google Shape;171;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1" name="Google Shape;221;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descr="Celestia-R1---OverlayTitle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397750" cy="6858000"/>
          </a:xfrm>
          <a:prstGeom prst="rect">
            <a:avLst/>
          </a:prstGeom>
        </p:spPr>
      </p:pic>
      <p:sp>
        <p:nvSpPr>
          <p:cNvPr id="2" name="Title 1"/>
          <p:cNvSpPr>
            <a:spLocks noGrp="1"/>
          </p:cNvSpPr>
          <p:nvPr>
            <p:ph type="ctrTitle"/>
          </p:nvPr>
        </p:nvSpPr>
        <p:spPr>
          <a:xfrm>
            <a:off x="2743973" y="1964267"/>
            <a:ext cx="5714228" cy="2421464"/>
          </a:xfrm>
        </p:spPr>
        <p:txBody>
          <a:bodyPr anchor="b">
            <a:normAutofit/>
          </a:bodyPr>
          <a:lstStyle>
            <a:lvl1pPr algn="r">
              <a:defRPr sz="4400">
                <a:effectLst/>
              </a:defRPr>
            </a:lvl1pPr>
          </a:lstStyle>
          <a:p>
            <a:r>
              <a:rPr lang="en-US"/>
              <a:t>Click to edit Master title style</a:t>
            </a:r>
            <a:endParaRPr lang="en-US" dirty="0"/>
          </a:p>
        </p:txBody>
      </p:sp>
      <p:sp>
        <p:nvSpPr>
          <p:cNvPr id="3" name="Subtitle 2"/>
          <p:cNvSpPr>
            <a:spLocks noGrp="1"/>
          </p:cNvSpPr>
          <p:nvPr>
            <p:ph type="subTitle" idx="1"/>
          </p:nvPr>
        </p:nvSpPr>
        <p:spPr>
          <a:xfrm>
            <a:off x="2743973" y="4385733"/>
            <a:ext cx="5714228"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6752311" y="5870576"/>
            <a:ext cx="1212173" cy="377825"/>
          </a:xfrm>
        </p:spPr>
        <p:txBody>
          <a:bodyPr/>
          <a:lstStyle/>
          <a:p>
            <a:endParaRPr lang="en-IN"/>
          </a:p>
        </p:txBody>
      </p:sp>
      <p:sp>
        <p:nvSpPr>
          <p:cNvPr id="5" name="Footer Placeholder 4"/>
          <p:cNvSpPr>
            <a:spLocks noGrp="1"/>
          </p:cNvSpPr>
          <p:nvPr>
            <p:ph type="ftr" sz="quarter" idx="11"/>
          </p:nvPr>
        </p:nvSpPr>
        <p:spPr>
          <a:xfrm>
            <a:off x="2743973" y="5870576"/>
            <a:ext cx="3932137" cy="377825"/>
          </a:xfrm>
        </p:spPr>
        <p:txBody>
          <a:bodyPr/>
          <a:lstStyle/>
          <a:p>
            <a:endParaRPr lang="en-IN"/>
          </a:p>
        </p:txBody>
      </p:sp>
      <p:sp>
        <p:nvSpPr>
          <p:cNvPr id="6" name="Slide Number Placeholder 5"/>
          <p:cNvSpPr>
            <a:spLocks noGrp="1"/>
          </p:cNvSpPr>
          <p:nvPr>
            <p:ph type="sldNum" sz="quarter" idx="12"/>
          </p:nvPr>
        </p:nvSpPr>
        <p:spPr>
          <a:xfrm>
            <a:off x="8040685" y="5870576"/>
            <a:ext cx="417516" cy="377825"/>
          </a:xfrm>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54396373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p:txBody>
          <a:bodyPr>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87471695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2" y="3308581"/>
            <a:ext cx="77724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457201" y="4777381"/>
            <a:ext cx="7772400" cy="860400"/>
          </a:xfrm>
        </p:spPr>
        <p:txBody>
          <a:bodyPr anchor="t">
            <a:normAutofit/>
          </a:bodyPr>
          <a:lstStyle>
            <a:lvl1pPr marL="0" indent="0" algn="l">
              <a:buNone/>
              <a:defRPr sz="18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81178330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57201" y="2142068"/>
            <a:ext cx="3813048" cy="36491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6553" y="2142068"/>
            <a:ext cx="3813048" cy="364913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86044971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3" name="Picture 12"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p:txBody>
          <a:bodyPr>
            <a:normAutofit/>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743480" y="2218267"/>
            <a:ext cx="354060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870201"/>
            <a:ext cx="3813048"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11120" y="2218267"/>
            <a:ext cx="3518480"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6552" y="2870201"/>
            <a:ext cx="3813048"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99778220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1" y="609601"/>
            <a:ext cx="7772400" cy="1456267"/>
          </a:xfrm>
        </p:spPr>
        <p:txBody>
          <a:bodyPr>
            <a:normAutofit/>
          </a:bodyPr>
          <a:lstStyle>
            <a:lvl1pPr>
              <a:defRPr sz="3200"/>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65532317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Date Placeholder 1"/>
          <p:cNvSpPr>
            <a:spLocks noGrp="1"/>
          </p:cNvSpPr>
          <p:nvPr>
            <p:ph type="dt" sz="half" idx="10"/>
          </p:nvPr>
        </p:nvSpPr>
        <p:spPr/>
        <p:txBody>
          <a:bodyPr/>
          <a:lstStyle/>
          <a:p>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51615151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2" name="Picture 11"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61718" y="1557868"/>
            <a:ext cx="2862910" cy="1439332"/>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606144" y="609601"/>
            <a:ext cx="4627975" cy="5181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61718" y="2997200"/>
            <a:ext cx="2862910" cy="184573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85905131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1" name="Picture 10"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62128" y="1735672"/>
            <a:ext cx="4097204" cy="1371600"/>
          </a:xfrm>
        </p:spPr>
        <p:txBody>
          <a:bodyPr anchor="b">
            <a:normAutofit/>
          </a:bodyPr>
          <a:lstStyle>
            <a:lvl1pPr algn="l">
              <a:defRPr sz="24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029200" y="914400"/>
            <a:ext cx="3200400"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lvl1pPr>
              <a:defRPr lang="en-US" sz="1600" dirty="0"/>
            </a:lvl1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a:xfrm>
            <a:off x="462128" y="3107272"/>
            <a:ext cx="4097204"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80669966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1" y="4732865"/>
            <a:ext cx="7772400" cy="566738"/>
          </a:xfrm>
        </p:spPr>
        <p:txBody>
          <a:bodyPr anchor="b">
            <a:normAutofit/>
          </a:bodyPr>
          <a:lstStyle>
            <a:lvl1pPr algn="l">
              <a:defRPr sz="2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4401" y="932112"/>
            <a:ext cx="6858000"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lvl1pPr>
              <a:defRPr lang="en-US" sz="1600"/>
            </a:lvl1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a:xfrm>
            <a:off x="457201" y="5299603"/>
            <a:ext cx="77724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17481275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3" y="609602"/>
            <a:ext cx="7772399"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457202" y="4343400"/>
            <a:ext cx="7772399"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39332068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7" name="Picture 1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14" name="TextBox 13"/>
          <p:cNvSpPr txBox="1"/>
          <p:nvPr/>
        </p:nvSpPr>
        <p:spPr>
          <a:xfrm>
            <a:off x="421796" y="718114"/>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7735800" y="2751671"/>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879115" y="609602"/>
            <a:ext cx="7091297"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988671" y="3352800"/>
            <a:ext cx="6876133" cy="381000"/>
          </a:xfrm>
        </p:spPr>
        <p:txBody>
          <a:bodyPr anchor="ctr">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462266" y="4343400"/>
            <a:ext cx="77724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69730406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1" y="3291648"/>
            <a:ext cx="7772401" cy="1468800"/>
          </a:xfrm>
        </p:spPr>
        <p:txBody>
          <a:bodyPr anchor="b">
            <a:normAutofit/>
          </a:bodyPr>
          <a:lstStyle>
            <a:lvl1pPr algn="l">
              <a:defRPr sz="2800" b="0" cap="none"/>
            </a:lvl1pPr>
          </a:lstStyle>
          <a:p>
            <a:r>
              <a:rPr lang="en-US"/>
              <a:t>Click to edit Master title style</a:t>
            </a:r>
            <a:endParaRPr lang="en-US" dirty="0"/>
          </a:p>
        </p:txBody>
      </p:sp>
      <p:sp>
        <p:nvSpPr>
          <p:cNvPr id="3" name="Text Placeholder 2"/>
          <p:cNvSpPr>
            <a:spLocks noGrp="1"/>
          </p:cNvSpPr>
          <p:nvPr>
            <p:ph type="body" idx="1"/>
          </p:nvPr>
        </p:nvSpPr>
        <p:spPr>
          <a:xfrm>
            <a:off x="457200" y="4760448"/>
            <a:ext cx="7772402"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81827225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3" name="Picture 12"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11" name="TextBox 10"/>
          <p:cNvSpPr txBox="1"/>
          <p:nvPr/>
        </p:nvSpPr>
        <p:spPr>
          <a:xfrm>
            <a:off x="421796" y="718114"/>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6" name="TextBox 15"/>
          <p:cNvSpPr txBox="1"/>
          <p:nvPr/>
        </p:nvSpPr>
        <p:spPr>
          <a:xfrm>
            <a:off x="7735800" y="2751671"/>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879115" y="609602"/>
            <a:ext cx="7091297"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457200" y="3886200"/>
            <a:ext cx="7772401" cy="889000"/>
          </a:xfrm>
        </p:spPr>
        <p:txBody>
          <a:bodyPr vert="horz" lIns="91440" tIns="45720" rIns="91440" bIns="45720" rtlCol="0" anchor="b">
            <a:normAutofit/>
          </a:bodyPr>
          <a:lstStyle>
            <a:lvl1pPr>
              <a:buNone/>
              <a:defRPr lang="en-US" sz="20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457200" y="4775200"/>
            <a:ext cx="7772401" cy="10160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95357022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64440" y="609602"/>
            <a:ext cx="7772401" cy="2743199"/>
          </a:xfrm>
        </p:spPr>
        <p:txBody>
          <a:bodyPr vert="horz" lIns="91440" tIns="45720" rIns="91440" bIns="45720" rtlCol="0" anchor="ctr">
            <a:normAutofit/>
          </a:bodyPr>
          <a:lstStyle>
            <a:lvl1pPr>
              <a:defRPr lang="en-US" sz="2800"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464440" y="3505200"/>
            <a:ext cx="7772401" cy="838200"/>
          </a:xfrm>
        </p:spPr>
        <p:txBody>
          <a:bodyPr vert="horz" lIns="91440" tIns="45720" rIns="91440" bIns="45720" rtlCol="0" anchor="b">
            <a:normAutofit/>
          </a:bodyPr>
          <a:lstStyle>
            <a:lvl1pPr>
              <a:buNone/>
              <a:defRPr lang="en-US" sz="20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464439" y="4343400"/>
            <a:ext cx="7772401" cy="14478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81741838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8" name="Title 1"/>
          <p:cNvSpPr>
            <a:spLocks noGrp="1"/>
          </p:cNvSpPr>
          <p:nvPr>
            <p:ph type="title"/>
          </p:nvPr>
        </p:nvSpPr>
        <p:spPr>
          <a:xfrm>
            <a:off x="457200" y="609601"/>
            <a:ext cx="7772400" cy="1456267"/>
          </a:xfrm>
        </p:spPr>
        <p:txBody>
          <a:bodyPr>
            <a:normAutofit/>
          </a:bodyPr>
          <a:lstStyle>
            <a:lvl1pPr>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79150624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Vertical Title 1"/>
          <p:cNvSpPr>
            <a:spLocks noGrp="1"/>
          </p:cNvSpPr>
          <p:nvPr>
            <p:ph type="title" orient="vert"/>
          </p:nvPr>
        </p:nvSpPr>
        <p:spPr>
          <a:xfrm>
            <a:off x="6552978" y="609600"/>
            <a:ext cx="1676621" cy="5181601"/>
          </a:xfrm>
        </p:spPr>
        <p:txBody>
          <a:bodyPr vert="eaVert">
            <a:normAutofit/>
          </a:bodyPr>
          <a:lstStyle>
            <a:lvl1pPr>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990184"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8536248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09601"/>
            <a:ext cx="7772400"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2142068"/>
            <a:ext cx="7772400" cy="364913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523712" y="5870576"/>
            <a:ext cx="1212173"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endParaRPr lang="en-IN"/>
          </a:p>
        </p:txBody>
      </p:sp>
      <p:sp>
        <p:nvSpPr>
          <p:cNvPr id="5" name="Footer Placeholder 4"/>
          <p:cNvSpPr>
            <a:spLocks noGrp="1"/>
          </p:cNvSpPr>
          <p:nvPr>
            <p:ph type="ftr" sz="quarter" idx="3"/>
          </p:nvPr>
        </p:nvSpPr>
        <p:spPr>
          <a:xfrm>
            <a:off x="457200" y="5870576"/>
            <a:ext cx="5990311"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IN"/>
          </a:p>
        </p:txBody>
      </p:sp>
      <p:sp>
        <p:nvSpPr>
          <p:cNvPr id="6" name="Slide Number Placeholder 5"/>
          <p:cNvSpPr>
            <a:spLocks noGrp="1"/>
          </p:cNvSpPr>
          <p:nvPr>
            <p:ph type="sldNum" sz="quarter" idx="4"/>
          </p:nvPr>
        </p:nvSpPr>
        <p:spPr>
          <a:xfrm>
            <a:off x="7812085" y="5870576"/>
            <a:ext cx="417516"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845258697"/>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hf sldNum="0" hdr="0" ftr="0" dt="0"/>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4" name="TextBox 3">
            <a:extLst>
              <a:ext uri="{FF2B5EF4-FFF2-40B4-BE49-F238E27FC236}">
                <a16:creationId xmlns:a16="http://schemas.microsoft.com/office/drawing/2014/main" id="{05BE377D-41ED-4C02-A268-24FE920CA0E5}"/>
              </a:ext>
            </a:extLst>
          </p:cNvPr>
          <p:cNvSpPr txBox="1"/>
          <p:nvPr/>
        </p:nvSpPr>
        <p:spPr>
          <a:xfrm>
            <a:off x="1175657" y="2460562"/>
            <a:ext cx="7380514" cy="2308324"/>
          </a:xfrm>
          <a:prstGeom prst="rect">
            <a:avLst/>
          </a:prstGeom>
          <a:noFill/>
        </p:spPr>
        <p:txBody>
          <a:bodyPr wrap="square">
            <a:spAutoFit/>
          </a:bodyPr>
          <a:lstStyle/>
          <a:p>
            <a:pPr algn="ctr"/>
            <a:r>
              <a:rPr lang="en-US" sz="7200" b="1" dirty="0">
                <a:effectLst>
                  <a:outerShdw blurRad="38100" dist="38100" dir="2700000" algn="tl">
                    <a:srgbClr val="000000">
                      <a:alpha val="43137"/>
                    </a:srgbClr>
                  </a:outerShdw>
                </a:effectLst>
              </a:rPr>
              <a:t>PSYCHOSOMATIC DISORDERS</a:t>
            </a:r>
            <a:endParaRPr lang="en-IN" sz="7200" dirty="0">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4" name="TextBox 3">
            <a:extLst>
              <a:ext uri="{FF2B5EF4-FFF2-40B4-BE49-F238E27FC236}">
                <a16:creationId xmlns:a16="http://schemas.microsoft.com/office/drawing/2014/main" id="{29DF667E-5317-460C-BA92-2B5ACA66A873}"/>
              </a:ext>
            </a:extLst>
          </p:cNvPr>
          <p:cNvSpPr txBox="1"/>
          <p:nvPr/>
        </p:nvSpPr>
        <p:spPr>
          <a:xfrm>
            <a:off x="0" y="0"/>
            <a:ext cx="9144000" cy="6664004"/>
          </a:xfrm>
          <a:prstGeom prst="rect">
            <a:avLst/>
          </a:prstGeom>
          <a:noFill/>
        </p:spPr>
        <p:txBody>
          <a:bodyPr wrap="square">
            <a:spAutoFit/>
          </a:bodyPr>
          <a:lstStyle/>
          <a:p>
            <a:pPr marL="342900" lvl="0" indent="-342900" algn="ctr" rtl="0">
              <a:lnSpc>
                <a:spcPct val="150000"/>
              </a:lnSpc>
              <a:spcBef>
                <a:spcPts val="0"/>
              </a:spcBef>
              <a:spcAft>
                <a:spcPts val="0"/>
              </a:spcAft>
              <a:buClr>
                <a:schemeClr val="dk1"/>
              </a:buClr>
              <a:buSzPct val="100000"/>
              <a:buNone/>
            </a:pPr>
            <a:r>
              <a:rPr lang="en-US" sz="5400" b="1" dirty="0">
                <a:solidFill>
                  <a:srgbClr val="FFFF00"/>
                </a:solidFill>
              </a:rPr>
              <a:t>Introduction</a:t>
            </a:r>
            <a:r>
              <a:rPr lang="en-US" sz="3200" b="1" dirty="0">
                <a:solidFill>
                  <a:srgbClr val="FFFF00"/>
                </a:solidFill>
              </a:rPr>
              <a:t> </a:t>
            </a:r>
          </a:p>
          <a:p>
            <a:pPr marL="342900" lvl="0" indent="-342900" algn="l" rtl="0">
              <a:lnSpc>
                <a:spcPct val="150000"/>
              </a:lnSpc>
              <a:spcBef>
                <a:spcPts val="592"/>
              </a:spcBef>
              <a:spcAft>
                <a:spcPts val="0"/>
              </a:spcAft>
              <a:buClr>
                <a:schemeClr val="dk1"/>
              </a:buClr>
              <a:buSzPct val="100000"/>
              <a:buNone/>
            </a:pPr>
            <a:r>
              <a:rPr lang="en-US" sz="3200" b="1" dirty="0"/>
              <a:t>• Psychosomatic means mind and body. </a:t>
            </a:r>
          </a:p>
          <a:p>
            <a:pPr marL="342900" lvl="0" indent="-342900" algn="l" rtl="0">
              <a:lnSpc>
                <a:spcPct val="150000"/>
              </a:lnSpc>
              <a:spcBef>
                <a:spcPts val="592"/>
              </a:spcBef>
              <a:spcAft>
                <a:spcPts val="0"/>
              </a:spcAft>
              <a:buClr>
                <a:schemeClr val="dk1"/>
              </a:buClr>
              <a:buSzPct val="100000"/>
              <a:buNone/>
            </a:pPr>
            <a:r>
              <a:rPr lang="en-US" sz="3200" b="1" dirty="0"/>
              <a:t>• A psychosomatic disorder is a disease involving both mind and body. </a:t>
            </a:r>
          </a:p>
          <a:p>
            <a:pPr marL="342900" lvl="0" indent="-342900" algn="l" rtl="0">
              <a:lnSpc>
                <a:spcPct val="150000"/>
              </a:lnSpc>
              <a:spcBef>
                <a:spcPts val="592"/>
              </a:spcBef>
              <a:spcAft>
                <a:spcPts val="0"/>
              </a:spcAft>
              <a:buClr>
                <a:schemeClr val="dk1"/>
              </a:buClr>
              <a:buSzPct val="100000"/>
              <a:buNone/>
            </a:pPr>
            <a:r>
              <a:rPr lang="en-US" sz="3200" b="1" dirty="0"/>
              <a:t>• Psychosomatic also called Psycho – physiologic disorder, condition in which psychological stresses adversely affect physiological (somatic) functioning to the point of distress.</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4" name="TextBox 3">
            <a:extLst>
              <a:ext uri="{FF2B5EF4-FFF2-40B4-BE49-F238E27FC236}">
                <a16:creationId xmlns:a16="http://schemas.microsoft.com/office/drawing/2014/main" id="{A3C95D30-CA8D-4412-A1A7-FCD238C9625E}"/>
              </a:ext>
            </a:extLst>
          </p:cNvPr>
          <p:cNvSpPr txBox="1"/>
          <p:nvPr/>
        </p:nvSpPr>
        <p:spPr>
          <a:xfrm>
            <a:off x="0" y="240804"/>
            <a:ext cx="9144000" cy="6617196"/>
          </a:xfrm>
          <a:prstGeom prst="rect">
            <a:avLst/>
          </a:prstGeom>
          <a:noFill/>
        </p:spPr>
        <p:txBody>
          <a:bodyPr wrap="square">
            <a:spAutoFit/>
          </a:bodyPr>
          <a:lstStyle/>
          <a:p>
            <a:pPr marL="342900" lvl="0" indent="-342900" algn="ctr" rtl="0">
              <a:spcBef>
                <a:spcPts val="0"/>
              </a:spcBef>
              <a:spcAft>
                <a:spcPts val="0"/>
              </a:spcAft>
              <a:buClr>
                <a:schemeClr val="dk1"/>
              </a:buClr>
              <a:buSzPts val="3200"/>
              <a:buNone/>
            </a:pPr>
            <a:r>
              <a:rPr lang="en-US" sz="4400" b="1" dirty="0">
                <a:solidFill>
                  <a:srgbClr val="FFFF00"/>
                </a:solidFill>
              </a:rPr>
              <a:t>Definition </a:t>
            </a:r>
          </a:p>
          <a:p>
            <a:pPr marL="342900" lvl="0" indent="-342900" algn="l" rtl="0">
              <a:spcBef>
                <a:spcPts val="640"/>
              </a:spcBef>
              <a:spcAft>
                <a:spcPts val="0"/>
              </a:spcAft>
              <a:buClr>
                <a:schemeClr val="dk1"/>
              </a:buClr>
              <a:buSzPts val="3200"/>
              <a:buNone/>
            </a:pPr>
            <a:r>
              <a:rPr lang="en-US" sz="3600" b="1" dirty="0"/>
              <a:t>• A group of mental ailments in which emotional stress is a contributing factor to physical problems involving an organ system under involuntary control.</a:t>
            </a:r>
          </a:p>
          <a:p>
            <a:pPr marL="342900" lvl="0" indent="-342900" algn="l" rtl="0">
              <a:spcBef>
                <a:spcPts val="640"/>
              </a:spcBef>
              <a:spcAft>
                <a:spcPts val="0"/>
              </a:spcAft>
              <a:buClr>
                <a:schemeClr val="dk1"/>
              </a:buClr>
              <a:buSzPts val="3200"/>
              <a:buNone/>
            </a:pPr>
            <a:r>
              <a:rPr lang="en-US" sz="3600" b="1" dirty="0"/>
              <a:t>						</a:t>
            </a:r>
            <a:r>
              <a:rPr lang="en-US" sz="3600" b="1" i="1" dirty="0">
                <a:solidFill>
                  <a:srgbClr val="00B0F0"/>
                </a:solidFill>
              </a:rPr>
              <a:t> - </a:t>
            </a:r>
            <a:r>
              <a:rPr lang="en-US" sz="3600" b="1" i="1" dirty="0" err="1">
                <a:solidFill>
                  <a:srgbClr val="00B0F0"/>
                </a:solidFill>
              </a:rPr>
              <a:t>Bimala</a:t>
            </a:r>
            <a:r>
              <a:rPr lang="en-US" sz="3600" b="1" i="1" dirty="0">
                <a:solidFill>
                  <a:srgbClr val="00B0F0"/>
                </a:solidFill>
              </a:rPr>
              <a:t> Kapoor, 1994 </a:t>
            </a:r>
          </a:p>
          <a:p>
            <a:pPr marL="342900" lvl="0" indent="-342900" algn="l" rtl="0">
              <a:spcBef>
                <a:spcPts val="640"/>
              </a:spcBef>
              <a:spcAft>
                <a:spcPts val="0"/>
              </a:spcAft>
              <a:buClr>
                <a:schemeClr val="dk1"/>
              </a:buClr>
              <a:buSzPts val="3200"/>
              <a:buNone/>
            </a:pPr>
            <a:r>
              <a:rPr lang="en-US" sz="3600" b="1" dirty="0"/>
              <a:t>• Disorders in which psychic elements are significant in initiating alteration in chemical, physiological or structure of the individual resulting in physical symptoms. </a:t>
            </a:r>
          </a:p>
          <a:p>
            <a:pPr marL="342900" lvl="0" indent="-342900" algn="l" rtl="0">
              <a:spcBef>
                <a:spcPts val="640"/>
              </a:spcBef>
              <a:spcAft>
                <a:spcPts val="0"/>
              </a:spcAft>
              <a:buClr>
                <a:schemeClr val="dk1"/>
              </a:buClr>
              <a:buSzPts val="3200"/>
              <a:buNone/>
            </a:pPr>
            <a:r>
              <a:rPr lang="en-US" sz="3600" b="1" dirty="0"/>
              <a:t>							</a:t>
            </a:r>
            <a:r>
              <a:rPr lang="en-US" sz="3600" b="1" i="1" dirty="0">
                <a:solidFill>
                  <a:srgbClr val="00B0F0"/>
                </a:solidFill>
              </a:rPr>
              <a:t>	- </a:t>
            </a:r>
            <a:r>
              <a:rPr lang="en-US" sz="3600" b="1" i="1" dirty="0" err="1">
                <a:solidFill>
                  <a:srgbClr val="00B0F0"/>
                </a:solidFill>
              </a:rPr>
              <a:t>Sreevani</a:t>
            </a:r>
            <a:r>
              <a:rPr lang="en-US" sz="3600" b="1" i="1" dirty="0">
                <a:solidFill>
                  <a:srgbClr val="00B0F0"/>
                </a:solidFill>
              </a:rPr>
              <a:t> R</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4" name="TextBox 3">
            <a:extLst>
              <a:ext uri="{FF2B5EF4-FFF2-40B4-BE49-F238E27FC236}">
                <a16:creationId xmlns:a16="http://schemas.microsoft.com/office/drawing/2014/main" id="{DA5F636B-1168-4A1D-84D0-11F9CABD028D}"/>
              </a:ext>
            </a:extLst>
          </p:cNvPr>
          <p:cNvSpPr txBox="1"/>
          <p:nvPr/>
        </p:nvSpPr>
        <p:spPr>
          <a:xfrm>
            <a:off x="0" y="0"/>
            <a:ext cx="9144000" cy="5324535"/>
          </a:xfrm>
          <a:prstGeom prst="rect">
            <a:avLst/>
          </a:prstGeom>
          <a:noFill/>
        </p:spPr>
        <p:txBody>
          <a:bodyPr wrap="square">
            <a:spAutoFit/>
          </a:bodyPr>
          <a:lstStyle/>
          <a:p>
            <a:pPr marL="342900" lvl="0" indent="-342900" algn="ctr" rtl="0">
              <a:spcBef>
                <a:spcPts val="1200"/>
              </a:spcBef>
              <a:spcAft>
                <a:spcPts val="1200"/>
              </a:spcAft>
              <a:buClr>
                <a:schemeClr val="dk1"/>
              </a:buClr>
              <a:buSzPts val="3200"/>
              <a:buNone/>
            </a:pPr>
            <a:r>
              <a:rPr lang="en-US" sz="4400" b="1" dirty="0">
                <a:solidFill>
                  <a:srgbClr val="FFFF00"/>
                </a:solidFill>
              </a:rPr>
              <a:t>Etiology </a:t>
            </a:r>
          </a:p>
          <a:p>
            <a:pPr marL="514350" lvl="0" indent="-514350" algn="l" rtl="0">
              <a:spcBef>
                <a:spcPts val="1200"/>
              </a:spcBef>
              <a:spcAft>
                <a:spcPts val="1200"/>
              </a:spcAft>
              <a:buClr>
                <a:schemeClr val="dk1"/>
              </a:buClr>
              <a:buSzPts val="3200"/>
              <a:buAutoNum type="arabicPeriod"/>
            </a:pPr>
            <a:r>
              <a:rPr lang="en-US" sz="3200" b="1" dirty="0"/>
              <a:t>Individual exhibit specific physiological responses to certain emotions. E.g. in response to the emotion of anger, person may experience peripheral vasoconstriction, resulting in an increase in blood pressure.</a:t>
            </a:r>
          </a:p>
          <a:p>
            <a:pPr marL="514350" lvl="0" indent="-514350" algn="l" rtl="0">
              <a:spcBef>
                <a:spcPts val="1200"/>
              </a:spcBef>
              <a:spcAft>
                <a:spcPts val="1200"/>
              </a:spcAft>
              <a:buClr>
                <a:schemeClr val="dk1"/>
              </a:buClr>
              <a:buSzPts val="3200"/>
              <a:buAutoNum type="arabicPeriod"/>
            </a:pPr>
            <a:r>
              <a:rPr lang="en-US" sz="3200" b="1" dirty="0">
                <a:solidFill>
                  <a:srgbClr val="0070C0"/>
                </a:solidFill>
              </a:rPr>
              <a:t>Personality Theory: </a:t>
            </a:r>
            <a:r>
              <a:rPr lang="en-US" sz="3200" b="1" dirty="0"/>
              <a:t>individuals with specific personality traits are predisposed to certain disease processes (the following chart):</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graphicFrame>
        <p:nvGraphicFramePr>
          <p:cNvPr id="129" name="Google Shape;129;p22"/>
          <p:cNvGraphicFramePr/>
          <p:nvPr>
            <p:extLst>
              <p:ext uri="{D42A27DB-BD31-4B8C-83A1-F6EECF244321}">
                <p14:modId xmlns:p14="http://schemas.microsoft.com/office/powerpoint/2010/main" val="3477240437"/>
              </p:ext>
            </p:extLst>
          </p:nvPr>
        </p:nvGraphicFramePr>
        <p:xfrm>
          <a:off x="0" y="0"/>
          <a:ext cx="9144000" cy="6858002"/>
        </p:xfrm>
        <a:graphic>
          <a:graphicData uri="http://schemas.openxmlformats.org/drawingml/2006/table">
            <a:tbl>
              <a:tblPr firstRow="1" bandRow="1">
                <a:noFill/>
                <a:tableStyleId>{19A60FA5-5672-47D9-90F4-8D76B4F952D9}</a:tableStyleId>
              </a:tblPr>
              <a:tblGrid>
                <a:gridCol w="457200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tblGrid>
              <a:tr h="1204789">
                <a:tc>
                  <a:txBody>
                    <a:bodyPr/>
                    <a:lstStyle/>
                    <a:p>
                      <a:pPr marL="0" marR="0" lvl="0" indent="0" algn="l" rtl="0">
                        <a:spcBef>
                          <a:spcPts val="0"/>
                        </a:spcBef>
                        <a:spcAft>
                          <a:spcPts val="0"/>
                        </a:spcAft>
                        <a:buNone/>
                      </a:pPr>
                      <a:r>
                        <a:rPr lang="en-US" sz="3600" b="1" u="none" strike="noStrike" cap="none">
                          <a:solidFill>
                            <a:schemeClr val="lt1"/>
                          </a:solidFill>
                          <a:latin typeface="Calibri"/>
                          <a:ea typeface="Calibri"/>
                          <a:cs typeface="Calibri"/>
                          <a:sym typeface="Calibri"/>
                        </a:rPr>
                        <a:t>Personality Characters </a:t>
                      </a:r>
                      <a:endParaRPr sz="3600" b="1"/>
                    </a:p>
                  </a:txBody>
                  <a:tcPr marL="91450" marR="91450" marT="45725" marB="45725"/>
                </a:tc>
                <a:tc>
                  <a:txBody>
                    <a:bodyPr/>
                    <a:lstStyle/>
                    <a:p>
                      <a:pPr marL="0" marR="0" lvl="0" indent="0" algn="l" rtl="0">
                        <a:spcBef>
                          <a:spcPts val="0"/>
                        </a:spcBef>
                        <a:spcAft>
                          <a:spcPts val="0"/>
                        </a:spcAft>
                        <a:buNone/>
                      </a:pPr>
                      <a:r>
                        <a:rPr lang="en-US" sz="3600" b="1">
                          <a:solidFill>
                            <a:schemeClr val="lt1"/>
                          </a:solidFill>
                          <a:latin typeface="Calibri"/>
                          <a:ea typeface="Calibri"/>
                          <a:cs typeface="Calibri"/>
                          <a:sym typeface="Calibri"/>
                        </a:rPr>
                        <a:t>Psychosomatic disorder </a:t>
                      </a:r>
                      <a:endParaRPr sz="3600" b="1"/>
                    </a:p>
                  </a:txBody>
                  <a:tcPr marL="91450" marR="91450" marT="45725" marB="45725"/>
                </a:tc>
                <a:extLst>
                  <a:ext uri="{0D108BD9-81ED-4DB2-BD59-A6C34878D82A}">
                    <a16:rowId xmlns:a16="http://schemas.microsoft.com/office/drawing/2014/main" val="10000"/>
                  </a:ext>
                </a:extLst>
              </a:tr>
              <a:tr h="1204789">
                <a:tc>
                  <a:txBody>
                    <a:bodyPr/>
                    <a:lstStyle/>
                    <a:p>
                      <a:pPr marL="0" marR="0" lvl="0" indent="0" algn="l" rtl="0">
                        <a:spcBef>
                          <a:spcPts val="0"/>
                        </a:spcBef>
                        <a:spcAft>
                          <a:spcPts val="0"/>
                        </a:spcAft>
                        <a:buNone/>
                      </a:pPr>
                      <a:r>
                        <a:rPr lang="en-US" sz="3600" b="1" dirty="0">
                          <a:solidFill>
                            <a:schemeClr val="dk1"/>
                          </a:solidFill>
                          <a:latin typeface="Calibri"/>
                          <a:ea typeface="Calibri"/>
                          <a:cs typeface="Calibri"/>
                          <a:sym typeface="Calibri"/>
                        </a:rPr>
                        <a:t>1. Dependence personality </a:t>
                      </a:r>
                      <a:endParaRPr sz="3600" b="1" dirty="0"/>
                    </a:p>
                  </a:txBody>
                  <a:tcPr marL="91450" marR="91450" marT="45725" marB="45725"/>
                </a:tc>
                <a:tc>
                  <a:txBody>
                    <a:bodyPr/>
                    <a:lstStyle/>
                    <a:p>
                      <a:pPr marL="0" marR="0" lvl="0" indent="0" algn="l" rtl="0">
                        <a:spcBef>
                          <a:spcPts val="0"/>
                        </a:spcBef>
                        <a:spcAft>
                          <a:spcPts val="0"/>
                        </a:spcAft>
                        <a:buNone/>
                      </a:pPr>
                      <a:r>
                        <a:rPr lang="en-US" sz="3200" b="1">
                          <a:solidFill>
                            <a:schemeClr val="dk1"/>
                          </a:solidFill>
                          <a:latin typeface="Calibri"/>
                          <a:ea typeface="Calibri"/>
                          <a:cs typeface="Calibri"/>
                          <a:sym typeface="Calibri"/>
                        </a:rPr>
                        <a:t>Asthma </a:t>
                      </a:r>
                      <a:endParaRPr sz="3200" b="1"/>
                    </a:p>
                  </a:txBody>
                  <a:tcPr marL="91450" marR="91450" marT="45725" marB="45725"/>
                </a:tc>
                <a:extLst>
                  <a:ext uri="{0D108BD9-81ED-4DB2-BD59-A6C34878D82A}">
                    <a16:rowId xmlns:a16="http://schemas.microsoft.com/office/drawing/2014/main" val="10001"/>
                  </a:ext>
                </a:extLst>
              </a:tr>
              <a:tr h="748527">
                <a:tc>
                  <a:txBody>
                    <a:bodyPr/>
                    <a:lstStyle/>
                    <a:p>
                      <a:pPr marL="0" marR="0" lvl="0" indent="0" algn="l" rtl="0">
                        <a:spcBef>
                          <a:spcPts val="0"/>
                        </a:spcBef>
                        <a:spcAft>
                          <a:spcPts val="0"/>
                        </a:spcAft>
                        <a:buNone/>
                      </a:pPr>
                      <a:r>
                        <a:rPr lang="en-US" sz="3600" b="1">
                          <a:solidFill>
                            <a:schemeClr val="dk1"/>
                          </a:solidFill>
                          <a:latin typeface="Calibri"/>
                          <a:ea typeface="Calibri"/>
                          <a:cs typeface="Calibri"/>
                          <a:sym typeface="Calibri"/>
                        </a:rPr>
                        <a:t>2. Repressed, anger </a:t>
                      </a:r>
                      <a:endParaRPr sz="3600" b="1"/>
                    </a:p>
                  </a:txBody>
                  <a:tcPr marL="91450" marR="91450" marT="45725" marB="45725"/>
                </a:tc>
                <a:tc>
                  <a:txBody>
                    <a:bodyPr/>
                    <a:lstStyle/>
                    <a:p>
                      <a:pPr marL="0" marR="0" lvl="0" indent="0" algn="l" rtl="0">
                        <a:spcBef>
                          <a:spcPts val="0"/>
                        </a:spcBef>
                        <a:spcAft>
                          <a:spcPts val="0"/>
                        </a:spcAft>
                        <a:buNone/>
                      </a:pPr>
                      <a:r>
                        <a:rPr lang="en-US" sz="3200" b="1">
                          <a:solidFill>
                            <a:schemeClr val="dk1"/>
                          </a:solidFill>
                          <a:latin typeface="Calibri"/>
                          <a:ea typeface="Calibri"/>
                          <a:cs typeface="Calibri"/>
                          <a:sym typeface="Calibri"/>
                        </a:rPr>
                        <a:t>Peptic ulcer  </a:t>
                      </a:r>
                      <a:endParaRPr sz="3200" b="1"/>
                    </a:p>
                  </a:txBody>
                  <a:tcPr marL="91450" marR="91450" marT="45725" marB="45725"/>
                </a:tc>
                <a:extLst>
                  <a:ext uri="{0D108BD9-81ED-4DB2-BD59-A6C34878D82A}">
                    <a16:rowId xmlns:a16="http://schemas.microsoft.com/office/drawing/2014/main" val="10002"/>
                  </a:ext>
                </a:extLst>
              </a:tr>
              <a:tr h="1204789">
                <a:tc>
                  <a:txBody>
                    <a:bodyPr/>
                    <a:lstStyle/>
                    <a:p>
                      <a:pPr marL="0" marR="0" lvl="0" indent="0" algn="l" rtl="0">
                        <a:spcBef>
                          <a:spcPts val="0"/>
                        </a:spcBef>
                        <a:spcAft>
                          <a:spcPts val="0"/>
                        </a:spcAft>
                        <a:buNone/>
                      </a:pPr>
                      <a:r>
                        <a:rPr lang="en-US" sz="3600" b="1">
                          <a:solidFill>
                            <a:schemeClr val="dk1"/>
                          </a:solidFill>
                          <a:latin typeface="Calibri"/>
                          <a:ea typeface="Calibri"/>
                          <a:cs typeface="Calibri"/>
                          <a:sym typeface="Calibri"/>
                        </a:rPr>
                        <a:t>3. Aggressive, ambitious </a:t>
                      </a:r>
                      <a:endParaRPr sz="3600" b="1"/>
                    </a:p>
                  </a:txBody>
                  <a:tcPr marL="91450" marR="91450" marT="45725" marB="45725"/>
                </a:tc>
                <a:tc>
                  <a:txBody>
                    <a:bodyPr/>
                    <a:lstStyle/>
                    <a:p>
                      <a:pPr marL="0" marR="0" lvl="0" indent="0" algn="l" rtl="0">
                        <a:spcBef>
                          <a:spcPts val="0"/>
                        </a:spcBef>
                        <a:spcAft>
                          <a:spcPts val="0"/>
                        </a:spcAft>
                        <a:buNone/>
                      </a:pPr>
                      <a:r>
                        <a:rPr lang="en-US" sz="3200" b="1">
                          <a:solidFill>
                            <a:schemeClr val="dk1"/>
                          </a:solidFill>
                          <a:latin typeface="Calibri"/>
                          <a:ea typeface="Calibri"/>
                          <a:cs typeface="Calibri"/>
                          <a:sym typeface="Calibri"/>
                        </a:rPr>
                        <a:t>Coronary heart disease </a:t>
                      </a:r>
                      <a:endParaRPr sz="3200" b="1"/>
                    </a:p>
                  </a:txBody>
                  <a:tcPr marL="91450" marR="91450" marT="45725" marB="45725"/>
                </a:tc>
                <a:extLst>
                  <a:ext uri="{0D108BD9-81ED-4DB2-BD59-A6C34878D82A}">
                    <a16:rowId xmlns:a16="http://schemas.microsoft.com/office/drawing/2014/main" val="10003"/>
                  </a:ext>
                </a:extLst>
              </a:tr>
              <a:tr h="1247554">
                <a:tc>
                  <a:txBody>
                    <a:bodyPr/>
                    <a:lstStyle/>
                    <a:p>
                      <a:pPr marL="0" marR="0" lvl="0" indent="0" algn="l" rtl="0">
                        <a:spcBef>
                          <a:spcPts val="0"/>
                        </a:spcBef>
                        <a:spcAft>
                          <a:spcPts val="0"/>
                        </a:spcAft>
                        <a:buNone/>
                      </a:pPr>
                      <a:r>
                        <a:rPr lang="en-US" sz="3600" b="1">
                          <a:solidFill>
                            <a:schemeClr val="dk1"/>
                          </a:solidFill>
                          <a:latin typeface="Calibri"/>
                          <a:ea typeface="Calibri"/>
                          <a:cs typeface="Calibri"/>
                          <a:sym typeface="Calibri"/>
                        </a:rPr>
                        <a:t>4. Compulsive and perfectionist </a:t>
                      </a:r>
                      <a:endParaRPr sz="3600" b="1"/>
                    </a:p>
                  </a:txBody>
                  <a:tcPr marL="91450" marR="91450" marT="45725" marB="45725"/>
                </a:tc>
                <a:tc>
                  <a:txBody>
                    <a:bodyPr/>
                    <a:lstStyle/>
                    <a:p>
                      <a:pPr marL="0" marR="0" lvl="0" indent="0" algn="l" rtl="0">
                        <a:spcBef>
                          <a:spcPts val="0"/>
                        </a:spcBef>
                        <a:spcAft>
                          <a:spcPts val="0"/>
                        </a:spcAft>
                        <a:buNone/>
                      </a:pPr>
                      <a:r>
                        <a:rPr lang="en-US" sz="3200" b="1">
                          <a:solidFill>
                            <a:schemeClr val="dk1"/>
                          </a:solidFill>
                          <a:latin typeface="Calibri"/>
                          <a:ea typeface="Calibri"/>
                          <a:cs typeface="Calibri"/>
                          <a:sym typeface="Calibri"/>
                        </a:rPr>
                        <a:t>Migraine</a:t>
                      </a:r>
                      <a:endParaRPr sz="3200" b="1"/>
                    </a:p>
                  </a:txBody>
                  <a:tcPr marL="91450" marR="91450" marT="45725" marB="45725"/>
                </a:tc>
                <a:extLst>
                  <a:ext uri="{0D108BD9-81ED-4DB2-BD59-A6C34878D82A}">
                    <a16:rowId xmlns:a16="http://schemas.microsoft.com/office/drawing/2014/main" val="10004"/>
                  </a:ext>
                </a:extLst>
              </a:tr>
              <a:tr h="1247554">
                <a:tc>
                  <a:txBody>
                    <a:bodyPr/>
                    <a:lstStyle/>
                    <a:p>
                      <a:pPr marL="0" marR="0" lvl="0" indent="0" algn="l" rtl="0">
                        <a:spcBef>
                          <a:spcPts val="0"/>
                        </a:spcBef>
                        <a:spcAft>
                          <a:spcPts val="0"/>
                        </a:spcAft>
                        <a:buNone/>
                      </a:pPr>
                      <a:r>
                        <a:rPr lang="en-US" sz="3600" b="1">
                          <a:solidFill>
                            <a:schemeClr val="dk1"/>
                          </a:solidFill>
                          <a:latin typeface="Calibri"/>
                          <a:ea typeface="Calibri"/>
                          <a:cs typeface="Calibri"/>
                          <a:sym typeface="Calibri"/>
                        </a:rPr>
                        <a:t>5. Self sacrificing &amp; inhibited </a:t>
                      </a:r>
                      <a:endParaRPr sz="3600" b="1"/>
                    </a:p>
                  </a:txBody>
                  <a:tcPr marL="91450" marR="91450" marT="45725" marB="45725"/>
                </a:tc>
                <a:tc>
                  <a:txBody>
                    <a:bodyPr/>
                    <a:lstStyle/>
                    <a:p>
                      <a:pPr marL="0" marR="0" lvl="0" indent="0" algn="l" rtl="0">
                        <a:spcBef>
                          <a:spcPts val="0"/>
                        </a:spcBef>
                        <a:spcAft>
                          <a:spcPts val="0"/>
                        </a:spcAft>
                        <a:buNone/>
                      </a:pPr>
                      <a:r>
                        <a:rPr lang="en-US" sz="3200" b="1" dirty="0">
                          <a:solidFill>
                            <a:schemeClr val="dk1"/>
                          </a:solidFill>
                          <a:latin typeface="Calibri"/>
                          <a:ea typeface="Calibri"/>
                          <a:cs typeface="Calibri"/>
                          <a:sym typeface="Calibri"/>
                        </a:rPr>
                        <a:t>Rheumatoid arthritis &amp; ulcerative colitis</a:t>
                      </a:r>
                      <a:endParaRPr sz="3200" b="1" dirty="0"/>
                    </a:p>
                  </a:txBody>
                  <a:tcPr marL="91450" marR="91450" marT="45725" marB="45725"/>
                </a:tc>
                <a:extLst>
                  <a:ext uri="{0D108BD9-81ED-4DB2-BD59-A6C34878D82A}">
                    <a16:rowId xmlns:a16="http://schemas.microsoft.com/office/drawing/2014/main" val="10005"/>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6" name="Google Shape;146;p25"/>
          <p:cNvSpPr/>
          <p:nvPr/>
        </p:nvSpPr>
        <p:spPr>
          <a:xfrm>
            <a:off x="5486400" y="4038600"/>
            <a:ext cx="445008" cy="76200"/>
          </a:xfrm>
          <a:prstGeom prst="rightArrow">
            <a:avLst>
              <a:gd name="adj1" fmla="val 50000"/>
              <a:gd name="adj2"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7" name="Google Shape;147;p25"/>
          <p:cNvSpPr/>
          <p:nvPr/>
        </p:nvSpPr>
        <p:spPr>
          <a:xfrm>
            <a:off x="1981200" y="4648200"/>
            <a:ext cx="445008" cy="76200"/>
          </a:xfrm>
          <a:prstGeom prst="rightArrow">
            <a:avLst>
              <a:gd name="adj1" fmla="val 50000"/>
              <a:gd name="adj2"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8" name="Google Shape;148;p25"/>
          <p:cNvSpPr/>
          <p:nvPr/>
        </p:nvSpPr>
        <p:spPr>
          <a:xfrm>
            <a:off x="4800600" y="4648200"/>
            <a:ext cx="445008" cy="76200"/>
          </a:xfrm>
          <a:prstGeom prst="rightArrow">
            <a:avLst>
              <a:gd name="adj1" fmla="val 50000"/>
              <a:gd name="adj2"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9" name="Google Shape;149;p25"/>
          <p:cNvSpPr/>
          <p:nvPr/>
        </p:nvSpPr>
        <p:spPr>
          <a:xfrm>
            <a:off x="152400" y="5791200"/>
            <a:ext cx="445008" cy="76200"/>
          </a:xfrm>
          <a:prstGeom prst="rightArrow">
            <a:avLst>
              <a:gd name="adj1" fmla="val 50000"/>
              <a:gd name="adj2"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0" name="Google Shape;150;p25"/>
          <p:cNvSpPr/>
          <p:nvPr/>
        </p:nvSpPr>
        <p:spPr>
          <a:xfrm>
            <a:off x="7010400" y="5791200"/>
            <a:ext cx="445008" cy="76200"/>
          </a:xfrm>
          <a:prstGeom prst="rightArrow">
            <a:avLst>
              <a:gd name="adj1" fmla="val 50000"/>
              <a:gd name="adj2"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 name="TextBox 8">
            <a:extLst>
              <a:ext uri="{FF2B5EF4-FFF2-40B4-BE49-F238E27FC236}">
                <a16:creationId xmlns:a16="http://schemas.microsoft.com/office/drawing/2014/main" id="{F62FBF2E-9E43-49BF-AD04-D986F612AB52}"/>
              </a:ext>
            </a:extLst>
          </p:cNvPr>
          <p:cNvSpPr txBox="1"/>
          <p:nvPr/>
        </p:nvSpPr>
        <p:spPr>
          <a:xfrm>
            <a:off x="0" y="0"/>
            <a:ext cx="9144000" cy="6817251"/>
          </a:xfrm>
          <a:prstGeom prst="rect">
            <a:avLst/>
          </a:prstGeom>
          <a:noFill/>
        </p:spPr>
        <p:txBody>
          <a:bodyPr wrap="square">
            <a:spAutoFit/>
          </a:bodyPr>
          <a:lstStyle/>
          <a:p>
            <a:pPr marL="342900" indent="-342900">
              <a:spcBef>
                <a:spcPts val="1200"/>
              </a:spcBef>
              <a:spcAft>
                <a:spcPts val="1200"/>
              </a:spcAft>
              <a:buClr>
                <a:schemeClr val="dk1"/>
              </a:buClr>
              <a:buNone/>
            </a:pPr>
            <a:r>
              <a:rPr lang="en-US" sz="3200" b="1" dirty="0">
                <a:solidFill>
                  <a:srgbClr val="92D050"/>
                </a:solidFill>
              </a:rPr>
              <a:t>Possible progression of psychosomatic disorders: Some Important Psychosomatic Disorders </a:t>
            </a:r>
          </a:p>
          <a:p>
            <a:pPr marL="514350" lvl="0" indent="-514350" algn="l" rtl="0">
              <a:spcBef>
                <a:spcPts val="1200"/>
              </a:spcBef>
              <a:spcAft>
                <a:spcPts val="600"/>
              </a:spcAft>
              <a:buClr>
                <a:schemeClr val="dk1"/>
              </a:buClr>
              <a:buSzPct val="100000"/>
              <a:buAutoNum type="arabicPeriod"/>
            </a:pPr>
            <a:r>
              <a:rPr lang="en-US" sz="2800" b="1" dirty="0">
                <a:solidFill>
                  <a:srgbClr val="00B0F0"/>
                </a:solidFill>
              </a:rPr>
              <a:t>Bronchial Asthma - </a:t>
            </a:r>
            <a:r>
              <a:rPr lang="en-US" sz="2800" b="1" dirty="0"/>
              <a:t>Asthmatic symptoms are induced by emotional stress. Bronchial asthma is common in fear, rejection, and mourning emotion, upset in dependency need.</a:t>
            </a:r>
          </a:p>
          <a:p>
            <a:pPr marL="514350" lvl="0" indent="-514350" algn="l" rtl="0">
              <a:spcBef>
                <a:spcPts val="1200"/>
              </a:spcBef>
              <a:spcAft>
                <a:spcPts val="600"/>
              </a:spcAft>
              <a:buClr>
                <a:schemeClr val="dk1"/>
              </a:buClr>
              <a:buSzPct val="100000"/>
              <a:buAutoNum type="arabicPeriod"/>
            </a:pPr>
            <a:r>
              <a:rPr lang="en-US" sz="2800" b="1" dirty="0">
                <a:solidFill>
                  <a:srgbClr val="00B0F0"/>
                </a:solidFill>
              </a:rPr>
              <a:t>Peptic ulcer </a:t>
            </a:r>
          </a:p>
          <a:p>
            <a:pPr marL="514350" lvl="0" indent="-514350" algn="l" rtl="0">
              <a:spcBef>
                <a:spcPts val="1200"/>
              </a:spcBef>
              <a:spcAft>
                <a:spcPts val="600"/>
              </a:spcAft>
              <a:buClr>
                <a:schemeClr val="dk1"/>
              </a:buClr>
              <a:buSzPct val="100000"/>
              <a:buNone/>
            </a:pPr>
            <a:r>
              <a:rPr lang="en-US" sz="2800" b="1" dirty="0"/>
              <a:t>	Stress and emotional disturbances 	     adreno – cortical secretion       increased acidity        progressive erosion of the mucosal wall in esophagus, stomach, duodenum or jejunum increased inflammation and severe laceration        ulcer</a:t>
            </a:r>
          </a:p>
          <a:p>
            <a:pPr marL="342900" lvl="0" indent="-170180" algn="l" rtl="0">
              <a:spcBef>
                <a:spcPts val="1200"/>
              </a:spcBef>
              <a:spcAft>
                <a:spcPts val="1200"/>
              </a:spcAft>
              <a:buClr>
                <a:schemeClr val="dk1"/>
              </a:buClr>
              <a:buSzPct val="100000"/>
              <a:buNone/>
            </a:pPr>
            <a:endParaRPr lang="en-US" sz="2800" b="1" dirty="0"/>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4" name="TextBox 3">
            <a:extLst>
              <a:ext uri="{FF2B5EF4-FFF2-40B4-BE49-F238E27FC236}">
                <a16:creationId xmlns:a16="http://schemas.microsoft.com/office/drawing/2014/main" id="{98E9FC94-848B-4A63-BA7C-BCB14363666C}"/>
              </a:ext>
            </a:extLst>
          </p:cNvPr>
          <p:cNvSpPr txBox="1"/>
          <p:nvPr/>
        </p:nvSpPr>
        <p:spPr>
          <a:xfrm>
            <a:off x="0" y="0"/>
            <a:ext cx="9144000" cy="6124754"/>
          </a:xfrm>
          <a:prstGeom prst="rect">
            <a:avLst/>
          </a:prstGeom>
          <a:noFill/>
        </p:spPr>
        <p:txBody>
          <a:bodyPr wrap="square">
            <a:spAutoFit/>
          </a:bodyPr>
          <a:lstStyle/>
          <a:p>
            <a:pPr marL="342900" lvl="0" indent="-342900" algn="l" rtl="0">
              <a:spcBef>
                <a:spcPts val="600"/>
              </a:spcBef>
              <a:spcAft>
                <a:spcPts val="600"/>
              </a:spcAft>
              <a:buClr>
                <a:schemeClr val="dk1"/>
              </a:buClr>
              <a:buSzPct val="100000"/>
              <a:buNone/>
            </a:pPr>
            <a:r>
              <a:rPr lang="en-US" sz="3200" b="1" dirty="0">
                <a:solidFill>
                  <a:srgbClr val="00B0F0"/>
                </a:solidFill>
              </a:rPr>
              <a:t>3. Cardiovascular Disorders - Hypertension, coronary heart disease (CHD). </a:t>
            </a:r>
          </a:p>
          <a:p>
            <a:pPr marL="457200" lvl="0" indent="-457200" algn="l" rtl="0">
              <a:spcBef>
                <a:spcPts val="600"/>
              </a:spcBef>
              <a:spcAft>
                <a:spcPts val="600"/>
              </a:spcAft>
              <a:buClr>
                <a:schemeClr val="dk1"/>
              </a:buClr>
              <a:buSzPct val="100000"/>
              <a:buFont typeface="Arial" panose="020B0604020202020204" pitchFamily="34" charset="0"/>
              <a:buChar char="•"/>
            </a:pPr>
            <a:r>
              <a:rPr lang="en-US" sz="3200" b="1" dirty="0"/>
              <a:t>The most deadly and well – known coronary heart disease is myocardial infarction (MI)</a:t>
            </a:r>
          </a:p>
          <a:p>
            <a:pPr marL="457200" lvl="0" indent="-457200" algn="l" rtl="0">
              <a:spcBef>
                <a:spcPts val="600"/>
              </a:spcBef>
              <a:spcAft>
                <a:spcPts val="600"/>
              </a:spcAft>
              <a:buClr>
                <a:schemeClr val="dk1"/>
              </a:buClr>
              <a:buSzPct val="100000"/>
              <a:buFont typeface="Arial" panose="020B0604020202020204" pitchFamily="34" charset="0"/>
              <a:buChar char="•"/>
            </a:pPr>
            <a:r>
              <a:rPr lang="en-US" sz="3200" b="1" dirty="0"/>
              <a:t>Hypertension increases the risk for CHD, as well as other serious disorders such as stroke. </a:t>
            </a:r>
          </a:p>
          <a:p>
            <a:pPr marL="457200" lvl="0" indent="-457200" algn="l" rtl="0">
              <a:spcBef>
                <a:spcPts val="600"/>
              </a:spcBef>
              <a:spcAft>
                <a:spcPts val="600"/>
              </a:spcAft>
              <a:buClr>
                <a:schemeClr val="dk1"/>
              </a:buClr>
              <a:buSzPct val="100000"/>
              <a:buFont typeface="Arial" panose="020B0604020202020204" pitchFamily="34" charset="0"/>
              <a:buChar char="•"/>
            </a:pPr>
            <a:r>
              <a:rPr lang="en-US" sz="3200" b="1" dirty="0"/>
              <a:t>Type “A” personality is found to be linked with coronary heart disease (CHD)</a:t>
            </a:r>
          </a:p>
          <a:p>
            <a:pPr marL="457200" lvl="0" indent="-457200" algn="l" rtl="0">
              <a:spcBef>
                <a:spcPts val="600"/>
              </a:spcBef>
              <a:spcAft>
                <a:spcPts val="600"/>
              </a:spcAft>
              <a:buClr>
                <a:schemeClr val="dk1"/>
              </a:buClr>
              <a:buSzPct val="100000"/>
              <a:buFont typeface="Arial" panose="020B0604020202020204" pitchFamily="34" charset="0"/>
              <a:buChar char="•"/>
            </a:pPr>
            <a:r>
              <a:rPr lang="en-US" sz="3200" b="1" dirty="0"/>
              <a:t>Type “A” personality includes excessive ambition, high performance standards, persistent urgency, competitiveness, aggressiveness and hostility.</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4" name="TextBox 3">
            <a:extLst>
              <a:ext uri="{FF2B5EF4-FFF2-40B4-BE49-F238E27FC236}">
                <a16:creationId xmlns:a16="http://schemas.microsoft.com/office/drawing/2014/main" id="{BBD67971-618F-4F0B-A296-8FF052004A28}"/>
              </a:ext>
            </a:extLst>
          </p:cNvPr>
          <p:cNvSpPr txBox="1"/>
          <p:nvPr/>
        </p:nvSpPr>
        <p:spPr>
          <a:xfrm>
            <a:off x="0" y="0"/>
            <a:ext cx="9144000" cy="3863237"/>
          </a:xfrm>
          <a:prstGeom prst="rect">
            <a:avLst/>
          </a:prstGeom>
          <a:noFill/>
        </p:spPr>
        <p:txBody>
          <a:bodyPr wrap="square">
            <a:spAutoFit/>
          </a:bodyPr>
          <a:lstStyle/>
          <a:p>
            <a:pPr marL="342900" lvl="0" indent="-342900" algn="l" rtl="0">
              <a:lnSpc>
                <a:spcPct val="150000"/>
              </a:lnSpc>
              <a:spcBef>
                <a:spcPts val="640"/>
              </a:spcBef>
              <a:spcAft>
                <a:spcPts val="0"/>
              </a:spcAft>
              <a:buClr>
                <a:schemeClr val="dk1"/>
              </a:buClr>
              <a:buSzPts val="3200"/>
              <a:buNone/>
            </a:pPr>
            <a:r>
              <a:rPr lang="en-US" sz="3200" b="1" dirty="0">
                <a:solidFill>
                  <a:srgbClr val="00B0F0"/>
                </a:solidFill>
              </a:rPr>
              <a:t>4. Irritable Bowel Syndrome (IBS) </a:t>
            </a:r>
          </a:p>
          <a:p>
            <a:pPr marL="342900" lvl="0" indent="-342900" algn="l" rtl="0">
              <a:lnSpc>
                <a:spcPct val="150000"/>
              </a:lnSpc>
              <a:spcBef>
                <a:spcPts val="640"/>
              </a:spcBef>
              <a:spcAft>
                <a:spcPts val="0"/>
              </a:spcAft>
              <a:buClr>
                <a:schemeClr val="dk1"/>
              </a:buClr>
              <a:buSzPts val="3200"/>
              <a:buNone/>
            </a:pPr>
            <a:r>
              <a:rPr lang="en-US" sz="3200" b="1" dirty="0"/>
              <a:t>- Stress and anxiety may make the mind more aware of spasms in the colon. </a:t>
            </a:r>
          </a:p>
          <a:p>
            <a:pPr marL="342900" lvl="0" indent="-342900" algn="l" rtl="0">
              <a:lnSpc>
                <a:spcPct val="150000"/>
              </a:lnSpc>
              <a:spcBef>
                <a:spcPts val="640"/>
              </a:spcBef>
              <a:spcAft>
                <a:spcPts val="0"/>
              </a:spcAft>
              <a:buClr>
                <a:schemeClr val="dk1"/>
              </a:buClr>
              <a:buSzPts val="3200"/>
              <a:buNone/>
            </a:pPr>
            <a:r>
              <a:rPr lang="en-US" sz="3200" b="1" dirty="0"/>
              <a:t>- IBS may be triggered by the immune system which is affected by stress</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6" name="Google Shape;166;p28"/>
          <p:cNvSpPr/>
          <p:nvPr/>
        </p:nvSpPr>
        <p:spPr>
          <a:xfrm>
            <a:off x="1524000" y="4953000"/>
            <a:ext cx="457200" cy="45719"/>
          </a:xfrm>
          <a:prstGeom prst="rightArrow">
            <a:avLst>
              <a:gd name="adj1" fmla="val 50000"/>
              <a:gd name="adj2"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7" name="Google Shape;167;p28"/>
          <p:cNvSpPr/>
          <p:nvPr/>
        </p:nvSpPr>
        <p:spPr>
          <a:xfrm>
            <a:off x="5943600" y="5486400"/>
            <a:ext cx="457200" cy="45719"/>
          </a:xfrm>
          <a:prstGeom prst="rightArrow">
            <a:avLst>
              <a:gd name="adj1" fmla="val 50000"/>
              <a:gd name="adj2"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8" name="Google Shape;168;p28"/>
          <p:cNvSpPr/>
          <p:nvPr/>
        </p:nvSpPr>
        <p:spPr>
          <a:xfrm>
            <a:off x="8382000" y="5943600"/>
            <a:ext cx="457200" cy="45719"/>
          </a:xfrm>
          <a:prstGeom prst="rightArrow">
            <a:avLst>
              <a:gd name="adj1" fmla="val 50000"/>
              <a:gd name="adj2"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7" name="TextBox 6">
            <a:extLst>
              <a:ext uri="{FF2B5EF4-FFF2-40B4-BE49-F238E27FC236}">
                <a16:creationId xmlns:a16="http://schemas.microsoft.com/office/drawing/2014/main" id="{14D5431F-4407-49FB-8BF6-3505443C3D47}"/>
              </a:ext>
            </a:extLst>
          </p:cNvPr>
          <p:cNvSpPr txBox="1"/>
          <p:nvPr/>
        </p:nvSpPr>
        <p:spPr>
          <a:xfrm>
            <a:off x="0" y="21516"/>
            <a:ext cx="9144000" cy="6986528"/>
          </a:xfrm>
          <a:prstGeom prst="rect">
            <a:avLst/>
          </a:prstGeom>
          <a:noFill/>
        </p:spPr>
        <p:txBody>
          <a:bodyPr wrap="square">
            <a:spAutoFit/>
          </a:bodyPr>
          <a:lstStyle/>
          <a:p>
            <a:pPr marL="342900" lvl="0" indent="-342900" algn="l" rtl="0">
              <a:spcBef>
                <a:spcPts val="1200"/>
              </a:spcBef>
              <a:spcAft>
                <a:spcPts val="600"/>
              </a:spcAft>
              <a:buClr>
                <a:schemeClr val="dk1"/>
              </a:buClr>
              <a:buSzPts val="3200"/>
              <a:buNone/>
            </a:pPr>
            <a:r>
              <a:rPr lang="en-US" sz="3600" b="1" dirty="0">
                <a:solidFill>
                  <a:srgbClr val="00B0F0"/>
                </a:solidFill>
              </a:rPr>
              <a:t>5 Ulcerative colitis </a:t>
            </a:r>
          </a:p>
          <a:p>
            <a:pPr marL="342900" lvl="0" indent="-342900" algn="l" rtl="0">
              <a:spcBef>
                <a:spcPts val="1200"/>
              </a:spcBef>
              <a:spcAft>
                <a:spcPts val="600"/>
              </a:spcAft>
              <a:buClr>
                <a:schemeClr val="dk1"/>
              </a:buClr>
              <a:buSzPts val="3200"/>
              <a:buChar char="•"/>
            </a:pPr>
            <a:r>
              <a:rPr lang="en-US" sz="3200" b="1" dirty="0"/>
              <a:t>Patients with a predominance of compulsive personality traits, narcissistic personality traits, neat, orderly, clean, punctual, hyper intellectual and inhibited in expressing their anger are associated with ulcerative colitis. </a:t>
            </a:r>
          </a:p>
          <a:p>
            <a:pPr marL="342900" lvl="0" indent="-342900" algn="l" rtl="0">
              <a:spcBef>
                <a:spcPts val="1200"/>
              </a:spcBef>
              <a:spcAft>
                <a:spcPts val="600"/>
              </a:spcAft>
              <a:buClr>
                <a:schemeClr val="dk1"/>
              </a:buClr>
              <a:buSzPts val="3200"/>
              <a:buChar char="•"/>
            </a:pPr>
            <a:r>
              <a:rPr lang="en-US" sz="3200" b="1" dirty="0"/>
              <a:t>Disturbed personal relationship resulting in feeling off helplessness and hopelessness –</a:t>
            </a:r>
          </a:p>
          <a:p>
            <a:pPr marL="342900" lvl="0" indent="-342900" algn="l" rtl="0">
              <a:spcBef>
                <a:spcPts val="1200"/>
              </a:spcBef>
              <a:spcAft>
                <a:spcPts val="600"/>
              </a:spcAft>
              <a:buClr>
                <a:schemeClr val="dk1"/>
              </a:buClr>
              <a:buSzPts val="3200"/>
              <a:buChar char="•"/>
            </a:pPr>
            <a:r>
              <a:rPr lang="en-US" sz="3200" b="1" dirty="0"/>
              <a:t>Stress       Grief, anxiety, disappointment, guilt, frustration, emotion suppression       triggers hypothalamic pituitary thyroid and adrenal axis Lower immunity</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4" name="TextBox 3">
            <a:extLst>
              <a:ext uri="{FF2B5EF4-FFF2-40B4-BE49-F238E27FC236}">
                <a16:creationId xmlns:a16="http://schemas.microsoft.com/office/drawing/2014/main" id="{86296683-329B-4D27-8D89-9C95FE64E99C}"/>
              </a:ext>
            </a:extLst>
          </p:cNvPr>
          <p:cNvSpPr txBox="1"/>
          <p:nvPr/>
        </p:nvSpPr>
        <p:spPr>
          <a:xfrm>
            <a:off x="0" y="114300"/>
            <a:ext cx="9144000" cy="6079228"/>
          </a:xfrm>
          <a:prstGeom prst="rect">
            <a:avLst/>
          </a:prstGeom>
          <a:noFill/>
        </p:spPr>
        <p:txBody>
          <a:bodyPr wrap="square">
            <a:spAutoFit/>
          </a:bodyPr>
          <a:lstStyle/>
          <a:p>
            <a:pPr marL="342900" lvl="0" indent="-342900" algn="l" rtl="0">
              <a:lnSpc>
                <a:spcPct val="150000"/>
              </a:lnSpc>
              <a:spcBef>
                <a:spcPts val="0"/>
              </a:spcBef>
              <a:spcAft>
                <a:spcPts val="0"/>
              </a:spcAft>
              <a:buClr>
                <a:schemeClr val="dk1"/>
              </a:buClr>
              <a:buSzPts val="3200"/>
              <a:buNone/>
            </a:pPr>
            <a:r>
              <a:rPr lang="en-US" sz="3200" b="1" dirty="0">
                <a:solidFill>
                  <a:srgbClr val="00B0F0"/>
                </a:solidFill>
              </a:rPr>
              <a:t>	6. Migraine and tension typed headache </a:t>
            </a:r>
          </a:p>
          <a:p>
            <a:pPr marL="457200" lvl="0" indent="-457200" algn="l" rtl="0">
              <a:lnSpc>
                <a:spcPct val="150000"/>
              </a:lnSpc>
              <a:spcBef>
                <a:spcPts val="640"/>
              </a:spcBef>
              <a:spcAft>
                <a:spcPts val="0"/>
              </a:spcAft>
              <a:buClr>
                <a:schemeClr val="dk1"/>
              </a:buClr>
              <a:buSzPts val="3200"/>
              <a:buFont typeface="Arial" panose="020B0604020202020204" pitchFamily="34" charset="0"/>
              <a:buChar char="•"/>
            </a:pPr>
            <a:r>
              <a:rPr lang="en-US" sz="3200" b="1" dirty="0"/>
              <a:t>A severe recurring headache, usually affecting only one side of the head, that is characterized by sharp, throbbing pain and is often accompanied by nausea, vomiting, sensitivity to light and visual disturbances. </a:t>
            </a:r>
          </a:p>
          <a:p>
            <a:pPr marL="457200" lvl="0" indent="-457200" algn="l" rtl="0">
              <a:lnSpc>
                <a:spcPct val="150000"/>
              </a:lnSpc>
              <a:spcBef>
                <a:spcPts val="640"/>
              </a:spcBef>
              <a:spcAft>
                <a:spcPts val="0"/>
              </a:spcAft>
              <a:buClr>
                <a:schemeClr val="dk1"/>
              </a:buClr>
              <a:buSzPts val="3200"/>
              <a:buFont typeface="Arial" panose="020B0604020202020204" pitchFamily="34" charset="0"/>
              <a:buChar char="•"/>
            </a:pPr>
            <a:r>
              <a:rPr lang="en-US" sz="3200" b="1" dirty="0"/>
              <a:t>Vasodilatation in the brain causes inflammation that results in pain, but the exact cause unknown</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4" name="TextBox 3">
            <a:extLst>
              <a:ext uri="{FF2B5EF4-FFF2-40B4-BE49-F238E27FC236}">
                <a16:creationId xmlns:a16="http://schemas.microsoft.com/office/drawing/2014/main" id="{3223E887-B726-4494-BE54-B06049EA1A39}"/>
              </a:ext>
            </a:extLst>
          </p:cNvPr>
          <p:cNvSpPr txBox="1"/>
          <p:nvPr/>
        </p:nvSpPr>
        <p:spPr>
          <a:xfrm>
            <a:off x="0" y="0"/>
            <a:ext cx="9144000" cy="5293757"/>
          </a:xfrm>
          <a:prstGeom prst="rect">
            <a:avLst/>
          </a:prstGeom>
          <a:noFill/>
        </p:spPr>
        <p:txBody>
          <a:bodyPr wrap="square">
            <a:spAutoFit/>
          </a:bodyPr>
          <a:lstStyle/>
          <a:p>
            <a:pPr marL="342900" lvl="0" indent="-342900" algn="l" rtl="0">
              <a:spcBef>
                <a:spcPts val="0"/>
              </a:spcBef>
              <a:spcAft>
                <a:spcPts val="0"/>
              </a:spcAft>
              <a:buClr>
                <a:schemeClr val="dk1"/>
              </a:buClr>
              <a:buSzPts val="3200"/>
              <a:buNone/>
            </a:pPr>
            <a:endParaRPr lang="en-US" sz="4400" b="1" dirty="0">
              <a:solidFill>
                <a:srgbClr val="FFFF00"/>
              </a:solidFill>
            </a:endParaRPr>
          </a:p>
          <a:p>
            <a:pPr marL="342900" lvl="0" indent="-342900" algn="l" rtl="0">
              <a:spcBef>
                <a:spcPts val="640"/>
              </a:spcBef>
              <a:spcAft>
                <a:spcPts val="0"/>
              </a:spcAft>
              <a:buClr>
                <a:schemeClr val="dk1"/>
              </a:buClr>
              <a:buSzPts val="3200"/>
              <a:buNone/>
            </a:pPr>
            <a:r>
              <a:rPr lang="en-US" sz="4400" b="1" dirty="0">
                <a:solidFill>
                  <a:srgbClr val="92D050"/>
                </a:solidFill>
              </a:rPr>
              <a:t>Stress Management </a:t>
            </a:r>
          </a:p>
          <a:p>
            <a:pPr marL="342900" lvl="0" indent="-342900" algn="l" rtl="0">
              <a:spcBef>
                <a:spcPts val="640"/>
              </a:spcBef>
              <a:spcAft>
                <a:spcPts val="0"/>
              </a:spcAft>
              <a:buClr>
                <a:schemeClr val="dk1"/>
              </a:buClr>
              <a:buSzPts val="3200"/>
              <a:buFont typeface="Noto Sans Symbols"/>
              <a:buChar char="▪"/>
            </a:pPr>
            <a:r>
              <a:rPr lang="en-US" sz="4400" b="1" dirty="0"/>
              <a:t>Self Observation </a:t>
            </a:r>
          </a:p>
          <a:p>
            <a:pPr marL="342900" lvl="0" indent="-342900" algn="l" rtl="0">
              <a:spcBef>
                <a:spcPts val="640"/>
              </a:spcBef>
              <a:spcAft>
                <a:spcPts val="0"/>
              </a:spcAft>
              <a:buClr>
                <a:schemeClr val="dk1"/>
              </a:buClr>
              <a:buSzPts val="3200"/>
              <a:buFont typeface="Noto Sans Symbols"/>
              <a:buChar char="▪"/>
            </a:pPr>
            <a:r>
              <a:rPr lang="en-US" sz="4400" b="1" dirty="0"/>
              <a:t>Cognitive restructuring </a:t>
            </a:r>
          </a:p>
          <a:p>
            <a:pPr marL="342900" lvl="0" indent="-342900" algn="l" rtl="0">
              <a:spcBef>
                <a:spcPts val="640"/>
              </a:spcBef>
              <a:spcAft>
                <a:spcPts val="0"/>
              </a:spcAft>
              <a:buClr>
                <a:schemeClr val="dk1"/>
              </a:buClr>
              <a:buSzPts val="3200"/>
              <a:buFont typeface="Noto Sans Symbols"/>
              <a:buChar char="▪"/>
            </a:pPr>
            <a:r>
              <a:rPr lang="en-US" sz="4400" b="1" dirty="0"/>
              <a:t>Relaxation training </a:t>
            </a:r>
          </a:p>
          <a:p>
            <a:pPr marL="342900" lvl="0" indent="-342900" algn="l" rtl="0">
              <a:spcBef>
                <a:spcPts val="640"/>
              </a:spcBef>
              <a:spcAft>
                <a:spcPts val="0"/>
              </a:spcAft>
              <a:buClr>
                <a:schemeClr val="dk1"/>
              </a:buClr>
              <a:buSzPts val="3200"/>
              <a:buFont typeface="Noto Sans Symbols"/>
              <a:buChar char="▪"/>
            </a:pPr>
            <a:r>
              <a:rPr lang="en-US" sz="4400" b="1" dirty="0"/>
              <a:t>Time management </a:t>
            </a:r>
          </a:p>
          <a:p>
            <a:pPr marL="342900" lvl="0" indent="-342900" algn="l" rtl="0">
              <a:spcBef>
                <a:spcPts val="640"/>
              </a:spcBef>
              <a:spcAft>
                <a:spcPts val="0"/>
              </a:spcAft>
              <a:buClr>
                <a:schemeClr val="dk1"/>
              </a:buClr>
              <a:buSzPts val="3200"/>
              <a:buFont typeface="Noto Sans Symbols"/>
              <a:buChar char="▪"/>
            </a:pPr>
            <a:r>
              <a:rPr lang="en-US" sz="4400" b="1" dirty="0"/>
              <a:t>Problem Solving</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Celestial</Template>
  <TotalTime>110</TotalTime>
  <Words>562</Words>
  <Application>Microsoft Office PowerPoint</Application>
  <PresentationFormat>On-screen Show (4:3)</PresentationFormat>
  <Paragraphs>51</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Noto Sans Symbols</vt:lpstr>
      <vt:lpstr>Celestial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Jaimon Varghese</cp:lastModifiedBy>
  <cp:revision>8</cp:revision>
  <dcterms:modified xsi:type="dcterms:W3CDTF">2023-07-04T16:05:36Z</dcterms:modified>
</cp:coreProperties>
</file>