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6" r:id="rId3"/>
    <p:sldId id="338" r:id="rId4"/>
    <p:sldId id="350" r:id="rId5"/>
    <p:sldId id="349" r:id="rId6"/>
    <p:sldId id="354" r:id="rId7"/>
    <p:sldId id="351" r:id="rId8"/>
    <p:sldId id="352" r:id="rId9"/>
    <p:sldId id="353" r:id="rId10"/>
    <p:sldId id="288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50" autoAdjust="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F6734-5813-4385-840C-7EB515EF421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8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28-Jan-24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28-Jan-24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28-Jan-24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28-Jan-24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28-Jan-24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28-Jan-24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28-Jan-24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28-Jan-24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5040560"/>
          </a:xfrm>
        </p:spPr>
        <p:txBody>
          <a:bodyPr>
            <a:normAutofit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4 </a:t>
            </a:r>
            <a:r>
              <a:rPr lang="en-US" sz="5300" dirty="0">
                <a:solidFill>
                  <a:srgbClr val="00B0F0"/>
                </a:solidFill>
              </a:rPr>
              <a:t>Termination phase</a:t>
            </a:r>
            <a:br>
              <a:rPr lang="en-US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4.1</a:t>
            </a:r>
            <a:r>
              <a:rPr lang="en-US" dirty="0"/>
              <a:t>. Characteristics, roles and responsibilities of group worker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1124743"/>
            <a:ext cx="8150544" cy="5328593"/>
          </a:xfrm>
        </p:spPr>
        <p:txBody>
          <a:bodyPr>
            <a:normAutofit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400" b="1" dirty="0">
                <a:solidFill>
                  <a:srgbClr val="0070C0"/>
                </a:solidFill>
              </a:rPr>
              <a:t>Characteristics, roles and responsibilities of group worker of ending (termination) phase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84296"/>
            <a:ext cx="9013032" cy="6369041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Characteristics of ending (termination) phase</a:t>
            </a:r>
            <a:br>
              <a:rPr lang="en-US" sz="5200" b="1" dirty="0">
                <a:solidFill>
                  <a:srgbClr val="0070C0"/>
                </a:solidFill>
              </a:rPr>
            </a:br>
            <a:r>
              <a:rPr lang="en-IN" sz="3100" b="1" i="1" dirty="0">
                <a:solidFill>
                  <a:srgbClr val="00B050"/>
                </a:solidFill>
              </a:rPr>
              <a:t>(</a:t>
            </a:r>
            <a:r>
              <a:rPr lang="en-US" sz="3100" b="1" i="1" dirty="0">
                <a:solidFill>
                  <a:srgbClr val="00B050"/>
                </a:solidFill>
              </a:rPr>
              <a:t>Ronald W </a:t>
            </a:r>
            <a:r>
              <a:rPr lang="en-US" sz="3100" b="1" i="1" dirty="0" err="1">
                <a:solidFill>
                  <a:srgbClr val="00B050"/>
                </a:solidFill>
              </a:rPr>
              <a:t>Toseland</a:t>
            </a:r>
            <a:r>
              <a:rPr lang="en-US" sz="3100" b="1" i="1" dirty="0">
                <a:solidFill>
                  <a:srgbClr val="00B050"/>
                </a:solidFill>
              </a:rPr>
              <a:t> and Robert F Rivas, 1984:333</a:t>
            </a:r>
            <a:r>
              <a:rPr lang="en-IN" sz="3100" b="1" i="1" dirty="0">
                <a:solidFill>
                  <a:srgbClr val="00B050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‘(1) Maintaining and generating change efforts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(2) Reducing group attraction and promoting the independent functioning of individual members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(3) Helping members with their feelings about ending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(4) Planning for the future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(5) Making referrals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(6) Evaluating the work of a group’ 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353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85000" lnSpcReduction="1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Ending a meeting</a:t>
            </a:r>
            <a:br>
              <a:rPr lang="en-US" sz="5200" b="1" dirty="0">
                <a:solidFill>
                  <a:srgbClr val="0070C0"/>
                </a:solidFill>
              </a:rPr>
            </a:br>
            <a:r>
              <a:rPr lang="en-IN" sz="3100" b="1" i="1" dirty="0">
                <a:solidFill>
                  <a:srgbClr val="00B050"/>
                </a:solidFill>
              </a:rPr>
              <a:t>(</a:t>
            </a:r>
            <a:r>
              <a:rPr lang="en-US" sz="3100" b="1" i="1" dirty="0">
                <a:solidFill>
                  <a:srgbClr val="00B050"/>
                </a:solidFill>
              </a:rPr>
              <a:t>Ronald W </a:t>
            </a:r>
            <a:r>
              <a:rPr lang="en-US" sz="3100" b="1" i="1" dirty="0" err="1">
                <a:solidFill>
                  <a:srgbClr val="00B050"/>
                </a:solidFill>
              </a:rPr>
              <a:t>Toseland</a:t>
            </a:r>
            <a:r>
              <a:rPr lang="en-US" sz="3100" b="1" i="1" dirty="0">
                <a:solidFill>
                  <a:srgbClr val="00B050"/>
                </a:solidFill>
              </a:rPr>
              <a:t> and Robert F Rivas, 1984:332</a:t>
            </a:r>
            <a:r>
              <a:rPr lang="en-IN" sz="3100" b="1" i="1" dirty="0">
                <a:solidFill>
                  <a:srgbClr val="00B050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(1) Keep members focussed on the topic of discussion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(2) Limit the time that each member has to discuss an issue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(3) Summarise </a:t>
            </a:r>
            <a:r>
              <a:rPr lang="en-US" sz="4200" dirty="0"/>
              <a:t>what has been said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(4) Obtain closure on each issue or concern as it is discussed. 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832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Roles and responsibilities of group worker of ending (termination) phase</a:t>
            </a:r>
            <a:br>
              <a:rPr lang="en-US" sz="5200" b="1" dirty="0">
                <a:solidFill>
                  <a:srgbClr val="0070C0"/>
                </a:solidFill>
              </a:rPr>
            </a:br>
            <a:r>
              <a:rPr lang="en-IN" sz="3100" b="1" i="1" dirty="0">
                <a:solidFill>
                  <a:srgbClr val="00B050"/>
                </a:solidFill>
              </a:rPr>
              <a:t>(IGNOU, 2020:263-265)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worker has to take into consideration number of measures to ensure smooth closure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The worker has to have an idea as to the possible responses and reactions the members express for the ending - wavering between feelings of happiness or unhappiness (ambivalence)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9505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925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Roles of worker during the ending (termination) phase</a:t>
            </a:r>
            <a:endParaRPr lang="en-IN" sz="3100" b="1" i="1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Evaluator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Referrals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Coordinator 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Guide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Counselor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15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/>
              <a:t>Prepare the members to the fact that whatever desirable behaviour patterns the member/s experience and exhibit have to be carried forward even after the group comes to an end.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/>
              <a:t>Create situations within the group environment and even identify the real life situations where the member/s can act out the changed behaviours independently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807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Some follow-up sessions can be promised to reassure the member/s that they are not totally abandoned.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Some support and guidance is still available either from worker.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Arrange activities to express assessment of the progress already made by group and improvements to be made by each and every one of them.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Make room for the group to deliberate upon what efforts the member/s have to make after the termination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4485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516304" cy="597666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Suggest referral agencies to the members who need guidance and support for other shortcomings in future.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Give assurance to the members that whatever self-disclosures made by them are kept confidential and will never be used against their interests.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Prepare a report on the performance of the group, acknowledge the services and support given by resource agencies /persons, and pay the pending dues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101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772" y="84296"/>
            <a:ext cx="8229600" cy="82442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06654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IGNOU (2020) </a:t>
            </a:r>
            <a:r>
              <a:rPr lang="en-US" sz="2400" i="1" dirty="0"/>
              <a:t>MSW 008 - Social Group Work: Working with Groups (rev. ed.). </a:t>
            </a:r>
            <a:r>
              <a:rPr lang="en-US" sz="2400" dirty="0"/>
              <a:t>New Delhi: School of Social Work, Indira Gandhi National Open University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Toseland</a:t>
            </a:r>
            <a:r>
              <a:rPr lang="en-US" sz="2400" dirty="0"/>
              <a:t> Ronald W and Rivas Robert F (1984) </a:t>
            </a:r>
            <a:r>
              <a:rPr lang="en-US" sz="2400" i="1" dirty="0"/>
              <a:t>An Introduction to Group Work Practice</a:t>
            </a:r>
            <a:r>
              <a:rPr lang="en-US" sz="2400" dirty="0"/>
              <a:t>, New York: McMillan Publishing Company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28-Jan-24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2438</TotalTime>
  <Words>560</Words>
  <Application>Microsoft Office PowerPoint</Application>
  <PresentationFormat>On-screen Show (4:3)</PresentationFormat>
  <Paragraphs>71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4 Termination phase  4.1. Characteristics, roles and responsibilities of group worker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95</cp:revision>
  <dcterms:created xsi:type="dcterms:W3CDTF">2018-01-15T04:45:34Z</dcterms:created>
  <dcterms:modified xsi:type="dcterms:W3CDTF">2024-01-28T16:58:34Z</dcterms:modified>
</cp:coreProperties>
</file>