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6" r:id="rId2"/>
    <p:sldId id="286" r:id="rId3"/>
    <p:sldId id="338" r:id="rId4"/>
    <p:sldId id="344" r:id="rId5"/>
    <p:sldId id="343" r:id="rId6"/>
    <p:sldId id="341" r:id="rId7"/>
    <p:sldId id="342" r:id="rId8"/>
    <p:sldId id="340" r:id="rId9"/>
    <p:sldId id="288" r:id="rId10"/>
    <p:sldId id="279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2050" autoAdjust="0"/>
  </p:normalViewPr>
  <p:slideViewPr>
    <p:cSldViewPr>
      <p:cViewPr varScale="1">
        <p:scale>
          <a:sx n="51" d="100"/>
          <a:sy n="51" d="100"/>
        </p:scale>
        <p:origin x="1243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3FC950-50A5-43EF-B985-C99E826FA3BE}" type="datetimeFigureOut">
              <a:rPr lang="en-IN" smtClean="0"/>
              <a:t>28-01-2024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1F6734-5813-4385-840C-7EB515EF421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757811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1F6734-5813-4385-840C-7EB515EF4213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50882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AA0F77F-B3D8-4B2C-9C7F-8AE28AF992E4}" type="datetime1">
              <a:rPr lang="en-US" smtClean="0"/>
              <a:t>28-Jan-24</a:t>
            </a:fld>
            <a:endParaRPr lang="en-IN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r>
              <a:rPr lang="en-IN"/>
              <a:t>Social Group Work</a:t>
            </a: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1813B-E717-4A75-A1C2-16D58F26647D}" type="datetime1">
              <a:rPr lang="en-US" smtClean="0"/>
              <a:t>28-Jan-24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DB8E5-AE00-406D-BA7B-1A915A07E9A4}" type="datetime1">
              <a:rPr lang="en-US" smtClean="0"/>
              <a:t>28-Jan-24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A9A4A-F848-44AD-9DEC-4612387DE78D}" type="datetime1">
              <a:rPr lang="en-US" smtClean="0"/>
              <a:t>28-Jan-24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AB23E-7CFE-445B-A067-CA8C8EA3C6D3}" type="datetime1">
              <a:rPr lang="en-US" smtClean="0"/>
              <a:t>28-Jan-24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60B9C-A726-4742-A6A7-E8BA47DBBEEF}" type="datetime1">
              <a:rPr lang="en-US" smtClean="0"/>
              <a:t>28-Jan-24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1C9EF-B9D9-4BD3-B27A-6AD5809C1DB7}" type="datetime1">
              <a:rPr lang="en-US" smtClean="0"/>
              <a:t>28-Jan-24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C6639DBB-4B0C-4B14-AAF6-3818BB81DD06}" type="datetime1">
              <a:rPr lang="en-US" smtClean="0"/>
              <a:t>28-Jan-24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3F13773F-12C8-45BD-A6AF-4EA970171961}" type="datetime1">
              <a:rPr lang="en-US" smtClean="0"/>
              <a:t>28-Jan-24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r>
              <a:rPr lang="en-IN"/>
              <a:t>Social Group Work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33FD5-0FC7-467A-880C-F95D65B81103}" type="datetime1">
              <a:rPr lang="en-US" smtClean="0"/>
              <a:t>28-Jan-24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9F1D8-2354-47D2-9315-3CC62316F98F}" type="datetime1">
              <a:rPr lang="en-US" smtClean="0"/>
              <a:t>28-Jan-24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4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7340E255-4D82-462C-B342-294FB2B4F9B4}" type="datetime1">
              <a:rPr lang="en-US" smtClean="0"/>
              <a:t>28-Jan-24</a:t>
            </a:fld>
            <a:endParaRPr lang="en-IN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r>
              <a:rPr lang="en-IN"/>
              <a:t>Social Group Work</a:t>
            </a: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8AE8C79D-C61F-4F96-ACB1-1858E0009D74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3528" y="260648"/>
            <a:ext cx="8568952" cy="5040560"/>
          </a:xfrm>
        </p:spPr>
        <p:txBody>
          <a:bodyPr>
            <a:normAutofit/>
          </a:bodyPr>
          <a:lstStyle/>
          <a:p>
            <a:pPr algn="ctr"/>
            <a:r>
              <a:rPr lang="en-IN" sz="5300" dirty="0">
                <a:solidFill>
                  <a:srgbClr val="00B0F0"/>
                </a:solidFill>
              </a:rPr>
              <a:t>Unit 4 </a:t>
            </a:r>
            <a:r>
              <a:rPr lang="en-US" sz="5300" dirty="0">
                <a:solidFill>
                  <a:srgbClr val="00B0F0"/>
                </a:solidFill>
              </a:rPr>
              <a:t>Termination phase</a:t>
            </a:r>
            <a:br>
              <a:rPr lang="en-US" sz="5300" dirty="0">
                <a:solidFill>
                  <a:srgbClr val="00B0F0"/>
                </a:solidFill>
              </a:rPr>
            </a:br>
            <a:br>
              <a:rPr lang="en-IN" dirty="0"/>
            </a:br>
            <a:r>
              <a:rPr lang="en-IN" dirty="0"/>
              <a:t>4.2</a:t>
            </a:r>
            <a:r>
              <a:rPr lang="en-US" dirty="0"/>
              <a:t>. Significance of evaluation, types and methods of evaluation</a:t>
            </a:r>
            <a:endParaRPr lang="en-IN" dirty="0">
              <a:solidFill>
                <a:srgbClr val="0070C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D647848-C03C-4A3B-A75F-F21E2DF712C3}"/>
              </a:ext>
            </a:extLst>
          </p:cNvPr>
          <p:cNvSpPr txBox="1"/>
          <p:nvPr/>
        </p:nvSpPr>
        <p:spPr>
          <a:xfrm>
            <a:off x="2483768" y="5867980"/>
            <a:ext cx="459649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i="1" dirty="0">
                <a:solidFill>
                  <a:schemeClr val="bg1"/>
                </a:solidFill>
              </a:rPr>
              <a:t>Dr. Jaimon Varghese</a:t>
            </a:r>
            <a:endParaRPr lang="en-IN" sz="2800" i="1" dirty="0">
              <a:solidFill>
                <a:schemeClr val="bg1"/>
              </a:solidFill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A5966851-FCD0-4D7B-8C8E-14C6A96C10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5239E-8CF9-4B5A-B6BA-45BF7D298575}" type="datetime1">
              <a:rPr lang="en-US" smtClean="0"/>
              <a:t>28-Jan-24</a:t>
            </a:fld>
            <a:endParaRPr lang="en-IN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89E0EC77-2C45-4FE5-9B37-5D17F282E0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Social Group Work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F33F028-1E7E-4BCB-8065-C56D4AD3E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1</a:t>
            </a:fld>
            <a:endParaRPr lang="en-IN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4DF4CE9-B651-4F6D-8DAA-C934142722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728" y="1124743"/>
            <a:ext cx="8150544" cy="5328593"/>
          </a:xfrm>
        </p:spPr>
        <p:txBody>
          <a:bodyPr>
            <a:normAutofit/>
          </a:bodyPr>
          <a:lstStyle/>
          <a:p>
            <a:pPr marL="109728" indent="0" algn="ctr">
              <a:lnSpc>
                <a:spcPct val="120000"/>
              </a:lnSpc>
              <a:spcBef>
                <a:spcPts val="600"/>
              </a:spcBef>
              <a:buNone/>
            </a:pPr>
            <a:r>
              <a:rPr lang="en-US" sz="5400" b="1" dirty="0">
                <a:solidFill>
                  <a:srgbClr val="0070C0"/>
                </a:solidFill>
              </a:rPr>
              <a:t>Evaluation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5400" b="1" dirty="0">
                <a:solidFill>
                  <a:srgbClr val="0070C0"/>
                </a:solidFill>
              </a:rPr>
              <a:t> </a:t>
            </a:r>
            <a:r>
              <a:rPr lang="en-US" sz="5400" b="1" dirty="0">
                <a:solidFill>
                  <a:srgbClr val="00B0F0"/>
                </a:solidFill>
              </a:rPr>
              <a:t>Significance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5400" b="1" dirty="0">
                <a:solidFill>
                  <a:srgbClr val="00B0F0"/>
                </a:solidFill>
              </a:rPr>
              <a:t> Types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5400" b="1" dirty="0">
                <a:solidFill>
                  <a:srgbClr val="00B0F0"/>
                </a:solidFill>
              </a:rPr>
              <a:t> Methods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543181-8A8D-4C41-970F-6E0DFCE7DE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0B299-D579-4AA0-9884-2E9C5A8A8708}" type="datetime1">
              <a:rPr lang="en-US" smtClean="0"/>
              <a:t>28-Jan-24</a:t>
            </a:fld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4DC28D-8C0D-49CB-AF22-90F833779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Social Group Work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F551AE-3B99-4C65-91ED-48952D488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2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399524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4DF4CE9-B651-4F6D-8DAA-C934142722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968" y="84296"/>
            <a:ext cx="9013032" cy="6369041"/>
          </a:xfrm>
        </p:spPr>
        <p:txBody>
          <a:bodyPr>
            <a:normAutofit fontScale="85000" lnSpcReduction="20000"/>
          </a:bodyPr>
          <a:lstStyle/>
          <a:p>
            <a:pPr marL="109728" indent="0" algn="ctr">
              <a:lnSpc>
                <a:spcPct val="120000"/>
              </a:lnSpc>
              <a:spcBef>
                <a:spcPts val="600"/>
              </a:spcBef>
              <a:buNone/>
            </a:pPr>
            <a:r>
              <a:rPr lang="en-US" sz="5200" b="1" dirty="0">
                <a:solidFill>
                  <a:srgbClr val="0070C0"/>
                </a:solidFill>
              </a:rPr>
              <a:t>Evaluation process</a:t>
            </a:r>
            <a:br>
              <a:rPr lang="en-US" sz="5200" b="1" dirty="0">
                <a:solidFill>
                  <a:srgbClr val="0070C0"/>
                </a:solidFill>
              </a:rPr>
            </a:br>
            <a:r>
              <a:rPr lang="en-IN" sz="3100" b="1" i="1" dirty="0">
                <a:solidFill>
                  <a:srgbClr val="00B050"/>
                </a:solidFill>
              </a:rPr>
              <a:t>(</a:t>
            </a:r>
            <a:r>
              <a:rPr lang="en-US" sz="3100" b="1" i="1" dirty="0" err="1">
                <a:solidFill>
                  <a:srgbClr val="00B050"/>
                </a:solidFill>
              </a:rPr>
              <a:t>Harleigh</a:t>
            </a:r>
            <a:r>
              <a:rPr lang="en-US" sz="3100" b="1" i="1" dirty="0">
                <a:solidFill>
                  <a:srgbClr val="00B050"/>
                </a:solidFill>
              </a:rPr>
              <a:t> B </a:t>
            </a:r>
            <a:r>
              <a:rPr lang="en-US" sz="3100" b="1" i="1" dirty="0" err="1">
                <a:solidFill>
                  <a:srgbClr val="00B050"/>
                </a:solidFill>
              </a:rPr>
              <a:t>Trecker</a:t>
            </a:r>
            <a:r>
              <a:rPr lang="en-US" sz="3100" b="1" i="1" dirty="0">
                <a:solidFill>
                  <a:srgbClr val="00B050"/>
                </a:solidFill>
              </a:rPr>
              <a:t>, 1955:218</a:t>
            </a:r>
            <a:r>
              <a:rPr lang="en-IN" sz="3100" b="1" i="1" dirty="0">
                <a:solidFill>
                  <a:srgbClr val="00B050"/>
                </a:solidFill>
              </a:rPr>
              <a:t>)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4200" dirty="0"/>
              <a:t>(1) Formulation of objectives for groups and individuals in terms of agency purpose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4200" dirty="0"/>
              <a:t>(2) Identification of criteria for judging growth and development of individual and group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4200" dirty="0"/>
              <a:t>(3) Provision of </a:t>
            </a:r>
            <a:r>
              <a:rPr lang="en-IN" sz="4200" dirty="0"/>
              <a:t>programme</a:t>
            </a:r>
            <a:r>
              <a:rPr lang="en-US" sz="4200" dirty="0"/>
              <a:t> experiences designed to foster growth and change</a:t>
            </a:r>
            <a:endParaRPr lang="en-IN" sz="42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543181-8A8D-4C41-970F-6E0DFCE7DE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0B299-D579-4AA0-9884-2E9C5A8A8708}" type="datetime1">
              <a:rPr lang="en-US" smtClean="0"/>
              <a:t>28-Jan-24</a:t>
            </a:fld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4DC28D-8C0D-49CB-AF22-90F833779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Social Group Work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F551AE-3B99-4C65-91ED-48952D488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3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135379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4DF4CE9-B651-4F6D-8DAA-C934142722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968" y="332656"/>
            <a:ext cx="9013032" cy="6120681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IN" sz="4200" dirty="0"/>
              <a:t>(4) Keeping of full records of individual and group behaviour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IN" sz="4200" dirty="0"/>
              <a:t>(5) Analysis of records by applying criteria of growth and development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IN" sz="4200" dirty="0"/>
              <a:t>(6) Interpretation of analytical data to determine whether objective are being reached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IN" sz="4200" dirty="0"/>
              <a:t>(7) Review of programme content and method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IN" sz="4200" dirty="0"/>
              <a:t>(8) Modification of objectives, continuation of evaluation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543181-8A8D-4C41-970F-6E0DFCE7DE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0B299-D579-4AA0-9884-2E9C5A8A8708}" type="datetime1">
              <a:rPr lang="en-US" smtClean="0"/>
              <a:t>28-Jan-24</a:t>
            </a:fld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4DC28D-8C0D-49CB-AF22-90F833779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Social Group Work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F551AE-3B99-4C65-91ED-48952D488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4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745643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4DF4CE9-B651-4F6D-8DAA-C934142722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968" y="84296"/>
            <a:ext cx="9013032" cy="6369041"/>
          </a:xfrm>
        </p:spPr>
        <p:txBody>
          <a:bodyPr>
            <a:normAutofit fontScale="77500" lnSpcReduction="20000"/>
          </a:bodyPr>
          <a:lstStyle/>
          <a:p>
            <a:pPr marL="109728" indent="0" algn="ctr">
              <a:lnSpc>
                <a:spcPct val="120000"/>
              </a:lnSpc>
              <a:spcBef>
                <a:spcPts val="600"/>
              </a:spcBef>
              <a:buNone/>
            </a:pPr>
            <a:r>
              <a:rPr lang="en-US" sz="5200" b="1" dirty="0">
                <a:solidFill>
                  <a:srgbClr val="0070C0"/>
                </a:solidFill>
              </a:rPr>
              <a:t>Significance of evaluation</a:t>
            </a:r>
            <a:br>
              <a:rPr lang="en-US" sz="5200" b="1" dirty="0">
                <a:solidFill>
                  <a:srgbClr val="0070C0"/>
                </a:solidFill>
              </a:rPr>
            </a:br>
            <a:r>
              <a:rPr lang="en-IN" sz="3100" b="1" i="1" dirty="0">
                <a:solidFill>
                  <a:srgbClr val="00B050"/>
                </a:solidFill>
              </a:rPr>
              <a:t>(</a:t>
            </a:r>
            <a:r>
              <a:rPr lang="en-US" sz="3100" b="1" i="1" dirty="0">
                <a:solidFill>
                  <a:srgbClr val="00B050"/>
                </a:solidFill>
              </a:rPr>
              <a:t>Ronald W </a:t>
            </a:r>
            <a:r>
              <a:rPr lang="en-US" sz="3100" b="1" i="1" dirty="0" err="1">
                <a:solidFill>
                  <a:srgbClr val="00B050"/>
                </a:solidFill>
              </a:rPr>
              <a:t>Toseland</a:t>
            </a:r>
            <a:r>
              <a:rPr lang="en-US" sz="3100" b="1" i="1" dirty="0">
                <a:solidFill>
                  <a:srgbClr val="00B050"/>
                </a:solidFill>
              </a:rPr>
              <a:t> and Robert F Rivas, 1984:304</a:t>
            </a:r>
            <a:r>
              <a:rPr lang="en-IN" sz="3100" b="1" i="1" dirty="0">
                <a:solidFill>
                  <a:srgbClr val="00B050"/>
                </a:solidFill>
              </a:rPr>
              <a:t>)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4200" dirty="0"/>
              <a:t>(1) Evaluations can satisfy workers’ curiosity and professional concerns about the effects of specific interventions they perform while working with a group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4200" dirty="0"/>
              <a:t>(2) Information from evaluations can help workers improve their leadership skills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4200" dirty="0"/>
              <a:t>(3) Evaluations can demonstrate the usefulness of a specific group or a specific group work method to an agency, a funding source or society</a:t>
            </a:r>
            <a:endParaRPr lang="en-IN" sz="42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543181-8A8D-4C41-970F-6E0DFCE7DE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0B299-D579-4AA0-9884-2E9C5A8A8708}" type="datetime1">
              <a:rPr lang="en-US" smtClean="0"/>
              <a:t>28-Jan-24</a:t>
            </a:fld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4DC28D-8C0D-49CB-AF22-90F833779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Social Group Work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F551AE-3B99-4C65-91ED-48952D488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5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173490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4DF4CE9-B651-4F6D-8DAA-C934142722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968" y="84296"/>
            <a:ext cx="9013032" cy="6369041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4200" dirty="0"/>
              <a:t>(4) Evaluations can help worker assess the progress of group members &amp; the group as a whole in accomplishing agreed upon purposes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4200" dirty="0"/>
              <a:t>(5) Evaluations allow group members &amp; others to express their satisfactions and dissatisfactions with the group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4200" dirty="0"/>
              <a:t>(6) Evaluations give workers the opportunity to develop knowledge that can be shared with others who are using group methods for similar purposes and in similar situations</a:t>
            </a:r>
            <a:endParaRPr lang="en-IN" sz="42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543181-8A8D-4C41-970F-6E0DFCE7DE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0B299-D579-4AA0-9884-2E9C5A8A8708}" type="datetime1">
              <a:rPr lang="en-US" smtClean="0"/>
              <a:t>28-Jan-24</a:t>
            </a:fld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4DC28D-8C0D-49CB-AF22-90F833779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Social Group Work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F551AE-3B99-4C65-91ED-48952D488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6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58427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4DF4CE9-B651-4F6D-8DAA-C934142722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968" y="84296"/>
            <a:ext cx="9013032" cy="6369041"/>
          </a:xfrm>
        </p:spPr>
        <p:txBody>
          <a:bodyPr>
            <a:normAutofit fontScale="70000" lnSpcReduction="20000"/>
          </a:bodyPr>
          <a:lstStyle/>
          <a:p>
            <a:pPr marL="109728" indent="0" algn="ctr">
              <a:lnSpc>
                <a:spcPct val="120000"/>
              </a:lnSpc>
              <a:spcBef>
                <a:spcPts val="600"/>
              </a:spcBef>
              <a:buNone/>
            </a:pPr>
            <a:r>
              <a:rPr lang="en-US" sz="5200" b="1" dirty="0">
                <a:solidFill>
                  <a:srgbClr val="0070C0"/>
                </a:solidFill>
              </a:rPr>
              <a:t>Types of evaluation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4200" dirty="0"/>
              <a:t>(1) Term end (after each stage)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4200" dirty="0"/>
              <a:t>(2) Ongoing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4200" dirty="0"/>
              <a:t>(3) Final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4200" dirty="0"/>
              <a:t>(4) Participatory &amp; non participatory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4200" dirty="0"/>
              <a:t>(5) Self evaluation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4200" dirty="0"/>
              <a:t>(6) Internal &amp; external evaluation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4200" dirty="0"/>
              <a:t>(7) Worker / member / agency evaluation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4200" dirty="0"/>
              <a:t>(8) Process / content evaluation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4200" dirty="0"/>
              <a:t>(9) Impact assessment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4200" dirty="0"/>
              <a:t>(10) Output / outcome evaluation</a:t>
            </a:r>
            <a:endParaRPr lang="en-IN" sz="42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543181-8A8D-4C41-970F-6E0DFCE7DE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0B299-D579-4AA0-9884-2E9C5A8A8708}" type="datetime1">
              <a:rPr lang="en-US" smtClean="0"/>
              <a:t>28-Jan-24</a:t>
            </a:fld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4DC28D-8C0D-49CB-AF22-90F833779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Social Group Work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F551AE-3B99-4C65-91ED-48952D488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7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239870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4DF4CE9-B651-4F6D-8DAA-C934142722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968" y="84296"/>
            <a:ext cx="9013032" cy="6369041"/>
          </a:xfrm>
        </p:spPr>
        <p:txBody>
          <a:bodyPr>
            <a:normAutofit fontScale="70000" lnSpcReduction="20000"/>
          </a:bodyPr>
          <a:lstStyle/>
          <a:p>
            <a:pPr marL="109728" indent="0" algn="ctr">
              <a:lnSpc>
                <a:spcPct val="120000"/>
              </a:lnSpc>
              <a:spcBef>
                <a:spcPts val="600"/>
              </a:spcBef>
              <a:buNone/>
            </a:pPr>
            <a:r>
              <a:rPr lang="en-US" sz="5200" b="1" dirty="0">
                <a:solidFill>
                  <a:srgbClr val="0070C0"/>
                </a:solidFill>
              </a:rPr>
              <a:t>Methods of evaluation</a:t>
            </a:r>
            <a:br>
              <a:rPr lang="en-US" sz="5200" b="1" dirty="0">
                <a:solidFill>
                  <a:srgbClr val="0070C0"/>
                </a:solidFill>
              </a:rPr>
            </a:br>
            <a:r>
              <a:rPr lang="en-IN" sz="3100" b="1" i="1" dirty="0">
                <a:solidFill>
                  <a:srgbClr val="00B050"/>
                </a:solidFill>
              </a:rPr>
              <a:t>(</a:t>
            </a:r>
            <a:r>
              <a:rPr lang="en-US" sz="3100" b="1" i="1" dirty="0">
                <a:solidFill>
                  <a:srgbClr val="00B050"/>
                </a:solidFill>
              </a:rPr>
              <a:t>Ronald W </a:t>
            </a:r>
            <a:r>
              <a:rPr lang="en-US" sz="3100" b="1" i="1" dirty="0" err="1">
                <a:solidFill>
                  <a:srgbClr val="00B050"/>
                </a:solidFill>
              </a:rPr>
              <a:t>Toseland</a:t>
            </a:r>
            <a:r>
              <a:rPr lang="en-US" sz="3100" b="1" i="1" dirty="0">
                <a:solidFill>
                  <a:srgbClr val="00B050"/>
                </a:solidFill>
              </a:rPr>
              <a:t> and Robert F Rivas, 1984:305</a:t>
            </a:r>
            <a:r>
              <a:rPr lang="en-IN" sz="3100" b="1" i="1" dirty="0">
                <a:solidFill>
                  <a:srgbClr val="00B050"/>
                </a:solidFill>
              </a:rPr>
              <a:t>)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4200" dirty="0"/>
              <a:t>(1) Progress notes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4200" dirty="0"/>
              <a:t>(2) Self reports of workers, members and observers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4200" dirty="0"/>
              <a:t>(3) Questionnaires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4200" dirty="0"/>
              <a:t>(4) Analysis of reports or other group products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4200" dirty="0"/>
              <a:t>(5) Review of audio and video tapes of group meetings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4200" dirty="0"/>
              <a:t>(6) Observational coding schemes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4200" dirty="0"/>
              <a:t>(7) Role play or in vivo performance tests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4200" dirty="0"/>
              <a:t>(8) Reliable and valid scales’</a:t>
            </a:r>
            <a:endParaRPr lang="en-IN" sz="42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543181-8A8D-4C41-970F-6E0DFCE7DE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0B299-D579-4AA0-9884-2E9C5A8A8708}" type="datetime1">
              <a:rPr lang="en-US" smtClean="0"/>
              <a:t>28-Jan-24</a:t>
            </a:fld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4DC28D-8C0D-49CB-AF22-90F833779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Social Group Work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F551AE-3B99-4C65-91ED-48952D488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8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244178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5772" y="84296"/>
            <a:ext cx="8229600" cy="824424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rgbClr val="00B0F0"/>
                </a:solidFill>
              </a:rPr>
              <a:t>References</a:t>
            </a:r>
            <a:endParaRPr lang="en-IN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435280" cy="5066541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dirty="0"/>
              <a:t>IGNOU (2020) </a:t>
            </a:r>
            <a:r>
              <a:rPr lang="en-US" sz="2400" i="1" dirty="0"/>
              <a:t>MSW 008 - Social Group Work: Working with Groups (rev. ed.). </a:t>
            </a:r>
            <a:r>
              <a:rPr lang="en-US" sz="2400" dirty="0"/>
              <a:t>New Delhi: School of Social Work, Indira Gandhi National Open University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dirty="0" err="1"/>
              <a:t>Toseland</a:t>
            </a:r>
            <a:r>
              <a:rPr lang="en-US" sz="2400" dirty="0"/>
              <a:t> Ronald W and Rivas Robert F (1984) </a:t>
            </a:r>
            <a:r>
              <a:rPr lang="en-US" sz="2400" i="1" dirty="0"/>
              <a:t>An Introduction to Group Work Practice</a:t>
            </a:r>
            <a:r>
              <a:rPr lang="en-US" sz="2400" dirty="0"/>
              <a:t>, New York: McMillan Publishing Company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dirty="0" err="1"/>
              <a:t>Trecker</a:t>
            </a:r>
            <a:r>
              <a:rPr lang="en-US" sz="2400" dirty="0"/>
              <a:t> B </a:t>
            </a:r>
            <a:r>
              <a:rPr lang="en-US" sz="2400" dirty="0" err="1"/>
              <a:t>Harleigh</a:t>
            </a:r>
            <a:r>
              <a:rPr lang="en-US" sz="2400" dirty="0"/>
              <a:t> (1955) Social Group Work – Principles and Practices, New York: Whiteside Inc, (rev. ed.)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 sz="24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C8588D-157A-470A-BFB3-6C5975C68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1174D-49E0-446F-A9B3-879E74ABCD3D}" type="datetime1">
              <a:rPr lang="en-US" smtClean="0"/>
              <a:t>28-Jan-24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757123-026E-45E8-8736-491BD3729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63D236-D36D-49DE-A0E4-DA62D6467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942687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32856"/>
            <a:ext cx="8229600" cy="2592288"/>
          </a:xfrm>
        </p:spPr>
        <p:txBody>
          <a:bodyPr>
            <a:normAutofit/>
          </a:bodyPr>
          <a:lstStyle/>
          <a:p>
            <a:pPr algn="ctr"/>
            <a:r>
              <a:rPr lang="en-US" sz="7200" dirty="0">
                <a:solidFill>
                  <a:schemeClr val="accent2">
                    <a:lumMod val="60000"/>
                    <a:lumOff val="40000"/>
                  </a:schemeClr>
                </a:solidFill>
                <a:latin typeface="Algerian" panose="04020705040A02060702" pitchFamily="82" charset="0"/>
              </a:rPr>
              <a:t>Thank You</a:t>
            </a:r>
            <a:endParaRPr lang="en-IN" sz="7200" dirty="0">
              <a:solidFill>
                <a:schemeClr val="accent2">
                  <a:lumMod val="60000"/>
                  <a:lumOff val="40000"/>
                </a:schemeClr>
              </a:solidFill>
              <a:latin typeface="Algerian" panose="04020705040A02060702" pitchFamily="82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EFC90E6-EFBF-42C5-8DEB-39C380D48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592EA-EC51-4CCC-815E-730DC3FE15A2}" type="datetime1">
              <a:rPr lang="en-US" smtClean="0"/>
              <a:t>28-Jan-24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52EB69-34B4-4E27-B510-0253793AD3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Social Group Work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64664C1-558E-4DF6-BC2C-6F5393203C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8C79D-C61F-4F96-ACB1-1858E0009D74}" type="slidenum">
              <a:rPr lang="en-IN" smtClean="0"/>
              <a:pPr/>
              <a:t>10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8354085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2481</TotalTime>
  <Words>573</Words>
  <Application>Microsoft Office PowerPoint</Application>
  <PresentationFormat>On-screen Show (4:3)</PresentationFormat>
  <Paragraphs>78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Algerian</vt:lpstr>
      <vt:lpstr>Calibri</vt:lpstr>
      <vt:lpstr>Lucida Sans Unicode</vt:lpstr>
      <vt:lpstr>Verdana</vt:lpstr>
      <vt:lpstr>Wingdings 2</vt:lpstr>
      <vt:lpstr>Wingdings 3</vt:lpstr>
      <vt:lpstr>Concourse</vt:lpstr>
      <vt:lpstr>Unit 4 Termination phase  4.2. Significance of evaluation, types and methods of evaluation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References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Characteristics of Social Group</dc:title>
  <dc:creator>ADMIN</dc:creator>
  <cp:lastModifiedBy>Jaimon Varghese</cp:lastModifiedBy>
  <cp:revision>100</cp:revision>
  <dcterms:created xsi:type="dcterms:W3CDTF">2018-01-15T04:45:34Z</dcterms:created>
  <dcterms:modified xsi:type="dcterms:W3CDTF">2024-01-28T17:43:07Z</dcterms:modified>
</cp:coreProperties>
</file>