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2" r:id="rId1"/>
  </p:sldMasterIdLst>
  <p:notesMasterIdLst>
    <p:notesMasterId r:id="rId4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93" r:id="rId26"/>
    <p:sldId id="283" r:id="rId27"/>
    <p:sldId id="284" r:id="rId28"/>
    <p:sldId id="285" r:id="rId29"/>
    <p:sldId id="294" r:id="rId30"/>
    <p:sldId id="286" r:id="rId31"/>
    <p:sldId id="287" r:id="rId32"/>
    <p:sldId id="288" r:id="rId33"/>
    <p:sldId id="295" r:id="rId34"/>
    <p:sldId id="289" r:id="rId35"/>
    <p:sldId id="296" r:id="rId36"/>
    <p:sldId id="297" r:id="rId37"/>
    <p:sldId id="290" r:id="rId38"/>
    <p:sldId id="298" r:id="rId39"/>
    <p:sldId id="291" r:id="rId40"/>
    <p:sldId id="292" r:id="rId41"/>
    <p:sldId id="299" r:id="rId42"/>
    <p:sldId id="300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52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7202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7898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16647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1199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70120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7247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05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79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13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03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38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78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12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06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53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08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61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1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58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21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84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05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74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2BE408-4D13-4649-B632-CF599E48C437}"/>
              </a:ext>
            </a:extLst>
          </p:cNvPr>
          <p:cNvSpPr txBox="1"/>
          <p:nvPr/>
        </p:nvSpPr>
        <p:spPr>
          <a:xfrm>
            <a:off x="2090057" y="1252249"/>
            <a:ext cx="5257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Substance Use Disorders</a:t>
            </a:r>
            <a:endParaRPr lang="en-IN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A254AB-CABC-481A-80BC-A02294040059}"/>
              </a:ext>
            </a:extLst>
          </p:cNvPr>
          <p:cNvSpPr txBox="1"/>
          <p:nvPr/>
        </p:nvSpPr>
        <p:spPr>
          <a:xfrm>
            <a:off x="0" y="0"/>
            <a:ext cx="914400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-US" sz="3200" b="1" dirty="0">
                <a:solidFill>
                  <a:srgbClr val="FFFF00"/>
                </a:solidFill>
              </a:rPr>
              <a:t>SUBSTANCE ABUSE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Disorders due to psychoactive substance use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Conditions arising from the abuse of alcohol, psychoactive drugs &amp; other chemicals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Substance</a:t>
            </a:r>
            <a:r>
              <a:rPr lang="en-US" sz="2800" b="1" dirty="0"/>
              <a:t> refers to any drugs, medication, or toxins that shares the potential of abuse.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Addiction</a:t>
            </a:r>
            <a:r>
              <a:rPr lang="en-US" sz="2800" b="1" dirty="0"/>
              <a:t> is a physiological &amp; psychological dependence on alcohol or other drugs of abuse that affects the central nervous system in such a way that withdrawal symptoms are experienced when the substance is discontinued.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D57886-ED9A-4050-B6FB-3C0382068214}"/>
              </a:ext>
            </a:extLst>
          </p:cNvPr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Abuse</a:t>
            </a:r>
            <a:r>
              <a:rPr lang="en-US" sz="2800" b="1" dirty="0"/>
              <a:t> refers to maladaptive pattern of substance use that impairs health in a board sense.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Dependence</a:t>
            </a:r>
            <a:r>
              <a:rPr lang="en-US" sz="2800" b="1" dirty="0"/>
              <a:t> refers to certain physiological &amp; psychological phenomena induced by the repeated taking of a substance.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Tolerance</a:t>
            </a:r>
            <a:r>
              <a:rPr lang="en-US" sz="2800" b="1" dirty="0"/>
              <a:t> is a state in which after repeated administration, a drug produced a decreased effect, or increasing doses are required to produce the same effect.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Withdrawal state </a:t>
            </a:r>
            <a:r>
              <a:rPr lang="en-US" sz="2800" b="1" dirty="0"/>
              <a:t>is a group of signs &amp; symptoms recurring when a drug is reduced in amount or withdrawn, which last for a limited time.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E634D4-358D-4DD5-8097-4C671B84D741}"/>
              </a:ext>
            </a:extLst>
          </p:cNvPr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ICD – 10 CLASSIFICATION </a:t>
            </a:r>
          </a:p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FFC000"/>
                </a:solidFill>
              </a:rPr>
              <a:t>F10 – F19 Mental &amp; Behavior Disorders due to Psychoactive Substance Use</a:t>
            </a:r>
            <a:r>
              <a:rPr lang="en-US" sz="2800" b="1" dirty="0">
                <a:solidFill>
                  <a:srgbClr val="92D050"/>
                </a:solidFill>
              </a:rPr>
              <a:t>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F10 - Behavior Disorders due to use of Alcohol.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F11 - Behavior Disorders due to use of Opioids.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F12 - Disorders due to use of Cannabinoids.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F13 - Mental &amp; Behavior Disorders due to use of Sedatives &amp; Hypnotics.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F14 - Behavior Disorders due to use of Cocaine.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F16 - Disorders due to use of Hallucinogens.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B80581-86D3-41BA-B3F0-56F527E0FE0E}"/>
              </a:ext>
            </a:extLst>
          </p:cNvPr>
          <p:cNvSpPr txBox="1"/>
          <p:nvPr/>
        </p:nvSpPr>
        <p:spPr>
          <a:xfrm>
            <a:off x="0" y="56138"/>
            <a:ext cx="91440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FFFF00"/>
                </a:solidFill>
              </a:rPr>
              <a:t>PSYCHOLOGICAL FACTORS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General rebelliousness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Sense of inferiority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Poor impulse control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Low self-esteem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Inability to cope up with the pressures of living &amp; society (poor stress management skills)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Loneliness, unmet needs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Desire to escape from reality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Desire to experiment, a sense of adventure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Pleasure seeking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Sexual immaturity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03BB6C-E950-4A1D-991B-B4F211B243EF}"/>
              </a:ext>
            </a:extLst>
          </p:cNvPr>
          <p:cNvSpPr txBox="1"/>
          <p:nvPr/>
        </p:nvSpPr>
        <p:spPr>
          <a:xfrm>
            <a:off x="0" y="0"/>
            <a:ext cx="91440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SOCIAL FACTORS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Religious reasons, peer pressure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Urbanization, extended period of education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Unemployment, overcrowding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Poor social support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Effects of television &amp; other mass media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Occupation: substance use is more common among chefs, barmen, executives, salesman, actors, entertainers, army personnel, journalists, medical personnel, etc.,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386E6-AC8F-46E9-9BC1-8AF536706E53}"/>
              </a:ext>
            </a:extLst>
          </p:cNvPr>
          <p:cNvSpPr txBox="1"/>
          <p:nvPr/>
        </p:nvSpPr>
        <p:spPr>
          <a:xfrm>
            <a:off x="0" y="0"/>
            <a:ext cx="9144000" cy="5302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EASY AVAILABILITY OF DRUGS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Taking drugs prescribed by the doctors (benzodiazepine dependence)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Taking drugs that can be bought legally without prescription (nicotine, opioids)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Taking drugs that can be obtained from illicit sources (street drugs)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9BDC24-989C-4F8B-B0BA-B88CDE9D83F9}"/>
              </a:ext>
            </a:extLst>
          </p:cNvPr>
          <p:cNvSpPr txBox="1"/>
          <p:nvPr/>
        </p:nvSpPr>
        <p:spPr>
          <a:xfrm>
            <a:off x="0" y="126878"/>
            <a:ext cx="9144000" cy="4259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PSYCHIATRIC DISORDERS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	Substance use disorders are more common in depression, anxiety disorders (social phobia), personality disorders (especially anti-social personality), &amp; occasionally in organic brain disorders &amp; schizophrenia.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C02B90-1B62-4527-93F5-045643378025}"/>
              </a:ext>
            </a:extLst>
          </p:cNvPr>
          <p:cNvSpPr txBox="1"/>
          <p:nvPr/>
        </p:nvSpPr>
        <p:spPr>
          <a:xfrm>
            <a:off x="0" y="0"/>
            <a:ext cx="9144000" cy="6489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CONSEQUENCES OF SUBSTANCE ABUSE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Leads to physical dependence, psychological dependence, or both.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It may cause unhealthy lifestyles &amp; behaviors such as poor diet.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Chronic substance abuse impairs social &amp; occupational functioning, creating personal, professional, financial, &amp; legal problems (drug seeking is commonly associated with illegal activities, such as robbery or assault).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A35BD-5C8B-4F7D-9841-265C75242152}"/>
              </a:ext>
            </a:extLst>
          </p:cNvPr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Drug use beginning in early adolescence may lead to emotional &amp; behavioral problems, including depression, family problems with relations, problems with or failure to complete school, &amp; chronic substance abuse problems.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In pregnant women, substance abuse jeopardizes (danger of loss) fetal well-being.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Psychoactive substances produce negative outcomes in many patients, including maladaptive behavior, drug induced psychosis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Illicit street drugs pose added dangers; materials used to dilute them can cause toxic or allergic reactions.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429CDC-EF53-4CD7-8116-C2F6AC43A6AE}"/>
              </a:ext>
            </a:extLst>
          </p:cNvPr>
          <p:cNvSpPr txBox="1"/>
          <p:nvPr/>
        </p:nvSpPr>
        <p:spPr>
          <a:xfrm>
            <a:off x="0" y="0"/>
            <a:ext cx="914400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400" b="1" dirty="0">
                <a:solidFill>
                  <a:srgbClr val="FFFF00"/>
                </a:solidFill>
              </a:rPr>
              <a:t>ALCOHOL DEPENDENCE SYNDROME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400" b="1" dirty="0"/>
              <a:t>	Excessive &amp; compulsive drinking that produce disturbances in mental or cognitive level of functioning which interferes with social &amp; economic levels.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Types of drinkers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92D050"/>
                </a:solidFill>
              </a:rPr>
              <a:t>Moderate drinkers - </a:t>
            </a:r>
            <a:r>
              <a:rPr lang="en-US" sz="2400" b="1" dirty="0"/>
              <a:t>it does not cause much problems physically &amp; mentally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92D050"/>
                </a:solidFill>
              </a:rPr>
              <a:t>Problem drinkers </a:t>
            </a:r>
            <a:r>
              <a:rPr lang="en-US" sz="2400" b="1" dirty="0"/>
              <a:t>- it cause impaired health, family &amp; society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Process of alcoholism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400" b="1" dirty="0"/>
              <a:t>Experimental stage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400" b="1" dirty="0"/>
              <a:t>Recreational stage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400" b="1" dirty="0"/>
              <a:t>Relaxation stage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400" b="1" dirty="0"/>
              <a:t>Compulsion stage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496FA4-9588-432D-9E11-4FC1CC70CD07}"/>
              </a:ext>
            </a:extLst>
          </p:cNvPr>
          <p:cNvSpPr txBox="1"/>
          <p:nvPr/>
        </p:nvSpPr>
        <p:spPr>
          <a:xfrm>
            <a:off x="0" y="0"/>
            <a:ext cx="9144000" cy="6755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buClr>
                <a:schemeClr val="dk1"/>
              </a:buClr>
              <a:buSzPct val="100000"/>
              <a:buNone/>
            </a:pPr>
            <a:r>
              <a:rPr lang="en-IN" sz="2800" b="1" dirty="0">
                <a:solidFill>
                  <a:srgbClr val="00B0F0"/>
                </a:solidFill>
              </a:rPr>
              <a:t>CAUSES OF ALCOHOLISM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Hard physical labour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Occupations like bar mates, medical professionals, journalists &amp; actors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A sudden loss of properties or closed ones.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Ignorance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Suddenly a person become a rich / poor.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Disorders like depression, anxiety, phobia, &amp; panic disorders.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Biochemical factors (alterations in dopamine &amp; epinephrine)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Psychological factors (low self esteem, poor impulse, escape from reality, pleasure seeking).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400" b="1" dirty="0"/>
              <a:t>Social factors (over crowding, peer pleasure, urbanizations, religious reason, unemployment, poor social support, isolation).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DD968B-3E87-4911-B0E0-983BD0D71EBB}"/>
              </a:ext>
            </a:extLst>
          </p:cNvPr>
          <p:cNvSpPr txBox="1"/>
          <p:nvPr/>
        </p:nvSpPr>
        <p:spPr>
          <a:xfrm>
            <a:off x="1" y="457200"/>
            <a:ext cx="91440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STAGES OF ALCOHOLISM 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Progressive phase 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Crucial phase 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Chronic phase 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Rehabilitative phase 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Road for recovery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EC040F-1BD4-41E0-8FDC-7271AD5AF851}"/>
              </a:ext>
            </a:extLst>
          </p:cNvPr>
          <p:cNvSpPr txBox="1"/>
          <p:nvPr/>
        </p:nvSpPr>
        <p:spPr>
          <a:xfrm>
            <a:off x="0" y="200584"/>
            <a:ext cx="9144000" cy="5995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CLINICAL FEATURES OF ALCOHOL DEPENDENCE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Minor complaints : (disquiet, indigestion, mood swings or depression, increased incidence of infection)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Poor personal hygiene.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Untreated injuries (cigarette burns, fractures, bruises that cannot be fully explained).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Unusually high tolerance for sedatives &amp; opioids.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Nutritional deficiency (vitamins &amp; minerals).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447D2D-BF20-449D-89A2-BB0FDA9CEA4B}"/>
              </a:ext>
            </a:extLst>
          </p:cNvPr>
          <p:cNvSpPr txBox="1"/>
          <p:nvPr/>
        </p:nvSpPr>
        <p:spPr>
          <a:xfrm>
            <a:off x="0" y="982176"/>
            <a:ext cx="9144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Secretive behavior (may attempt to hide disorder or alcohol supply).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Consumption of alcohol- containing products (mouthwash, after-shave lotion, hair spray, lighter fluid, body spray, shampoos).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Denial of problem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Tendency to blame others &amp; rationalize problems (problems displacing anger, guilt, or inadequacy onto others to avoid confronting illness).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997CAB-23DE-4C30-B3AE-3D8B2BD4CC81}"/>
              </a:ext>
            </a:extLst>
          </p:cNvPr>
          <p:cNvSpPr txBox="1"/>
          <p:nvPr/>
        </p:nvSpPr>
        <p:spPr>
          <a:xfrm>
            <a:off x="0" y="0"/>
            <a:ext cx="9144000" cy="6785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ICD-10 CRITERIA FOR ALCOHOL DEPENDENCE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A strong desire to take the substance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Difficulty in controlling substance taking behavior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A physiological withdrawal state.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Progressive neglect of alternative pleasures or interests.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Persisting with substance use despite clear evidence of harmful consequences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676561-36E1-432B-977E-077623435CA9}"/>
              </a:ext>
            </a:extLst>
          </p:cNvPr>
          <p:cNvSpPr txBox="1"/>
          <p:nvPr/>
        </p:nvSpPr>
        <p:spPr>
          <a:xfrm>
            <a:off x="0" y="0"/>
            <a:ext cx="914400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  <a:buNone/>
            </a:pPr>
            <a:r>
              <a:rPr lang="en-US" sz="3600" b="1" dirty="0">
                <a:solidFill>
                  <a:srgbClr val="00B0F0"/>
                </a:solidFill>
              </a:rPr>
              <a:t>PSYCHIATRIC DISORDERS DUE TO ALCOHOL DEPENDENCE</a:t>
            </a:r>
            <a:endParaRPr lang="en-US" sz="2400" b="1" dirty="0">
              <a:solidFill>
                <a:srgbClr val="00B0F0"/>
              </a:solidFill>
            </a:endParaRP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Acute intoxication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Withdrawal syndrome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Alcohol-induced amnestic disorders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Alcohol-induced psychiatric disorders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F3B357-0E6F-48EA-8202-8EABA98E030A}"/>
              </a:ext>
            </a:extLst>
          </p:cNvPr>
          <p:cNvSpPr txBox="1"/>
          <p:nvPr/>
        </p:nvSpPr>
        <p:spPr>
          <a:xfrm>
            <a:off x="0" y="0"/>
            <a:ext cx="9144000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C000"/>
                </a:solidFill>
              </a:rPr>
              <a:t>ACUTE INTOXICATION </a:t>
            </a:r>
          </a:p>
          <a:p>
            <a:pPr marL="457200" lvl="0" indent="-4572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1" dirty="0"/>
              <a:t>Develops during or shortly after alcohol ingestion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Clinically significant maladaptive behavior or psychological changes (inappropriate sexual or aggressive behavior)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Mood lability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Impaired judgment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Slurred speech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Inco-ordination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Unsteady gait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Impaired attention &amp; memory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Finally resulting in daze or coma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FDD7-3DD2-4CD1-9D9F-715A43989C1A}"/>
              </a:ext>
            </a:extLst>
          </p:cNvPr>
          <p:cNvSpPr txBox="1"/>
          <p:nvPr/>
        </p:nvSpPr>
        <p:spPr>
          <a:xfrm>
            <a:off x="0" y="-65314"/>
            <a:ext cx="9144000" cy="5579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C000"/>
                </a:solidFill>
              </a:rPr>
              <a:t>WITHDRAWAL SYNDROME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	Person who have been drinking heavily over a prolonged period of time, any rapid decrease in the amount of alcohol in the body is likely to produce withdrawal symptoms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These are: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>
                <a:solidFill>
                  <a:srgbClr val="92D050"/>
                </a:solidFill>
              </a:rPr>
              <a:t>Simple withdrawal symptoms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>
                <a:solidFill>
                  <a:srgbClr val="92D050"/>
                </a:solidFill>
              </a:rPr>
              <a:t>Delirium tremens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46FDFB-3176-4C19-8A17-60DDB3540E3F}"/>
              </a:ext>
            </a:extLst>
          </p:cNvPr>
          <p:cNvSpPr txBox="1"/>
          <p:nvPr/>
        </p:nvSpPr>
        <p:spPr>
          <a:xfrm>
            <a:off x="1289956" y="0"/>
            <a:ext cx="7854043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92D050"/>
                </a:solidFill>
              </a:rPr>
              <a:t>SIMPLE WITHDRAWAL SYNDROME: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i="1" dirty="0">
                <a:solidFill>
                  <a:srgbClr val="00B050"/>
                </a:solidFill>
              </a:rPr>
              <a:t>Characterized by,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Mild tremors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Nausea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Vomiting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Weakness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Irritability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Insomnia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600" b="1" dirty="0"/>
              <a:t>Anxiety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C1100A-14C1-4EF6-816F-9EFB25B01E6F}"/>
              </a:ext>
            </a:extLst>
          </p:cNvPr>
          <p:cNvSpPr txBox="1"/>
          <p:nvPr/>
        </p:nvSpPr>
        <p:spPr>
          <a:xfrm>
            <a:off x="0" y="-36959"/>
            <a:ext cx="9144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4000" b="1" dirty="0">
                <a:solidFill>
                  <a:srgbClr val="92D050"/>
                </a:solidFill>
              </a:rPr>
              <a:t>DELIRIUM TREMENS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	Occurs usually within 2- 4days of complete or significant abstinence from heavy drinking.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i="1" dirty="0">
                <a:solidFill>
                  <a:srgbClr val="00B050"/>
                </a:solidFill>
              </a:rPr>
              <a:t>characterized by,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A dramatic &amp; rapidly changing picture of disordered mental activity, with clouding of consciousness &amp; disorientation in time &amp; place.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Poor attention span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Vivid hallucinations which are usually visual, tactile hallucinations can also occur.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Severe psychomotor agitation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26C8C3-0C08-4F55-BDC3-41D8C2BB49EF}"/>
              </a:ext>
            </a:extLst>
          </p:cNvPr>
          <p:cNvSpPr txBox="1"/>
          <p:nvPr/>
        </p:nvSpPr>
        <p:spPr>
          <a:xfrm>
            <a:off x="0" y="674400"/>
            <a:ext cx="9144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Shouting &amp; evident fear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Grossly tremulous hands which sometimes pick-up imaginary objects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Autonomic disturbances such as sweating, fever, tachycardia, raised blood pressure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Dehydration with electrolyte imbalances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Reversal of sleep-wake pattern or insomnia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Death may occur due to cardiovascular collapse, infection, hyperthermia, or self inflicted injury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32723D-DCA5-486B-B98B-B748B74EF466}"/>
              </a:ext>
            </a:extLst>
          </p:cNvPr>
          <p:cNvSpPr txBox="1"/>
          <p:nvPr/>
        </p:nvSpPr>
        <p:spPr>
          <a:xfrm>
            <a:off x="0" y="0"/>
            <a:ext cx="9144000" cy="5610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C000"/>
                </a:solidFill>
              </a:rPr>
              <a:t>ALCOHOL-INDUCED AMNESTIC DISORDERS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	Chronic alcohol abuse associated with thiamine deficiency (vitamin B) is the most frequent cause of amnestic disorders.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	</a:t>
            </a:r>
            <a:r>
              <a:rPr lang="en-US" sz="2800" b="1" i="1" dirty="0">
                <a:solidFill>
                  <a:srgbClr val="00B050"/>
                </a:solidFill>
              </a:rPr>
              <a:t>This condition is divided into :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Wernicke’s syndrome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Korsakoff’s syndrome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19507B-F23E-4297-BD0D-C9152D6C4501}"/>
              </a:ext>
            </a:extLst>
          </p:cNvPr>
          <p:cNvSpPr txBox="1"/>
          <p:nvPr/>
        </p:nvSpPr>
        <p:spPr>
          <a:xfrm>
            <a:off x="0" y="0"/>
            <a:ext cx="91440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4400" b="1" dirty="0">
                <a:solidFill>
                  <a:srgbClr val="00B0F0"/>
                </a:solidFill>
              </a:rPr>
              <a:t>WERNICKE’S SYNDROME</a:t>
            </a:r>
            <a:endParaRPr lang="en-US" sz="3200" b="1" dirty="0">
              <a:solidFill>
                <a:srgbClr val="00B0F0"/>
              </a:solidFill>
            </a:endParaRP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Prominent cerebellar ataxia (uncoordinated muscle movement)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Palsy of the 6th cranial nerve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Peripheral neuropathy - a result of damage to the nerves located outside of the brain and spinal cord (peripheral nerves), often causes weakness, numbness and pain, usually in the hands and feet.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Mental confusion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226549-14AC-444C-A7F1-A6BC3E888F3F}"/>
              </a:ext>
            </a:extLst>
          </p:cNvPr>
          <p:cNvSpPr txBox="1"/>
          <p:nvPr/>
        </p:nvSpPr>
        <p:spPr>
          <a:xfrm>
            <a:off x="0" y="0"/>
            <a:ext cx="9144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4400" b="1" dirty="0">
                <a:solidFill>
                  <a:srgbClr val="00B0F0"/>
                </a:solidFill>
              </a:rPr>
              <a:t>KORSAKOFF’S SYNDROME </a:t>
            </a:r>
            <a:endParaRPr lang="en-US" sz="3200" b="1" dirty="0">
              <a:solidFill>
                <a:srgbClr val="00B0F0"/>
              </a:solidFill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3200" b="1" dirty="0"/>
              <a:t>Gross memory disturbance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Disorientation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Confusion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Confabulation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Poor attention span &amp; distractibility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 b="1" dirty="0"/>
              <a:t>Impairment of insight</a:t>
            </a:r>
          </a:p>
        </p:txBody>
      </p:sp>
    </p:spTree>
    <p:extLst>
      <p:ext uri="{BB962C8B-B14F-4D97-AF65-F5344CB8AC3E}">
        <p14:creationId xmlns:p14="http://schemas.microsoft.com/office/powerpoint/2010/main" val="110801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000F6-9B8C-4177-B179-017F786EFEA1}"/>
              </a:ext>
            </a:extLst>
          </p:cNvPr>
          <p:cNvSpPr txBox="1"/>
          <p:nvPr/>
        </p:nvSpPr>
        <p:spPr>
          <a:xfrm>
            <a:off x="0" y="0"/>
            <a:ext cx="91440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ALCOHOL-INDUCED PSYCHIATRIC DISORDERS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Alcohol induced dementia: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It is a long term complication of alcohol abuse, characterized by global decrease in cognitive functioning (decreased intellectual functioning &amp; memory)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This disorder tends to improve with abstinence, but most of the patients may have permanent disabilities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CE8A50-BE02-4EAE-98E8-58FF4C274D25}"/>
              </a:ext>
            </a:extLst>
          </p:cNvPr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IN" sz="2800" b="1" dirty="0">
                <a:solidFill>
                  <a:srgbClr val="00B0F0"/>
                </a:solidFill>
              </a:rPr>
              <a:t>Persistent Depression &amp; Anxiety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/>
              <a:t>Suicidal behaviour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/>
              <a:t>Alcohol-induced anxiety disorders: panic attacks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/>
              <a:t>Impaired psychosexual dysfunction: erectile dysfunction &amp; delayed ejaculation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/>
              <a:t>Pathological jealousy: delusion of unfaithfulness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>
                <a:solidFill>
                  <a:srgbClr val="92D050"/>
                </a:solidFill>
              </a:rPr>
              <a:t>Alcoholic seizures: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IN" sz="2400" b="1" dirty="0"/>
              <a:t>1.Generalized tonic - </a:t>
            </a:r>
            <a:r>
              <a:rPr lang="en-IN" sz="2400" b="1" dirty="0" err="1"/>
              <a:t>clonic</a:t>
            </a:r>
            <a:r>
              <a:rPr lang="en-IN" sz="2400" b="1" dirty="0"/>
              <a:t> seizures occur within 12-48 hours after a heavy bout of drinking.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IN" sz="2400" b="1" dirty="0"/>
              <a:t>2. Status epilepticus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IN" sz="2400" b="1" dirty="0">
                <a:solidFill>
                  <a:srgbClr val="92D050"/>
                </a:solidFill>
              </a:rPr>
              <a:t>Alcoholic hallucinosis: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IN" sz="2400" b="1" dirty="0"/>
              <a:t>1.Presence of auditory hallucination during abstinence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IN" sz="2400" b="1" dirty="0"/>
              <a:t>2. Regular alcohol intake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FFE740-967A-4C70-90A2-8829F4B15814}"/>
              </a:ext>
            </a:extLst>
          </p:cNvPr>
          <p:cNvSpPr txBox="1"/>
          <p:nvPr/>
        </p:nvSpPr>
        <p:spPr>
          <a:xfrm>
            <a:off x="0" y="-16329"/>
            <a:ext cx="9144000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RELAPSE </a:t>
            </a:r>
          </a:p>
          <a:p>
            <a:pPr marL="457200" lvl="0" indent="-4572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The process of returning to the use of alcohol or drugs after a period of abstinence.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400" b="1" i="1" dirty="0">
                <a:solidFill>
                  <a:srgbClr val="92D050"/>
                </a:solidFill>
              </a:rPr>
              <a:t>Relapse dangers: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The presence / proximity of drugs or alcohol, drug users, places where drugs were used.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Negative feelings, anger, sadness, loneliness, guilt, fear, &amp; anxiety </a:t>
            </a:r>
          </a:p>
          <a:p>
            <a:pPr marL="342900" lvl="0" indent="-342900" algn="l" rtl="0">
              <a:spcBef>
                <a:spcPts val="6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Positive feelings which make you celebrate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Boredom – a state of feeling bored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Increase the intake of drug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Physical pain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Lot of cash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73D1F3-8A89-416F-A9FE-EB20CEC2A9C4}"/>
              </a:ext>
            </a:extLst>
          </p:cNvPr>
          <p:cNvSpPr txBox="1"/>
          <p:nvPr/>
        </p:nvSpPr>
        <p:spPr>
          <a:xfrm>
            <a:off x="0" y="0"/>
            <a:ext cx="914400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4000" b="1" dirty="0">
                <a:solidFill>
                  <a:srgbClr val="FFFF00"/>
                </a:solidFill>
              </a:rPr>
              <a:t>Warning signs of relapse: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Stopping medications on one’s own or against the advise of medical professionals.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Hanging around old drinking haunts &amp; drug using friends.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Isolating themselves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Keeping alcohol, drugs around the houses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Obsessive thinking about using drugs / drinking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Fail to follow their treatment plan, quitting therapies, skipping doctor’s appointments.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Feeling over confident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Difficulties in maintaining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04794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73D1F3-8A89-416F-A9FE-EB20CEC2A9C4}"/>
              </a:ext>
            </a:extLst>
          </p:cNvPr>
          <p:cNvSpPr txBox="1"/>
          <p:nvPr/>
        </p:nvSpPr>
        <p:spPr>
          <a:xfrm>
            <a:off x="0" y="0"/>
            <a:ext cx="914400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3600" b="1" dirty="0">
                <a:solidFill>
                  <a:srgbClr val="FFFF00"/>
                </a:solidFill>
              </a:rPr>
              <a:t>Warning signs of relapse (cont.)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Setting unrealistic goals.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Changes in diet, sleep, energy levels, &amp; personal hygiene.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Feeling overwhelmed.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Constant boredom.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Sudden changes in psychiatric symptoms.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Unresolved conflicts.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Avoidance.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Major life changes – loss, grief, trauma, painful emotions, winning the lotteries.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Ignoring relapse warning signs &amp; symptoms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A4532E-CBE3-4063-8DFF-85EEBD14C8B7}"/>
              </a:ext>
            </a:extLst>
          </p:cNvPr>
          <p:cNvSpPr txBox="1"/>
          <p:nvPr/>
        </p:nvSpPr>
        <p:spPr>
          <a:xfrm>
            <a:off x="0" y="0"/>
            <a:ext cx="9144000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Signs &amp; symptoms of relapse: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Experiencing post acute withdrawal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Return to denial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Avoidance &amp; defensive behavior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Starting to build crisis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Feeling immobilized (stuck)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Become depressed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Loss of control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Urges &amp; cravings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Chemical loss of control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B56160-2143-4303-8BB4-65953C2B929E}"/>
              </a:ext>
            </a:extLst>
          </p:cNvPr>
          <p:cNvSpPr txBox="1"/>
          <p:nvPr/>
        </p:nvSpPr>
        <p:spPr>
          <a:xfrm>
            <a:off x="0" y="0"/>
            <a:ext cx="9144000" cy="682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COMPLICATIONS OF ALCOHOL ABUSE 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rgbClr val="00B0F0"/>
                </a:solidFill>
              </a:rPr>
              <a:t>Gastro intestinal complications –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Chronic diarrhea,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Esophagitis,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Esophageal cancer,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Esophageal varices,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Gastric ulcers,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Gastritis,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Gastro intestinal bleeding,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Malabsorption, </a:t>
            </a:r>
          </a:p>
          <a:p>
            <a:pPr marL="2628900" lvl="5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Pancreatitis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B56160-2143-4303-8BB4-65953C2B929E}"/>
              </a:ext>
            </a:extLst>
          </p:cNvPr>
          <p:cNvSpPr txBox="1"/>
          <p:nvPr/>
        </p:nvSpPr>
        <p:spPr>
          <a:xfrm>
            <a:off x="0" y="0"/>
            <a:ext cx="9144000" cy="6191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COMPLICATIONS OF ALCOHOL ABUSE 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rgbClr val="00B0F0"/>
                </a:solidFill>
              </a:rPr>
              <a:t>Neurologic complications –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Alcohol dementia,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Alcoholic hallucinosis,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Alcohol withdrawal delirium,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Korsakoff’s syndrome,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Peripheral neuropathy,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Seizure disorders,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Subdural hematoma,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Wernicke’s encephalopathy </a:t>
            </a:r>
          </a:p>
        </p:txBody>
      </p:sp>
    </p:spTree>
    <p:extLst>
      <p:ext uri="{BB962C8B-B14F-4D97-AF65-F5344CB8AC3E}">
        <p14:creationId xmlns:p14="http://schemas.microsoft.com/office/powerpoint/2010/main" val="1202914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4E323A-90ED-4617-A0AD-D726B49071EB}"/>
              </a:ext>
            </a:extLst>
          </p:cNvPr>
          <p:cNvSpPr txBox="1"/>
          <p:nvPr/>
        </p:nvSpPr>
        <p:spPr>
          <a:xfrm>
            <a:off x="0" y="0"/>
            <a:ext cx="9144000" cy="453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00B0F0"/>
                </a:solidFill>
              </a:rPr>
              <a:t>Cardiopulmonary complications –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Arrhythmias, 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Cardiomyopathy, 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Essential hypertension, 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Chronic obstructive pulmonary disease, 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Pneumonia, </a:t>
            </a:r>
          </a:p>
          <a:p>
            <a:pPr marL="1257300" lvl="2" indent="-342900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Increased risk of tuberculosis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4E323A-90ED-4617-A0AD-D726B49071EB}"/>
              </a:ext>
            </a:extLst>
          </p:cNvPr>
          <p:cNvSpPr txBox="1"/>
          <p:nvPr/>
        </p:nvSpPr>
        <p:spPr>
          <a:xfrm>
            <a:off x="0" y="0"/>
            <a:ext cx="9144000" cy="4207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00B0F0"/>
                </a:solidFill>
              </a:rPr>
              <a:t>Psychiatric complications – </a:t>
            </a:r>
          </a:p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A-motivational syndrome, </a:t>
            </a:r>
          </a:p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Depression, </a:t>
            </a:r>
          </a:p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Impaired social &amp; occupational functioning, </a:t>
            </a:r>
          </a:p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Multiple substance abuse, </a:t>
            </a:r>
          </a:p>
          <a:p>
            <a:pPr marL="1257300" lvl="2" indent="-342900">
              <a:lnSpc>
                <a:spcPct val="15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Suicide</a:t>
            </a:r>
          </a:p>
        </p:txBody>
      </p:sp>
    </p:spTree>
    <p:extLst>
      <p:ext uri="{BB962C8B-B14F-4D97-AF65-F5344CB8AC3E}">
        <p14:creationId xmlns:p14="http://schemas.microsoft.com/office/powerpoint/2010/main" val="3756327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4E323A-90ED-4617-A0AD-D726B49071EB}"/>
              </a:ext>
            </a:extLst>
          </p:cNvPr>
          <p:cNvSpPr txBox="1"/>
          <p:nvPr/>
        </p:nvSpPr>
        <p:spPr>
          <a:xfrm>
            <a:off x="0" y="0"/>
            <a:ext cx="9144000" cy="649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rgbClr val="00B0F0"/>
                </a:solidFill>
              </a:rPr>
              <a:t>Hepatic complications –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Alcoholic hepatitis,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Cirrhosis,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Fatty liver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rgbClr val="00B0F0"/>
                </a:solidFill>
              </a:rPr>
              <a:t>Other complications –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Beri </a:t>
            </a:r>
            <a:r>
              <a:rPr lang="en-US" sz="2400" b="1" dirty="0" err="1"/>
              <a:t>beri</a:t>
            </a:r>
            <a:r>
              <a:rPr lang="en-US" sz="2400" b="1" dirty="0"/>
              <a:t>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Fetal alcohol syndrome,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Hypoglycemia,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Leg &amp; foot ulcers, </a:t>
            </a:r>
          </a:p>
          <a:p>
            <a:pPr marL="2628900" lvl="5" indent="-342900">
              <a:lnSpc>
                <a:spcPct val="160000"/>
              </a:lnSpc>
              <a:spcBef>
                <a:spcPts val="544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err="1"/>
              <a:t>Prosatitis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03688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938531-4128-45D7-9005-ABD5714135C0}"/>
              </a:ext>
            </a:extLst>
          </p:cNvPr>
          <p:cNvSpPr txBox="1"/>
          <p:nvPr/>
        </p:nvSpPr>
        <p:spPr>
          <a:xfrm>
            <a:off x="0" y="-48875"/>
            <a:ext cx="91440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3600" b="1" dirty="0">
                <a:solidFill>
                  <a:srgbClr val="FFFF00"/>
                </a:solidFill>
              </a:rPr>
              <a:t>Diagnostic evaluation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History collection.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Mental status examination.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Physical examination.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Neurologic examination.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Alcohol use disorders identification tests (AUDIT).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Blood alcohol level to indicate intoxication (200mg/dl).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Urine toxicology to reveal use of other drugs.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938531-4128-45D7-9005-ABD5714135C0}"/>
              </a:ext>
            </a:extLst>
          </p:cNvPr>
          <p:cNvSpPr txBox="1"/>
          <p:nvPr/>
        </p:nvSpPr>
        <p:spPr>
          <a:xfrm>
            <a:off x="0" y="-48875"/>
            <a:ext cx="914400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3600" b="1" dirty="0">
                <a:solidFill>
                  <a:srgbClr val="FFFF00"/>
                </a:solidFill>
              </a:rPr>
              <a:t>Diagnostic evaluation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Serum electrolytes analysis- revealing electrolyte abnormalities associated with alcohol use.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Liver function studies demonstrating alcohol related liver damage.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Hematologic workup possibly revealing anemia,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Echocardiography &amp; electrocardiography demonstrating cardiac problems.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Based on ICD10 criteria.</a:t>
            </a:r>
          </a:p>
        </p:txBody>
      </p:sp>
    </p:spTree>
    <p:extLst>
      <p:ext uri="{BB962C8B-B14F-4D97-AF65-F5344CB8AC3E}">
        <p14:creationId xmlns:p14="http://schemas.microsoft.com/office/powerpoint/2010/main" val="3965034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E8A3A-362F-43BD-8A4A-B99F3A2F08D4}"/>
              </a:ext>
            </a:extLst>
          </p:cNvPr>
          <p:cNvSpPr txBox="1"/>
          <p:nvPr/>
        </p:nvSpPr>
        <p:spPr>
          <a:xfrm>
            <a:off x="0" y="0"/>
            <a:ext cx="914400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Treatment modalities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Symptomatic treatment.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Fluid replacement therapy.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IV glucose to prevent hypoglycemia.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Correction of hypothermia / acidosis.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/>
              <a:t>Emergency measures for trauma, infection or GI bleeding.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5E1778-5731-47A2-908D-A3AB118146C8}"/>
              </a:ext>
            </a:extLst>
          </p:cNvPr>
          <p:cNvSpPr txBox="1"/>
          <p:nvPr/>
        </p:nvSpPr>
        <p:spPr>
          <a:xfrm>
            <a:off x="0" y="0"/>
            <a:ext cx="914400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PSYCHOLOGICAL THERAPY: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Motivational interviewing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Group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Aversive conditioning /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Cognitive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Relapse prevention technique: this technique helps the patient to identify high-risk relapse factors &amp; develop strategies to deal with them.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5E1778-5731-47A2-908D-A3AB118146C8}"/>
              </a:ext>
            </a:extLst>
          </p:cNvPr>
          <p:cNvSpPr txBox="1"/>
          <p:nvPr/>
        </p:nvSpPr>
        <p:spPr>
          <a:xfrm>
            <a:off x="0" y="0"/>
            <a:ext cx="9144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FFFF00"/>
                </a:solidFill>
              </a:rPr>
              <a:t>PSYCHOLOGICAL THERAPY: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Cue exposure technique: the technique aims through repeated exposure to desensitize drug abusers to drug effects, &amp; thus improve their ability to remain abstinent.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Assertive training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Behavior counseling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Supportive psychotherapy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b="1" dirty="0"/>
              <a:t>Individual psychotherapy</a:t>
            </a:r>
          </a:p>
        </p:txBody>
      </p:sp>
    </p:spTree>
    <p:extLst>
      <p:ext uri="{BB962C8B-B14F-4D97-AF65-F5344CB8AC3E}">
        <p14:creationId xmlns:p14="http://schemas.microsoft.com/office/powerpoint/2010/main" val="679166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87E3A-910B-4304-97ED-D2CCAB1D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263" y="2473804"/>
            <a:ext cx="7511473" cy="1312480"/>
          </a:xfrm>
        </p:spPr>
        <p:txBody>
          <a:bodyPr>
            <a:normAutofit/>
          </a:bodyPr>
          <a:lstStyle/>
          <a:p>
            <a:pPr algn="ctr"/>
            <a:r>
              <a:rPr lang="en-IN" sz="66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4611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204</TotalTime>
  <Words>1914</Words>
  <Application>Microsoft Office PowerPoint</Application>
  <PresentationFormat>On-screen Show (4:3)</PresentationFormat>
  <Paragraphs>282</Paragraphs>
  <Slides>42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Century Gothic</vt:lpstr>
      <vt:lpstr>Noto Sans Symbols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Jaimon Varghese</cp:lastModifiedBy>
  <cp:revision>5</cp:revision>
  <dcterms:modified xsi:type="dcterms:W3CDTF">2022-06-22T04:16:53Z</dcterms:modified>
</cp:coreProperties>
</file>