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38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8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50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29-Jan-24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29-Jan-24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29-Jan-24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29-Jan-24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29-Jan-24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040560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4 </a:t>
            </a:r>
            <a:r>
              <a:rPr lang="en-US" sz="5300" dirty="0">
                <a:solidFill>
                  <a:srgbClr val="00B0F0"/>
                </a:solidFill>
              </a:rPr>
              <a:t>Termination phase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4.3</a:t>
            </a:r>
            <a:r>
              <a:rPr lang="en-US" dirty="0"/>
              <a:t>. Types of termination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29-Jan-24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548680"/>
            <a:ext cx="9013032" cy="5904657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4.3. Types of termination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>
                <a:solidFill>
                  <a:srgbClr val="00B050"/>
                </a:solidFill>
              </a:rPr>
              <a:t>IGNOU, 2008:263-265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Scheduled Termination (preplanned)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Unscheduled Termination (unplanned / abrupt)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Positive Termination (of a successful group)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Negative Termination (of an unsuccessful group)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Referral (change of worker)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Transfer (change of agency)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Member turnover (recurring groups)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29-Jan-24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353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B0F0"/>
                </a:solidFill>
              </a:rPr>
              <a:t>Reasons for termination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2699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Completion of task / achievement of goals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Incompetency of worker / leader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Members dropping out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Transfer of members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Leader / worker leaving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(1) Positive Termination - a successful group (scheduled)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579296" cy="4824536"/>
          </a:xfrm>
        </p:spPr>
        <p:txBody>
          <a:bodyPr>
            <a:normAutofit/>
          </a:bodyPr>
          <a:lstStyle/>
          <a:p>
            <a:r>
              <a:rPr lang="en-US" sz="3200" dirty="0"/>
              <a:t>Acknowledge the activities accomplished </a:t>
            </a:r>
          </a:p>
          <a:p>
            <a:r>
              <a:rPr lang="en-US" sz="3200" dirty="0"/>
              <a:t>‘Sweet sorrow’ reaction (ambivalence)</a:t>
            </a:r>
          </a:p>
          <a:p>
            <a:r>
              <a:rPr lang="en-US" sz="3200" dirty="0"/>
              <a:t>Ceremony to commemorate and recognize the group’ accomplishment </a:t>
            </a:r>
          </a:p>
          <a:p>
            <a:r>
              <a:rPr lang="en-US" sz="3200" dirty="0"/>
              <a:t>Termination announced one or two meetings prior to of the formal ending</a:t>
            </a:r>
          </a:p>
          <a:p>
            <a:r>
              <a:rPr lang="en-US" sz="3200" dirty="0"/>
              <a:t>Sharing of members / leaders / worker’s feedbacks  </a:t>
            </a:r>
            <a:endParaRPr lang="en-IN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507288" cy="5832648"/>
          </a:xfrm>
        </p:spPr>
        <p:txBody>
          <a:bodyPr>
            <a:normAutofit/>
          </a:bodyPr>
          <a:lstStyle/>
          <a:p>
            <a:r>
              <a:rPr lang="en-US" sz="3200" dirty="0"/>
              <a:t>Progress in task accomplishment and goal achievement is evaluated </a:t>
            </a:r>
          </a:p>
          <a:p>
            <a:r>
              <a:rPr lang="en-US" sz="3200" dirty="0"/>
              <a:t>Make plans for continued work by the members on remaining tasks</a:t>
            </a:r>
          </a:p>
          <a:p>
            <a:r>
              <a:rPr lang="en-US" sz="3200" dirty="0"/>
              <a:t>Plan for the unresolved, last minute issues that are identified by members </a:t>
            </a:r>
          </a:p>
          <a:p>
            <a:r>
              <a:rPr lang="en-US" sz="3200" dirty="0"/>
              <a:t>Dealing with the emotional reactions of member upon termination</a:t>
            </a:r>
          </a:p>
          <a:p>
            <a:r>
              <a:rPr lang="en-US" sz="3200" dirty="0"/>
              <a:t>Discuss to plan for a special social event for the group’s ending </a:t>
            </a:r>
            <a:endParaRPr lang="en-IN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(2) Negative Termination (of an unsuccessful group)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435280" cy="4536504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Scheduled or unscheduled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Goals are largely unmet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Tasks are incomplete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Unsuccessful group often ends abruptly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Reactions – anger, frustration, disappointment, despair, guilt, scape-goating, blaming and apathy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E.g. group formed to procure a grant or raise funds which was unsuccessful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r>
              <a:rPr lang="en-US" sz="3200" dirty="0"/>
              <a:t>Members may be highly critical of leader of other group members, or of situation / environment</a:t>
            </a:r>
          </a:p>
          <a:p>
            <a:r>
              <a:rPr lang="en-US" sz="3200" dirty="0"/>
              <a:t>Leader contact members to gain their thoughts about group and prepare a critical feedback </a:t>
            </a:r>
          </a:p>
          <a:p>
            <a:r>
              <a:rPr lang="en-US" sz="3200" dirty="0"/>
              <a:t>‘Visualize possible’ criticism and then formulate the positive and realistic response to each anticipated criticism </a:t>
            </a:r>
          </a:p>
          <a:p>
            <a:pPr>
              <a:buNone/>
            </a:pPr>
            <a:endParaRPr lang="en-IN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>
            <a:normAutofit/>
          </a:bodyPr>
          <a:lstStyle/>
          <a:p>
            <a:r>
              <a:rPr lang="en-US" sz="3600" dirty="0"/>
              <a:t>Reasons for the lack of progress / failure of the group are assessed and analyzed </a:t>
            </a:r>
          </a:p>
          <a:p>
            <a:r>
              <a:rPr lang="en-US" sz="3600" dirty="0"/>
              <a:t>Discussion on alternatives for the group and its members to reach their goals </a:t>
            </a:r>
          </a:p>
          <a:p>
            <a:r>
              <a:rPr lang="en-US" sz="4000" dirty="0"/>
              <a:t>Dealing with the emotional reactions of member upon termination</a:t>
            </a:r>
          </a:p>
          <a:p>
            <a:pPr>
              <a:buNone/>
            </a:pPr>
            <a:endParaRPr lang="en-IN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Members dropping out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9709"/>
            <a:ext cx="8229600" cy="4879611"/>
          </a:xfrm>
        </p:spPr>
        <p:txBody>
          <a:bodyPr>
            <a:normAutofit/>
          </a:bodyPr>
          <a:lstStyle/>
          <a:p>
            <a:r>
              <a:rPr lang="en-US" sz="3600" dirty="0"/>
              <a:t>Disagreement or dislike with other members / leader / worker </a:t>
            </a:r>
          </a:p>
          <a:p>
            <a:r>
              <a:rPr lang="en-US" sz="3600" dirty="0"/>
              <a:t>Members may start a new job and leave group for want of time and convenience </a:t>
            </a:r>
          </a:p>
          <a:p>
            <a:r>
              <a:rPr lang="en-US" sz="3600" dirty="0"/>
              <a:t>Members’ living situation / environment changes / crises</a:t>
            </a:r>
          </a:p>
          <a:p>
            <a:r>
              <a:rPr lang="en-US" sz="3600" dirty="0"/>
              <a:t>Migration / shifting of residence</a:t>
            </a:r>
          </a:p>
          <a:p>
            <a:endParaRPr lang="en-IN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/>
          </a:bodyPr>
          <a:lstStyle/>
          <a:p>
            <a:r>
              <a:rPr lang="en-US" sz="3600" dirty="0"/>
              <a:t>Leader / worker resolve the conflicts so the members may return to group </a:t>
            </a:r>
          </a:p>
          <a:p>
            <a:r>
              <a:rPr lang="en-US" sz="3600" dirty="0"/>
              <a:t>Exploring the reasons for leaving a group </a:t>
            </a:r>
          </a:p>
          <a:p>
            <a:r>
              <a:rPr lang="en-US" sz="3600" dirty="0"/>
              <a:t>Leader modifies the role of members for their belter / positive contribution </a:t>
            </a:r>
          </a:p>
          <a:p>
            <a:r>
              <a:rPr lang="en-US" sz="3600" dirty="0"/>
              <a:t>Unavoidable circumstances</a:t>
            </a:r>
          </a:p>
          <a:p>
            <a:endParaRPr lang="en-IN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Transfer /reference of members / group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>
            <a:normAutofit/>
          </a:bodyPr>
          <a:lstStyle/>
          <a:p>
            <a:r>
              <a:rPr lang="en-US" sz="3600" dirty="0"/>
              <a:t>Transfer of members to another group for better professional services </a:t>
            </a:r>
          </a:p>
          <a:p>
            <a:r>
              <a:rPr lang="en-US" sz="3600" dirty="0"/>
              <a:t>Agency may decide to use capacities of member / leader / worker to some other place </a:t>
            </a:r>
          </a:p>
          <a:p>
            <a:r>
              <a:rPr lang="en-US" sz="3600" dirty="0"/>
              <a:t>Unresolved conflicts in group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The leader / worker leaving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11256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Group leader may terminate the work with a group because of reassignment, change of employment, health reasons, family crises, transfer, shifting of residence, etc.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Selection and introduction of new leader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Shifting / reassignment of roles and responsibilities of members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802060"/>
            <a:ext cx="8229600" cy="82442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60" y="2420888"/>
            <a:ext cx="8435280" cy="165618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29-Jan-24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2604</TotalTime>
  <Words>568</Words>
  <Application>Microsoft Office PowerPoint</Application>
  <PresentationFormat>On-screen Show (4:3)</PresentationFormat>
  <Paragraphs>73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4 Termination phase  4.3. Types of termination</vt:lpstr>
      <vt:lpstr>PowerPoint Presentation</vt:lpstr>
      <vt:lpstr>Reasons for termination</vt:lpstr>
      <vt:lpstr>(1) Positive Termination - a successful group (scheduled)</vt:lpstr>
      <vt:lpstr>PowerPoint Presentation</vt:lpstr>
      <vt:lpstr>(2) Negative Termination (of an unsuccessful group)</vt:lpstr>
      <vt:lpstr>PowerPoint Presentation</vt:lpstr>
      <vt:lpstr>PowerPoint Presentation</vt:lpstr>
      <vt:lpstr>Members dropping out </vt:lpstr>
      <vt:lpstr>PowerPoint Presentation</vt:lpstr>
      <vt:lpstr>Transfer /reference of members / group </vt:lpstr>
      <vt:lpstr>The leader / worker leaving 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105</cp:revision>
  <dcterms:created xsi:type="dcterms:W3CDTF">2018-01-15T04:45:34Z</dcterms:created>
  <dcterms:modified xsi:type="dcterms:W3CDTF">2024-01-29T04:50:25Z</dcterms:modified>
</cp:coreProperties>
</file>