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8" r:id="rId3"/>
    <p:sldId id="259" r:id="rId4"/>
    <p:sldId id="264" r:id="rId5"/>
    <p:sldId id="265" r:id="rId6"/>
    <p:sldId id="266" r:id="rId7"/>
    <p:sldId id="261" r:id="rId8"/>
    <p:sldId id="262" r:id="rId9"/>
    <p:sldId id="293" r:id="rId10"/>
    <p:sldId id="263" r:id="rId11"/>
    <p:sldId id="267" r:id="rId12"/>
    <p:sldId id="268" r:id="rId13"/>
    <p:sldId id="269" r:id="rId14"/>
    <p:sldId id="270" r:id="rId15"/>
    <p:sldId id="273" r:id="rId16"/>
    <p:sldId id="274" r:id="rId17"/>
    <p:sldId id="292" r:id="rId18"/>
    <p:sldId id="271" r:id="rId19"/>
    <p:sldId id="29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40" d="100"/>
          <a:sy n="40" d="100"/>
        </p:scale>
        <p:origin x="1190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8E960C-A341-4D0C-B199-616A234B1F0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F1A8C293-70F3-4724-9BB6-77FED3CB983C}">
      <dgm:prSet phldrT="[Text]"/>
      <dgm:spPr/>
      <dgm:t>
        <a:bodyPr/>
        <a:lstStyle/>
        <a:p>
          <a:r>
            <a:rPr lang="en-US" dirty="0"/>
            <a:t>Antipsychotics</a:t>
          </a:r>
          <a:endParaRPr lang="en-IN" dirty="0"/>
        </a:p>
      </dgm:t>
    </dgm:pt>
    <dgm:pt modelId="{13F24E29-B558-4C8B-83EF-CE38138F3C53}" type="parTrans" cxnId="{EDF46961-95A8-4652-8825-57E99CBA0A08}">
      <dgm:prSet/>
      <dgm:spPr/>
      <dgm:t>
        <a:bodyPr/>
        <a:lstStyle/>
        <a:p>
          <a:endParaRPr lang="en-IN"/>
        </a:p>
      </dgm:t>
    </dgm:pt>
    <dgm:pt modelId="{C6AC5A78-71A5-4DCF-B165-7DC1EDB66AAE}" type="sibTrans" cxnId="{EDF46961-95A8-4652-8825-57E99CBA0A08}">
      <dgm:prSet/>
      <dgm:spPr/>
      <dgm:t>
        <a:bodyPr/>
        <a:lstStyle/>
        <a:p>
          <a:endParaRPr lang="en-IN"/>
        </a:p>
      </dgm:t>
    </dgm:pt>
    <dgm:pt modelId="{6FA11691-6F5F-4F0D-BBAB-1C311F53CE4F}">
      <dgm:prSet phldrT="[Text]"/>
      <dgm:spPr/>
      <dgm:t>
        <a:bodyPr/>
        <a:lstStyle/>
        <a:p>
          <a:r>
            <a:rPr lang="en-US" dirty="0"/>
            <a:t>First Generation(</a:t>
          </a:r>
          <a:r>
            <a:rPr lang="en-US" dirty="0" err="1"/>
            <a:t>eg</a:t>
          </a:r>
          <a:r>
            <a:rPr lang="en-US" dirty="0"/>
            <a:t>- Haloperidol)</a:t>
          </a:r>
          <a:endParaRPr lang="en-IN" dirty="0"/>
        </a:p>
      </dgm:t>
    </dgm:pt>
    <dgm:pt modelId="{62D8B16B-B33F-4BEB-9471-94AE1843F119}" type="parTrans" cxnId="{D200B206-C640-414B-A2CD-ADC6E89F4275}">
      <dgm:prSet/>
      <dgm:spPr/>
      <dgm:t>
        <a:bodyPr/>
        <a:lstStyle/>
        <a:p>
          <a:endParaRPr lang="en-IN"/>
        </a:p>
      </dgm:t>
    </dgm:pt>
    <dgm:pt modelId="{067DA574-D27B-441D-91A4-B66005A16F2E}" type="sibTrans" cxnId="{D200B206-C640-414B-A2CD-ADC6E89F4275}">
      <dgm:prSet/>
      <dgm:spPr/>
      <dgm:t>
        <a:bodyPr/>
        <a:lstStyle/>
        <a:p>
          <a:endParaRPr lang="en-IN"/>
        </a:p>
      </dgm:t>
    </dgm:pt>
    <dgm:pt modelId="{DAF5F4BD-9F15-43FE-9BB8-2E5B55B1E2F8}">
      <dgm:prSet phldrT="[Text]"/>
      <dgm:spPr/>
      <dgm:t>
        <a:bodyPr/>
        <a:lstStyle/>
        <a:p>
          <a:r>
            <a:rPr lang="en-US" dirty="0"/>
            <a:t>Second Generation(</a:t>
          </a:r>
          <a:r>
            <a:rPr lang="en-US" dirty="0" err="1"/>
            <a:t>Eg</a:t>
          </a:r>
          <a:r>
            <a:rPr lang="en-US" dirty="0"/>
            <a:t>- Olanzapine)</a:t>
          </a:r>
          <a:endParaRPr lang="en-IN" dirty="0"/>
        </a:p>
      </dgm:t>
    </dgm:pt>
    <dgm:pt modelId="{E453B3E1-E906-4F38-8A4B-5A8A21245D4D}" type="parTrans" cxnId="{263D6C42-D895-48FF-B9F5-9108C729252F}">
      <dgm:prSet/>
      <dgm:spPr/>
      <dgm:t>
        <a:bodyPr/>
        <a:lstStyle/>
        <a:p>
          <a:endParaRPr lang="en-IN"/>
        </a:p>
      </dgm:t>
    </dgm:pt>
    <dgm:pt modelId="{C5BAB9A2-6F6D-4CBE-A102-2263953D88F4}" type="sibTrans" cxnId="{263D6C42-D895-48FF-B9F5-9108C729252F}">
      <dgm:prSet/>
      <dgm:spPr/>
      <dgm:t>
        <a:bodyPr/>
        <a:lstStyle/>
        <a:p>
          <a:endParaRPr lang="en-IN"/>
        </a:p>
      </dgm:t>
    </dgm:pt>
    <dgm:pt modelId="{AE9DD7D1-E888-440C-B485-13AEE154C96E}">
      <dgm:prSet phldrT="[Text]"/>
      <dgm:spPr/>
      <dgm:t>
        <a:bodyPr/>
        <a:lstStyle/>
        <a:p>
          <a:r>
            <a:rPr lang="en-US" dirty="0"/>
            <a:t>Antidepressants</a:t>
          </a:r>
          <a:endParaRPr lang="en-IN" dirty="0"/>
        </a:p>
      </dgm:t>
    </dgm:pt>
    <dgm:pt modelId="{5D6B3762-A5C1-4719-A4C0-8CC496A93383}" type="parTrans" cxnId="{2E82B110-C678-4ACA-AA23-073500FBB600}">
      <dgm:prSet/>
      <dgm:spPr/>
      <dgm:t>
        <a:bodyPr/>
        <a:lstStyle/>
        <a:p>
          <a:endParaRPr lang="en-IN"/>
        </a:p>
      </dgm:t>
    </dgm:pt>
    <dgm:pt modelId="{46DA6911-4813-4A76-99A8-FC6388F5AA16}" type="sibTrans" cxnId="{2E82B110-C678-4ACA-AA23-073500FBB600}">
      <dgm:prSet/>
      <dgm:spPr/>
      <dgm:t>
        <a:bodyPr/>
        <a:lstStyle/>
        <a:p>
          <a:endParaRPr lang="en-IN"/>
        </a:p>
      </dgm:t>
    </dgm:pt>
    <dgm:pt modelId="{9E3D5BBF-8C25-47D8-B481-6D1590927454}">
      <dgm:prSet phldrT="[Text]"/>
      <dgm:spPr/>
      <dgm:t>
        <a:bodyPr/>
        <a:lstStyle/>
        <a:p>
          <a:r>
            <a:rPr lang="en-US" dirty="0"/>
            <a:t>TCA- </a:t>
          </a:r>
          <a:r>
            <a:rPr lang="en-US" dirty="0" err="1"/>
            <a:t>eg</a:t>
          </a:r>
          <a:r>
            <a:rPr lang="en-US" dirty="0"/>
            <a:t> </a:t>
          </a:r>
          <a:r>
            <a:rPr lang="en-US" dirty="0" err="1"/>
            <a:t>Amitriptyllines</a:t>
          </a:r>
          <a:endParaRPr lang="en-IN" dirty="0"/>
        </a:p>
      </dgm:t>
    </dgm:pt>
    <dgm:pt modelId="{3ABEE17D-69E1-4A11-B822-E7716F27DAD7}" type="parTrans" cxnId="{0FDF0737-3B59-4437-93FD-BD728730D9F3}">
      <dgm:prSet/>
      <dgm:spPr/>
      <dgm:t>
        <a:bodyPr/>
        <a:lstStyle/>
        <a:p>
          <a:endParaRPr lang="en-IN"/>
        </a:p>
      </dgm:t>
    </dgm:pt>
    <dgm:pt modelId="{8161264E-CFF7-464E-82F5-2B5F5316C199}" type="sibTrans" cxnId="{0FDF0737-3B59-4437-93FD-BD728730D9F3}">
      <dgm:prSet/>
      <dgm:spPr/>
      <dgm:t>
        <a:bodyPr/>
        <a:lstStyle/>
        <a:p>
          <a:endParaRPr lang="en-IN"/>
        </a:p>
      </dgm:t>
    </dgm:pt>
    <dgm:pt modelId="{71088019-834C-432B-B209-2AD18B592BB5}">
      <dgm:prSet phldrT="[Text]"/>
      <dgm:spPr/>
      <dgm:t>
        <a:bodyPr/>
        <a:lstStyle/>
        <a:p>
          <a:r>
            <a:rPr lang="en-US" dirty="0"/>
            <a:t>Anti-anxiety</a:t>
          </a:r>
          <a:endParaRPr lang="en-IN" dirty="0"/>
        </a:p>
      </dgm:t>
    </dgm:pt>
    <dgm:pt modelId="{885F2BF8-9C11-493E-9D5B-697A9B348E2E}" type="parTrans" cxnId="{656DA72B-166A-4385-AD12-71B7E84A73BE}">
      <dgm:prSet/>
      <dgm:spPr/>
      <dgm:t>
        <a:bodyPr/>
        <a:lstStyle/>
        <a:p>
          <a:endParaRPr lang="en-IN"/>
        </a:p>
      </dgm:t>
    </dgm:pt>
    <dgm:pt modelId="{BA2FCC4C-F622-4E8A-AE7F-D1A8FCB8FE6B}" type="sibTrans" cxnId="{656DA72B-166A-4385-AD12-71B7E84A73BE}">
      <dgm:prSet/>
      <dgm:spPr/>
      <dgm:t>
        <a:bodyPr/>
        <a:lstStyle/>
        <a:p>
          <a:endParaRPr lang="en-IN"/>
        </a:p>
      </dgm:t>
    </dgm:pt>
    <dgm:pt modelId="{957D6A8B-F251-46CA-81A8-47012ACA4718}">
      <dgm:prSet phldrT="[Text]"/>
      <dgm:spPr/>
      <dgm:t>
        <a:bodyPr/>
        <a:lstStyle/>
        <a:p>
          <a:r>
            <a:rPr lang="en-US" dirty="0"/>
            <a:t>Benzodiazepines- Short term</a:t>
          </a:r>
          <a:endParaRPr lang="en-IN" dirty="0"/>
        </a:p>
      </dgm:t>
    </dgm:pt>
    <dgm:pt modelId="{F1353B00-03BD-4379-857C-7B31EB93FB63}" type="parTrans" cxnId="{0B455551-B2E6-4684-80EB-2161003F22A2}">
      <dgm:prSet/>
      <dgm:spPr/>
      <dgm:t>
        <a:bodyPr/>
        <a:lstStyle/>
        <a:p>
          <a:endParaRPr lang="en-IN"/>
        </a:p>
      </dgm:t>
    </dgm:pt>
    <dgm:pt modelId="{78B5ADEF-2ACA-4D9E-8989-D2C336DA9B09}" type="sibTrans" cxnId="{0B455551-B2E6-4684-80EB-2161003F22A2}">
      <dgm:prSet/>
      <dgm:spPr/>
      <dgm:t>
        <a:bodyPr/>
        <a:lstStyle/>
        <a:p>
          <a:endParaRPr lang="en-IN"/>
        </a:p>
      </dgm:t>
    </dgm:pt>
    <dgm:pt modelId="{A3E2648D-212E-46AB-BFEA-3689C667D723}">
      <dgm:prSet phldrT="[Text]"/>
      <dgm:spPr/>
      <dgm:t>
        <a:bodyPr/>
        <a:lstStyle/>
        <a:p>
          <a:r>
            <a:rPr lang="en-US" dirty="0"/>
            <a:t>SSRIs- </a:t>
          </a:r>
          <a:r>
            <a:rPr lang="en-US" dirty="0" err="1"/>
            <a:t>eg</a:t>
          </a:r>
          <a:r>
            <a:rPr lang="en-US" dirty="0"/>
            <a:t> </a:t>
          </a:r>
          <a:r>
            <a:rPr lang="en-US" dirty="0" err="1"/>
            <a:t>Sertraline,escitalopram</a:t>
          </a:r>
          <a:endParaRPr lang="en-IN" dirty="0"/>
        </a:p>
      </dgm:t>
    </dgm:pt>
    <dgm:pt modelId="{5684757F-A86E-4052-8BD8-EA53AF2B5317}" type="parTrans" cxnId="{15DFD03E-31B8-4AB2-BCF3-DEC70EC5AE98}">
      <dgm:prSet/>
      <dgm:spPr/>
      <dgm:t>
        <a:bodyPr/>
        <a:lstStyle/>
        <a:p>
          <a:endParaRPr lang="en-IN"/>
        </a:p>
      </dgm:t>
    </dgm:pt>
    <dgm:pt modelId="{6F876773-61A4-43E7-9C7A-3D647FBE4CD4}" type="sibTrans" cxnId="{15DFD03E-31B8-4AB2-BCF3-DEC70EC5AE98}">
      <dgm:prSet/>
      <dgm:spPr/>
      <dgm:t>
        <a:bodyPr/>
        <a:lstStyle/>
        <a:p>
          <a:endParaRPr lang="en-IN"/>
        </a:p>
      </dgm:t>
    </dgm:pt>
    <dgm:pt modelId="{F78786AB-FF85-4FAE-AE1D-96BA0021D829}">
      <dgm:prSet phldrT="[Text]"/>
      <dgm:spPr/>
      <dgm:t>
        <a:bodyPr/>
        <a:lstStyle/>
        <a:p>
          <a:r>
            <a:rPr lang="en-US" dirty="0"/>
            <a:t>SNRIs-</a:t>
          </a:r>
          <a:r>
            <a:rPr lang="en-US" dirty="0" err="1"/>
            <a:t>eg</a:t>
          </a:r>
          <a:r>
            <a:rPr lang="en-US" dirty="0"/>
            <a:t> </a:t>
          </a:r>
          <a:r>
            <a:rPr lang="en-US" dirty="0" err="1"/>
            <a:t>Venlafaxines</a:t>
          </a:r>
          <a:endParaRPr lang="en-IN" dirty="0"/>
        </a:p>
      </dgm:t>
    </dgm:pt>
    <dgm:pt modelId="{68AB86BB-617E-40E1-AA24-0F43951C5925}" type="parTrans" cxnId="{C8E3058A-2304-4055-AECF-3117569BFA39}">
      <dgm:prSet/>
      <dgm:spPr/>
      <dgm:t>
        <a:bodyPr/>
        <a:lstStyle/>
        <a:p>
          <a:endParaRPr lang="en-IN"/>
        </a:p>
      </dgm:t>
    </dgm:pt>
    <dgm:pt modelId="{EB6A3053-0B08-4A95-8F96-E0A3E13AE028}" type="sibTrans" cxnId="{C8E3058A-2304-4055-AECF-3117569BFA39}">
      <dgm:prSet/>
      <dgm:spPr/>
      <dgm:t>
        <a:bodyPr/>
        <a:lstStyle/>
        <a:p>
          <a:endParaRPr lang="en-IN"/>
        </a:p>
      </dgm:t>
    </dgm:pt>
    <dgm:pt modelId="{8EE28129-C29F-4923-BC54-EAFA7E35B097}">
      <dgm:prSet phldrT="[Text]"/>
      <dgm:spPr/>
      <dgm:t>
        <a:bodyPr/>
        <a:lstStyle/>
        <a:p>
          <a:r>
            <a:rPr lang="en-US" dirty="0"/>
            <a:t>SSRIs Long-term</a:t>
          </a:r>
          <a:endParaRPr lang="en-IN" dirty="0"/>
        </a:p>
      </dgm:t>
    </dgm:pt>
    <dgm:pt modelId="{81ABB158-A784-4531-9727-E88EAE2554F5}" type="parTrans" cxnId="{F2C1EDD5-1555-4860-B3FF-6BA237B7EC25}">
      <dgm:prSet/>
      <dgm:spPr/>
      <dgm:t>
        <a:bodyPr/>
        <a:lstStyle/>
        <a:p>
          <a:endParaRPr lang="en-IN"/>
        </a:p>
      </dgm:t>
    </dgm:pt>
    <dgm:pt modelId="{A3EB90F0-9A89-449B-9D2E-1F765CA5BEC4}" type="sibTrans" cxnId="{F2C1EDD5-1555-4860-B3FF-6BA237B7EC25}">
      <dgm:prSet/>
      <dgm:spPr/>
      <dgm:t>
        <a:bodyPr/>
        <a:lstStyle/>
        <a:p>
          <a:endParaRPr lang="en-IN"/>
        </a:p>
      </dgm:t>
    </dgm:pt>
    <dgm:pt modelId="{45D74909-9F78-44F7-A370-DF304D8AFB77}" type="pres">
      <dgm:prSet presAssocID="{E38E960C-A341-4D0C-B199-616A234B1F01}" presName="Name0" presStyleCnt="0">
        <dgm:presLayoutVars>
          <dgm:dir/>
          <dgm:animLvl val="lvl"/>
          <dgm:resizeHandles val="exact"/>
        </dgm:presLayoutVars>
      </dgm:prSet>
      <dgm:spPr/>
    </dgm:pt>
    <dgm:pt modelId="{4C1D21BF-9C6F-46E2-8740-9FC5EE79DA10}" type="pres">
      <dgm:prSet presAssocID="{F1A8C293-70F3-4724-9BB6-77FED3CB983C}" presName="linNode" presStyleCnt="0"/>
      <dgm:spPr/>
    </dgm:pt>
    <dgm:pt modelId="{9B61A6BD-8142-4C9D-A98B-B92B479769FB}" type="pres">
      <dgm:prSet presAssocID="{F1A8C293-70F3-4724-9BB6-77FED3CB983C}" presName="parentText" presStyleLbl="node1" presStyleIdx="0" presStyleCnt="3" custLinFactNeighborX="-171" custLinFactNeighborY="2782">
        <dgm:presLayoutVars>
          <dgm:chMax val="1"/>
          <dgm:bulletEnabled val="1"/>
        </dgm:presLayoutVars>
      </dgm:prSet>
      <dgm:spPr/>
    </dgm:pt>
    <dgm:pt modelId="{752466A3-C757-44A9-913C-9124E5509459}" type="pres">
      <dgm:prSet presAssocID="{F1A8C293-70F3-4724-9BB6-77FED3CB983C}" presName="descendantText" presStyleLbl="alignAccFollowNode1" presStyleIdx="0" presStyleCnt="3">
        <dgm:presLayoutVars>
          <dgm:bulletEnabled val="1"/>
        </dgm:presLayoutVars>
      </dgm:prSet>
      <dgm:spPr/>
    </dgm:pt>
    <dgm:pt modelId="{F5AF24CA-7DF1-4061-95EE-1C1D03F83208}" type="pres">
      <dgm:prSet presAssocID="{C6AC5A78-71A5-4DCF-B165-7DC1EDB66AAE}" presName="sp" presStyleCnt="0"/>
      <dgm:spPr/>
    </dgm:pt>
    <dgm:pt modelId="{1E0F3013-28E5-4016-8BF6-D9B0697D9ED8}" type="pres">
      <dgm:prSet presAssocID="{AE9DD7D1-E888-440C-B485-13AEE154C96E}" presName="linNode" presStyleCnt="0"/>
      <dgm:spPr/>
    </dgm:pt>
    <dgm:pt modelId="{F7B790A8-C938-485B-BF3D-8DEAF0E424A6}" type="pres">
      <dgm:prSet presAssocID="{AE9DD7D1-E888-440C-B485-13AEE154C96E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67C380D-D22B-485C-963F-387165B2D66A}" type="pres">
      <dgm:prSet presAssocID="{AE9DD7D1-E888-440C-B485-13AEE154C96E}" presName="descendantText" presStyleLbl="alignAccFollowNode1" presStyleIdx="1" presStyleCnt="3">
        <dgm:presLayoutVars>
          <dgm:bulletEnabled val="1"/>
        </dgm:presLayoutVars>
      </dgm:prSet>
      <dgm:spPr/>
    </dgm:pt>
    <dgm:pt modelId="{14AEADC1-55FD-4F66-9754-E58C855E113E}" type="pres">
      <dgm:prSet presAssocID="{46DA6911-4813-4A76-99A8-FC6388F5AA16}" presName="sp" presStyleCnt="0"/>
      <dgm:spPr/>
    </dgm:pt>
    <dgm:pt modelId="{DA5EF232-68AE-4642-8BAA-67FC5327F3C5}" type="pres">
      <dgm:prSet presAssocID="{71088019-834C-432B-B209-2AD18B592BB5}" presName="linNode" presStyleCnt="0"/>
      <dgm:spPr/>
    </dgm:pt>
    <dgm:pt modelId="{E2E631D9-4063-4914-9AA0-FD0273982F29}" type="pres">
      <dgm:prSet presAssocID="{71088019-834C-432B-B209-2AD18B592BB5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4CC2248B-AD58-426D-A678-9486685EF572}" type="pres">
      <dgm:prSet presAssocID="{71088019-834C-432B-B209-2AD18B592BB5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D200B206-C640-414B-A2CD-ADC6E89F4275}" srcId="{F1A8C293-70F3-4724-9BB6-77FED3CB983C}" destId="{6FA11691-6F5F-4F0D-BBAB-1C311F53CE4F}" srcOrd="0" destOrd="0" parTransId="{62D8B16B-B33F-4BEB-9471-94AE1843F119}" sibTransId="{067DA574-D27B-441D-91A4-B66005A16F2E}"/>
    <dgm:cxn modelId="{2E82B110-C678-4ACA-AA23-073500FBB600}" srcId="{E38E960C-A341-4D0C-B199-616A234B1F01}" destId="{AE9DD7D1-E888-440C-B485-13AEE154C96E}" srcOrd="1" destOrd="0" parTransId="{5D6B3762-A5C1-4719-A4C0-8CC496A93383}" sibTransId="{46DA6911-4813-4A76-99A8-FC6388F5AA16}"/>
    <dgm:cxn modelId="{41633F2B-BA9F-448E-B1E9-BEEFE87AA628}" type="presOf" srcId="{AE9DD7D1-E888-440C-B485-13AEE154C96E}" destId="{F7B790A8-C938-485B-BF3D-8DEAF0E424A6}" srcOrd="0" destOrd="0" presId="urn:microsoft.com/office/officeart/2005/8/layout/vList5"/>
    <dgm:cxn modelId="{656DA72B-166A-4385-AD12-71B7E84A73BE}" srcId="{E38E960C-A341-4D0C-B199-616A234B1F01}" destId="{71088019-834C-432B-B209-2AD18B592BB5}" srcOrd="2" destOrd="0" parTransId="{885F2BF8-9C11-493E-9D5B-697A9B348E2E}" sibTransId="{BA2FCC4C-F622-4E8A-AE7F-D1A8FCB8FE6B}"/>
    <dgm:cxn modelId="{45714E35-7C0D-4786-B882-FE13AD633FA5}" type="presOf" srcId="{A3E2648D-212E-46AB-BFEA-3689C667D723}" destId="{567C380D-D22B-485C-963F-387165B2D66A}" srcOrd="0" destOrd="1" presId="urn:microsoft.com/office/officeart/2005/8/layout/vList5"/>
    <dgm:cxn modelId="{63E37035-A7EC-4462-85F6-E4986ECA7483}" type="presOf" srcId="{E38E960C-A341-4D0C-B199-616A234B1F01}" destId="{45D74909-9F78-44F7-A370-DF304D8AFB77}" srcOrd="0" destOrd="0" presId="urn:microsoft.com/office/officeart/2005/8/layout/vList5"/>
    <dgm:cxn modelId="{0FDF0737-3B59-4437-93FD-BD728730D9F3}" srcId="{AE9DD7D1-E888-440C-B485-13AEE154C96E}" destId="{9E3D5BBF-8C25-47D8-B481-6D1590927454}" srcOrd="0" destOrd="0" parTransId="{3ABEE17D-69E1-4A11-B822-E7716F27DAD7}" sibTransId="{8161264E-CFF7-464E-82F5-2B5F5316C199}"/>
    <dgm:cxn modelId="{15DFD03E-31B8-4AB2-BCF3-DEC70EC5AE98}" srcId="{AE9DD7D1-E888-440C-B485-13AEE154C96E}" destId="{A3E2648D-212E-46AB-BFEA-3689C667D723}" srcOrd="1" destOrd="0" parTransId="{5684757F-A86E-4052-8BD8-EA53AF2B5317}" sibTransId="{6F876773-61A4-43E7-9C7A-3D647FBE4CD4}"/>
    <dgm:cxn modelId="{C8327760-4612-4C6F-8659-B2B8FBBFEC0A}" type="presOf" srcId="{DAF5F4BD-9F15-43FE-9BB8-2E5B55B1E2F8}" destId="{752466A3-C757-44A9-913C-9124E5509459}" srcOrd="0" destOrd="1" presId="urn:microsoft.com/office/officeart/2005/8/layout/vList5"/>
    <dgm:cxn modelId="{EDF46961-95A8-4652-8825-57E99CBA0A08}" srcId="{E38E960C-A341-4D0C-B199-616A234B1F01}" destId="{F1A8C293-70F3-4724-9BB6-77FED3CB983C}" srcOrd="0" destOrd="0" parTransId="{13F24E29-B558-4C8B-83EF-CE38138F3C53}" sibTransId="{C6AC5A78-71A5-4DCF-B165-7DC1EDB66AAE}"/>
    <dgm:cxn modelId="{263D6C42-D895-48FF-B9F5-9108C729252F}" srcId="{F1A8C293-70F3-4724-9BB6-77FED3CB983C}" destId="{DAF5F4BD-9F15-43FE-9BB8-2E5B55B1E2F8}" srcOrd="1" destOrd="0" parTransId="{E453B3E1-E906-4F38-8A4B-5A8A21245D4D}" sibTransId="{C5BAB9A2-6F6D-4CBE-A102-2263953D88F4}"/>
    <dgm:cxn modelId="{40668746-07FA-4CCC-A233-F0CBFA58D834}" type="presOf" srcId="{6FA11691-6F5F-4F0D-BBAB-1C311F53CE4F}" destId="{752466A3-C757-44A9-913C-9124E5509459}" srcOrd="0" destOrd="0" presId="urn:microsoft.com/office/officeart/2005/8/layout/vList5"/>
    <dgm:cxn modelId="{0B455551-B2E6-4684-80EB-2161003F22A2}" srcId="{71088019-834C-432B-B209-2AD18B592BB5}" destId="{957D6A8B-F251-46CA-81A8-47012ACA4718}" srcOrd="0" destOrd="0" parTransId="{F1353B00-03BD-4379-857C-7B31EB93FB63}" sibTransId="{78B5ADEF-2ACA-4D9E-8989-D2C336DA9B09}"/>
    <dgm:cxn modelId="{A229907B-38F4-4D21-A2E7-8DE63ED33260}" type="presOf" srcId="{F78786AB-FF85-4FAE-AE1D-96BA0021D829}" destId="{567C380D-D22B-485C-963F-387165B2D66A}" srcOrd="0" destOrd="2" presId="urn:microsoft.com/office/officeart/2005/8/layout/vList5"/>
    <dgm:cxn modelId="{C8E3058A-2304-4055-AECF-3117569BFA39}" srcId="{AE9DD7D1-E888-440C-B485-13AEE154C96E}" destId="{F78786AB-FF85-4FAE-AE1D-96BA0021D829}" srcOrd="2" destOrd="0" parTransId="{68AB86BB-617E-40E1-AA24-0F43951C5925}" sibTransId="{EB6A3053-0B08-4A95-8F96-E0A3E13AE028}"/>
    <dgm:cxn modelId="{BF40B3A0-8F41-4BAC-87C8-755BCE203708}" type="presOf" srcId="{957D6A8B-F251-46CA-81A8-47012ACA4718}" destId="{4CC2248B-AD58-426D-A678-9486685EF572}" srcOrd="0" destOrd="0" presId="urn:microsoft.com/office/officeart/2005/8/layout/vList5"/>
    <dgm:cxn modelId="{6034E8B7-CF8E-45A5-82AA-18D787CA6797}" type="presOf" srcId="{71088019-834C-432B-B209-2AD18B592BB5}" destId="{E2E631D9-4063-4914-9AA0-FD0273982F29}" srcOrd="0" destOrd="0" presId="urn:microsoft.com/office/officeart/2005/8/layout/vList5"/>
    <dgm:cxn modelId="{E5A688CA-1261-4BBE-B60C-C22A162E4F35}" type="presOf" srcId="{F1A8C293-70F3-4724-9BB6-77FED3CB983C}" destId="{9B61A6BD-8142-4C9D-A98B-B92B479769FB}" srcOrd="0" destOrd="0" presId="urn:microsoft.com/office/officeart/2005/8/layout/vList5"/>
    <dgm:cxn modelId="{F2C1EDD5-1555-4860-B3FF-6BA237B7EC25}" srcId="{71088019-834C-432B-B209-2AD18B592BB5}" destId="{8EE28129-C29F-4923-BC54-EAFA7E35B097}" srcOrd="1" destOrd="0" parTransId="{81ABB158-A784-4531-9727-E88EAE2554F5}" sibTransId="{A3EB90F0-9A89-449B-9D2E-1F765CA5BEC4}"/>
    <dgm:cxn modelId="{9143DADE-72FB-4DDF-95E6-0A0A7B1F0871}" type="presOf" srcId="{8EE28129-C29F-4923-BC54-EAFA7E35B097}" destId="{4CC2248B-AD58-426D-A678-9486685EF572}" srcOrd="0" destOrd="1" presId="urn:microsoft.com/office/officeart/2005/8/layout/vList5"/>
    <dgm:cxn modelId="{8B8B7AE7-E86B-4209-9001-1D570F01565A}" type="presOf" srcId="{9E3D5BBF-8C25-47D8-B481-6D1590927454}" destId="{567C380D-D22B-485C-963F-387165B2D66A}" srcOrd="0" destOrd="0" presId="urn:microsoft.com/office/officeart/2005/8/layout/vList5"/>
    <dgm:cxn modelId="{D3591E3A-CEFE-4A2E-8BE7-8DEF3ED04D12}" type="presParOf" srcId="{45D74909-9F78-44F7-A370-DF304D8AFB77}" destId="{4C1D21BF-9C6F-46E2-8740-9FC5EE79DA10}" srcOrd="0" destOrd="0" presId="urn:microsoft.com/office/officeart/2005/8/layout/vList5"/>
    <dgm:cxn modelId="{BE39FAC5-7757-43FC-BF1F-D9D98D52B931}" type="presParOf" srcId="{4C1D21BF-9C6F-46E2-8740-9FC5EE79DA10}" destId="{9B61A6BD-8142-4C9D-A98B-B92B479769FB}" srcOrd="0" destOrd="0" presId="urn:microsoft.com/office/officeart/2005/8/layout/vList5"/>
    <dgm:cxn modelId="{5BF728BC-1A1F-4F4C-BC33-48A7ABC7BF79}" type="presParOf" srcId="{4C1D21BF-9C6F-46E2-8740-9FC5EE79DA10}" destId="{752466A3-C757-44A9-913C-9124E5509459}" srcOrd="1" destOrd="0" presId="urn:microsoft.com/office/officeart/2005/8/layout/vList5"/>
    <dgm:cxn modelId="{EB6A5F25-112E-4168-85B4-054A68435254}" type="presParOf" srcId="{45D74909-9F78-44F7-A370-DF304D8AFB77}" destId="{F5AF24CA-7DF1-4061-95EE-1C1D03F83208}" srcOrd="1" destOrd="0" presId="urn:microsoft.com/office/officeart/2005/8/layout/vList5"/>
    <dgm:cxn modelId="{7DA5D82B-F01A-4836-9D71-0D764166637E}" type="presParOf" srcId="{45D74909-9F78-44F7-A370-DF304D8AFB77}" destId="{1E0F3013-28E5-4016-8BF6-D9B0697D9ED8}" srcOrd="2" destOrd="0" presId="urn:microsoft.com/office/officeart/2005/8/layout/vList5"/>
    <dgm:cxn modelId="{26A83F96-4376-4AFE-B27D-9AFAC0507AD7}" type="presParOf" srcId="{1E0F3013-28E5-4016-8BF6-D9B0697D9ED8}" destId="{F7B790A8-C938-485B-BF3D-8DEAF0E424A6}" srcOrd="0" destOrd="0" presId="urn:microsoft.com/office/officeart/2005/8/layout/vList5"/>
    <dgm:cxn modelId="{5A8C88BD-66D5-49DA-938C-13089CB9E92A}" type="presParOf" srcId="{1E0F3013-28E5-4016-8BF6-D9B0697D9ED8}" destId="{567C380D-D22B-485C-963F-387165B2D66A}" srcOrd="1" destOrd="0" presId="urn:microsoft.com/office/officeart/2005/8/layout/vList5"/>
    <dgm:cxn modelId="{E8DE1AEF-BA7A-449E-8E4F-1AC9DBEC99A9}" type="presParOf" srcId="{45D74909-9F78-44F7-A370-DF304D8AFB77}" destId="{14AEADC1-55FD-4F66-9754-E58C855E113E}" srcOrd="3" destOrd="0" presId="urn:microsoft.com/office/officeart/2005/8/layout/vList5"/>
    <dgm:cxn modelId="{FEA1A2FD-E40B-4D9A-AF53-50BDE2A62841}" type="presParOf" srcId="{45D74909-9F78-44F7-A370-DF304D8AFB77}" destId="{DA5EF232-68AE-4642-8BAA-67FC5327F3C5}" srcOrd="4" destOrd="0" presId="urn:microsoft.com/office/officeart/2005/8/layout/vList5"/>
    <dgm:cxn modelId="{7FF94294-CCDF-448A-9E44-9E071476EE17}" type="presParOf" srcId="{DA5EF232-68AE-4642-8BAA-67FC5327F3C5}" destId="{E2E631D9-4063-4914-9AA0-FD0273982F29}" srcOrd="0" destOrd="0" presId="urn:microsoft.com/office/officeart/2005/8/layout/vList5"/>
    <dgm:cxn modelId="{EBF87B88-D8EF-47C7-8978-809AD41BF8F4}" type="presParOf" srcId="{DA5EF232-68AE-4642-8BAA-67FC5327F3C5}" destId="{4CC2248B-AD58-426D-A678-9486685EF57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C11B5F-7B27-4214-B36F-BF63C08F477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BC40645-891C-4A76-8975-3D247B83BDB0}">
      <dgm:prSet phldrT="[Text]"/>
      <dgm:spPr/>
      <dgm:t>
        <a:bodyPr/>
        <a:lstStyle/>
        <a:p>
          <a:r>
            <a:rPr lang="en-US" dirty="0"/>
            <a:t>Mood Stabilizers</a:t>
          </a:r>
          <a:endParaRPr lang="en-IN" dirty="0"/>
        </a:p>
      </dgm:t>
    </dgm:pt>
    <dgm:pt modelId="{521ABF1D-88AC-483A-9740-72B10ECDADB7}" type="parTrans" cxnId="{8882C962-D795-491F-9F4E-81877E89C2B6}">
      <dgm:prSet/>
      <dgm:spPr/>
      <dgm:t>
        <a:bodyPr/>
        <a:lstStyle/>
        <a:p>
          <a:endParaRPr lang="en-IN"/>
        </a:p>
      </dgm:t>
    </dgm:pt>
    <dgm:pt modelId="{66B9B599-7769-4B03-A7E6-E23BF0B92278}" type="sibTrans" cxnId="{8882C962-D795-491F-9F4E-81877E89C2B6}">
      <dgm:prSet/>
      <dgm:spPr/>
      <dgm:t>
        <a:bodyPr/>
        <a:lstStyle/>
        <a:p>
          <a:endParaRPr lang="en-IN"/>
        </a:p>
      </dgm:t>
    </dgm:pt>
    <dgm:pt modelId="{AA8B0BB3-9639-4096-8F5A-74240451E2EB}">
      <dgm:prSet phldrT="[Text]"/>
      <dgm:spPr/>
      <dgm:t>
        <a:bodyPr/>
        <a:lstStyle/>
        <a:p>
          <a:r>
            <a:rPr lang="en-US" dirty="0"/>
            <a:t>Lithium</a:t>
          </a:r>
          <a:endParaRPr lang="en-IN" dirty="0"/>
        </a:p>
      </dgm:t>
    </dgm:pt>
    <dgm:pt modelId="{1547970D-D3EE-4633-B9F8-ADB8DC597C1E}" type="parTrans" cxnId="{DB02634B-3F03-4C74-897C-0F9E91F92C18}">
      <dgm:prSet/>
      <dgm:spPr/>
      <dgm:t>
        <a:bodyPr/>
        <a:lstStyle/>
        <a:p>
          <a:endParaRPr lang="en-IN"/>
        </a:p>
      </dgm:t>
    </dgm:pt>
    <dgm:pt modelId="{09990C70-E040-475D-A6E9-9075386907EF}" type="sibTrans" cxnId="{DB02634B-3F03-4C74-897C-0F9E91F92C18}">
      <dgm:prSet/>
      <dgm:spPr/>
      <dgm:t>
        <a:bodyPr/>
        <a:lstStyle/>
        <a:p>
          <a:endParaRPr lang="en-IN"/>
        </a:p>
      </dgm:t>
    </dgm:pt>
    <dgm:pt modelId="{B627E87F-28EE-4DC3-B7B6-3D90B0E4A54F}">
      <dgm:prSet phldrT="[Text]"/>
      <dgm:spPr/>
      <dgm:t>
        <a:bodyPr/>
        <a:lstStyle/>
        <a:p>
          <a:r>
            <a:rPr lang="en-US" dirty="0"/>
            <a:t>Sodium Valproate</a:t>
          </a:r>
          <a:endParaRPr lang="en-IN" dirty="0"/>
        </a:p>
      </dgm:t>
    </dgm:pt>
    <dgm:pt modelId="{5405BDF6-A2C6-47E2-8E41-61172B34C12D}" type="parTrans" cxnId="{F53EE300-47FD-4742-9630-36A50B985E1A}">
      <dgm:prSet/>
      <dgm:spPr/>
      <dgm:t>
        <a:bodyPr/>
        <a:lstStyle/>
        <a:p>
          <a:endParaRPr lang="en-IN"/>
        </a:p>
      </dgm:t>
    </dgm:pt>
    <dgm:pt modelId="{425D42D9-6ED3-4372-A558-0A0392F881E4}" type="sibTrans" cxnId="{F53EE300-47FD-4742-9630-36A50B985E1A}">
      <dgm:prSet/>
      <dgm:spPr/>
      <dgm:t>
        <a:bodyPr/>
        <a:lstStyle/>
        <a:p>
          <a:endParaRPr lang="en-IN"/>
        </a:p>
      </dgm:t>
    </dgm:pt>
    <dgm:pt modelId="{8AAFFBCF-65EE-4EB6-A6B5-3B77ED64E14F}">
      <dgm:prSet phldrT="[Text]"/>
      <dgm:spPr/>
      <dgm:t>
        <a:bodyPr/>
        <a:lstStyle/>
        <a:p>
          <a:r>
            <a:rPr lang="en-US" dirty="0"/>
            <a:t>Treatment in drug addiction</a:t>
          </a:r>
          <a:endParaRPr lang="en-IN" dirty="0"/>
        </a:p>
      </dgm:t>
    </dgm:pt>
    <dgm:pt modelId="{E51F66BF-F903-45C8-B5C5-2F5A18B33AC7}" type="parTrans" cxnId="{FC08A4DF-8AF2-4437-A25B-CCCFC119739D}">
      <dgm:prSet/>
      <dgm:spPr/>
      <dgm:t>
        <a:bodyPr/>
        <a:lstStyle/>
        <a:p>
          <a:endParaRPr lang="en-IN"/>
        </a:p>
      </dgm:t>
    </dgm:pt>
    <dgm:pt modelId="{A0E92EBA-F87C-43E1-8A99-4C8D378CB4B9}" type="sibTrans" cxnId="{FC08A4DF-8AF2-4437-A25B-CCCFC119739D}">
      <dgm:prSet/>
      <dgm:spPr/>
      <dgm:t>
        <a:bodyPr/>
        <a:lstStyle/>
        <a:p>
          <a:endParaRPr lang="en-IN"/>
        </a:p>
      </dgm:t>
    </dgm:pt>
    <dgm:pt modelId="{F9C6A6A2-8B0D-4F36-A982-5BB411DA732E}">
      <dgm:prSet phldrT="[Text]"/>
      <dgm:spPr/>
      <dgm:t>
        <a:bodyPr/>
        <a:lstStyle/>
        <a:p>
          <a:r>
            <a:rPr lang="en-US" dirty="0"/>
            <a:t>BZDs</a:t>
          </a:r>
          <a:endParaRPr lang="en-IN" dirty="0"/>
        </a:p>
      </dgm:t>
    </dgm:pt>
    <dgm:pt modelId="{406045E3-019A-487A-84FD-A1D238B9718A}" type="parTrans" cxnId="{6ABED6B5-480E-4E1D-B061-83438A6456A8}">
      <dgm:prSet/>
      <dgm:spPr/>
      <dgm:t>
        <a:bodyPr/>
        <a:lstStyle/>
        <a:p>
          <a:endParaRPr lang="en-IN"/>
        </a:p>
      </dgm:t>
    </dgm:pt>
    <dgm:pt modelId="{C781DB3C-5D6D-4C6E-ACB9-DC0A97E52C77}" type="sibTrans" cxnId="{6ABED6B5-480E-4E1D-B061-83438A6456A8}">
      <dgm:prSet/>
      <dgm:spPr/>
      <dgm:t>
        <a:bodyPr/>
        <a:lstStyle/>
        <a:p>
          <a:endParaRPr lang="en-IN"/>
        </a:p>
      </dgm:t>
    </dgm:pt>
    <dgm:pt modelId="{BBDE8624-7BFB-46B7-AC2E-B970C2BA8407}">
      <dgm:prSet phldrT="[Text]"/>
      <dgm:spPr/>
      <dgm:t>
        <a:bodyPr/>
        <a:lstStyle/>
        <a:p>
          <a:r>
            <a:rPr lang="en-US" dirty="0"/>
            <a:t>Anti-craving- Acamprosate</a:t>
          </a:r>
          <a:endParaRPr lang="en-IN" dirty="0"/>
        </a:p>
      </dgm:t>
    </dgm:pt>
    <dgm:pt modelId="{06DAAB7E-E4BB-48A8-96AA-B74C631E805B}" type="parTrans" cxnId="{A332D908-CCCF-4FE1-8212-7D8090ACD7C9}">
      <dgm:prSet/>
      <dgm:spPr/>
      <dgm:t>
        <a:bodyPr/>
        <a:lstStyle/>
        <a:p>
          <a:endParaRPr lang="en-IN"/>
        </a:p>
      </dgm:t>
    </dgm:pt>
    <dgm:pt modelId="{BBC674C8-43CA-4ECE-8203-4DC3B6DBC0C6}" type="sibTrans" cxnId="{A332D908-CCCF-4FE1-8212-7D8090ACD7C9}">
      <dgm:prSet/>
      <dgm:spPr/>
      <dgm:t>
        <a:bodyPr/>
        <a:lstStyle/>
        <a:p>
          <a:endParaRPr lang="en-IN"/>
        </a:p>
      </dgm:t>
    </dgm:pt>
    <dgm:pt modelId="{40B58387-BB42-4698-A609-C0FFC01D4621}">
      <dgm:prSet phldrT="[Text]"/>
      <dgm:spPr/>
      <dgm:t>
        <a:bodyPr/>
        <a:lstStyle/>
        <a:p>
          <a:r>
            <a:rPr lang="en-US" dirty="0"/>
            <a:t>Antidementia</a:t>
          </a:r>
          <a:endParaRPr lang="en-IN" dirty="0"/>
        </a:p>
      </dgm:t>
    </dgm:pt>
    <dgm:pt modelId="{A26903E8-8265-484A-8CAD-0E6621FD391B}" type="parTrans" cxnId="{A0685A14-37F8-4207-A3D3-9A909E462CAF}">
      <dgm:prSet/>
      <dgm:spPr/>
      <dgm:t>
        <a:bodyPr/>
        <a:lstStyle/>
        <a:p>
          <a:endParaRPr lang="en-IN"/>
        </a:p>
      </dgm:t>
    </dgm:pt>
    <dgm:pt modelId="{4EE5A2B9-8C0E-4975-8FF0-0534D56C6520}" type="sibTrans" cxnId="{A0685A14-37F8-4207-A3D3-9A909E462CAF}">
      <dgm:prSet/>
      <dgm:spPr/>
      <dgm:t>
        <a:bodyPr/>
        <a:lstStyle/>
        <a:p>
          <a:endParaRPr lang="en-IN"/>
        </a:p>
      </dgm:t>
    </dgm:pt>
    <dgm:pt modelId="{15FB7563-FDC5-4E14-BC3B-542324A01998}">
      <dgm:prSet phldrT="[Text]"/>
      <dgm:spPr/>
      <dgm:t>
        <a:bodyPr/>
        <a:lstStyle/>
        <a:p>
          <a:r>
            <a:rPr lang="en-US" dirty="0"/>
            <a:t>Anticholinesterase inhibitors-Donepezil</a:t>
          </a:r>
          <a:endParaRPr lang="en-IN" dirty="0"/>
        </a:p>
      </dgm:t>
    </dgm:pt>
    <dgm:pt modelId="{F1631D19-3556-4561-8F44-2975EE19A445}" type="parTrans" cxnId="{DA6181F4-DAF4-4D12-8D27-B2D9C3758F08}">
      <dgm:prSet/>
      <dgm:spPr/>
      <dgm:t>
        <a:bodyPr/>
        <a:lstStyle/>
        <a:p>
          <a:endParaRPr lang="en-IN"/>
        </a:p>
      </dgm:t>
    </dgm:pt>
    <dgm:pt modelId="{4A04D3AF-7CC4-4A4A-A434-0B076265A7F7}" type="sibTrans" cxnId="{DA6181F4-DAF4-4D12-8D27-B2D9C3758F08}">
      <dgm:prSet/>
      <dgm:spPr/>
      <dgm:t>
        <a:bodyPr/>
        <a:lstStyle/>
        <a:p>
          <a:endParaRPr lang="en-IN"/>
        </a:p>
      </dgm:t>
    </dgm:pt>
    <dgm:pt modelId="{07EBF7F0-D0CF-4CEF-BE9C-41415684DDD8}">
      <dgm:prSet phldrT="[Text]"/>
      <dgm:spPr/>
      <dgm:t>
        <a:bodyPr/>
        <a:lstStyle/>
        <a:p>
          <a:r>
            <a:rPr lang="en-US" dirty="0"/>
            <a:t>NMDA Anta-Memantine</a:t>
          </a:r>
          <a:endParaRPr lang="en-IN" dirty="0"/>
        </a:p>
      </dgm:t>
    </dgm:pt>
    <dgm:pt modelId="{45E892DB-F104-4A40-B9D0-C5C2C5DA5A67}" type="parTrans" cxnId="{EC5E0F5A-9748-4CFD-8F32-7BAB8A77012E}">
      <dgm:prSet/>
      <dgm:spPr/>
      <dgm:t>
        <a:bodyPr/>
        <a:lstStyle/>
        <a:p>
          <a:endParaRPr lang="en-IN"/>
        </a:p>
      </dgm:t>
    </dgm:pt>
    <dgm:pt modelId="{C7B888BA-59ED-4C62-8704-2F14901F9779}" type="sibTrans" cxnId="{EC5E0F5A-9748-4CFD-8F32-7BAB8A77012E}">
      <dgm:prSet/>
      <dgm:spPr/>
      <dgm:t>
        <a:bodyPr/>
        <a:lstStyle/>
        <a:p>
          <a:endParaRPr lang="en-IN"/>
        </a:p>
      </dgm:t>
    </dgm:pt>
    <dgm:pt modelId="{C4D69718-E960-4556-A257-E2F3B94D160D}">
      <dgm:prSet phldrT="[Text]"/>
      <dgm:spPr/>
      <dgm:t>
        <a:bodyPr/>
        <a:lstStyle/>
        <a:p>
          <a:r>
            <a:rPr lang="en-US" dirty="0"/>
            <a:t>Antabuse- Disulfiram</a:t>
          </a:r>
          <a:endParaRPr lang="en-IN" dirty="0"/>
        </a:p>
      </dgm:t>
    </dgm:pt>
    <dgm:pt modelId="{FF322059-9BC3-45A7-B435-E97B2602AA76}" type="parTrans" cxnId="{85E6DDE9-DE5C-4BCE-8B61-8DDBD7B4E2EC}">
      <dgm:prSet/>
      <dgm:spPr/>
      <dgm:t>
        <a:bodyPr/>
        <a:lstStyle/>
        <a:p>
          <a:endParaRPr lang="en-IN"/>
        </a:p>
      </dgm:t>
    </dgm:pt>
    <dgm:pt modelId="{44A136E2-8A9D-4AB3-A7AD-1F5DC0F6CE43}" type="sibTrans" cxnId="{85E6DDE9-DE5C-4BCE-8B61-8DDBD7B4E2EC}">
      <dgm:prSet/>
      <dgm:spPr/>
      <dgm:t>
        <a:bodyPr/>
        <a:lstStyle/>
        <a:p>
          <a:endParaRPr lang="en-IN"/>
        </a:p>
      </dgm:t>
    </dgm:pt>
    <dgm:pt modelId="{C24F8C4A-298B-4EEE-98D2-B96145C22164}" type="pres">
      <dgm:prSet presAssocID="{FDC11B5F-7B27-4214-B36F-BF63C08F4779}" presName="Name0" presStyleCnt="0">
        <dgm:presLayoutVars>
          <dgm:dir/>
          <dgm:animLvl val="lvl"/>
          <dgm:resizeHandles val="exact"/>
        </dgm:presLayoutVars>
      </dgm:prSet>
      <dgm:spPr/>
    </dgm:pt>
    <dgm:pt modelId="{D746DE4F-FD6C-413E-BF22-67FAF86B53D1}" type="pres">
      <dgm:prSet presAssocID="{5BC40645-891C-4A76-8975-3D247B83BDB0}" presName="linNode" presStyleCnt="0"/>
      <dgm:spPr/>
    </dgm:pt>
    <dgm:pt modelId="{94C360FC-5A75-4871-8D4B-D3E4A6B8945B}" type="pres">
      <dgm:prSet presAssocID="{5BC40645-891C-4A76-8975-3D247B83BDB0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01F66B49-FFAC-44DF-A878-FEFD80D4807C}" type="pres">
      <dgm:prSet presAssocID="{5BC40645-891C-4A76-8975-3D247B83BDB0}" presName="descendantText" presStyleLbl="alignAccFollowNode1" presStyleIdx="0" presStyleCnt="3">
        <dgm:presLayoutVars>
          <dgm:bulletEnabled val="1"/>
        </dgm:presLayoutVars>
      </dgm:prSet>
      <dgm:spPr/>
    </dgm:pt>
    <dgm:pt modelId="{48C461E3-0ACD-46A1-9880-6E70C4B11E45}" type="pres">
      <dgm:prSet presAssocID="{66B9B599-7769-4B03-A7E6-E23BF0B92278}" presName="sp" presStyleCnt="0"/>
      <dgm:spPr/>
    </dgm:pt>
    <dgm:pt modelId="{EB579A56-AEB8-40D6-8CDF-3119CA321D17}" type="pres">
      <dgm:prSet presAssocID="{8AAFFBCF-65EE-4EB6-A6B5-3B77ED64E14F}" presName="linNode" presStyleCnt="0"/>
      <dgm:spPr/>
    </dgm:pt>
    <dgm:pt modelId="{5E397498-E664-4961-A547-3146264A6364}" type="pres">
      <dgm:prSet presAssocID="{8AAFFBCF-65EE-4EB6-A6B5-3B77ED64E14F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F47EB770-8AF1-4ADA-9AE8-EFD00B884224}" type="pres">
      <dgm:prSet presAssocID="{8AAFFBCF-65EE-4EB6-A6B5-3B77ED64E14F}" presName="descendantText" presStyleLbl="alignAccFollowNode1" presStyleIdx="1" presStyleCnt="3">
        <dgm:presLayoutVars>
          <dgm:bulletEnabled val="1"/>
        </dgm:presLayoutVars>
      </dgm:prSet>
      <dgm:spPr/>
    </dgm:pt>
    <dgm:pt modelId="{09222F50-03FE-4EFF-9E5D-8DB4963E8892}" type="pres">
      <dgm:prSet presAssocID="{A0E92EBA-F87C-43E1-8A99-4C8D378CB4B9}" presName="sp" presStyleCnt="0"/>
      <dgm:spPr/>
    </dgm:pt>
    <dgm:pt modelId="{10DF0BCA-7106-45B0-8464-640E6A8AD68B}" type="pres">
      <dgm:prSet presAssocID="{40B58387-BB42-4698-A609-C0FFC01D4621}" presName="linNode" presStyleCnt="0"/>
      <dgm:spPr/>
    </dgm:pt>
    <dgm:pt modelId="{C86DACC3-9E10-47DC-9E69-715CAC5B18CE}" type="pres">
      <dgm:prSet presAssocID="{40B58387-BB42-4698-A609-C0FFC01D4621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6583DA9C-C450-4A4F-AFDF-863388996472}" type="pres">
      <dgm:prSet presAssocID="{40B58387-BB42-4698-A609-C0FFC01D4621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F53EE300-47FD-4742-9630-36A50B985E1A}" srcId="{5BC40645-891C-4A76-8975-3D247B83BDB0}" destId="{B627E87F-28EE-4DC3-B7B6-3D90B0E4A54F}" srcOrd="1" destOrd="0" parTransId="{5405BDF6-A2C6-47E2-8E41-61172B34C12D}" sibTransId="{425D42D9-6ED3-4372-A558-0A0392F881E4}"/>
    <dgm:cxn modelId="{A332D908-CCCF-4FE1-8212-7D8090ACD7C9}" srcId="{8AAFFBCF-65EE-4EB6-A6B5-3B77ED64E14F}" destId="{BBDE8624-7BFB-46B7-AC2E-B970C2BA8407}" srcOrd="1" destOrd="0" parTransId="{06DAAB7E-E4BB-48A8-96AA-B74C631E805B}" sibTransId="{BBC674C8-43CA-4ECE-8203-4DC3B6DBC0C6}"/>
    <dgm:cxn modelId="{A0685A14-37F8-4207-A3D3-9A909E462CAF}" srcId="{FDC11B5F-7B27-4214-B36F-BF63C08F4779}" destId="{40B58387-BB42-4698-A609-C0FFC01D4621}" srcOrd="2" destOrd="0" parTransId="{A26903E8-8265-484A-8CAD-0E6621FD391B}" sibTransId="{4EE5A2B9-8C0E-4975-8FF0-0534D56C6520}"/>
    <dgm:cxn modelId="{DF101716-2D75-40EA-8037-559E36B434A1}" type="presOf" srcId="{C4D69718-E960-4556-A257-E2F3B94D160D}" destId="{F47EB770-8AF1-4ADA-9AE8-EFD00B884224}" srcOrd="0" destOrd="2" presId="urn:microsoft.com/office/officeart/2005/8/layout/vList5"/>
    <dgm:cxn modelId="{9094171D-1AB6-403C-ABF0-4A99FA982DB8}" type="presOf" srcId="{BBDE8624-7BFB-46B7-AC2E-B970C2BA8407}" destId="{F47EB770-8AF1-4ADA-9AE8-EFD00B884224}" srcOrd="0" destOrd="1" presId="urn:microsoft.com/office/officeart/2005/8/layout/vList5"/>
    <dgm:cxn modelId="{BBAFEA36-A872-41CB-A3DD-A3BB0ED37CED}" type="presOf" srcId="{8AAFFBCF-65EE-4EB6-A6B5-3B77ED64E14F}" destId="{5E397498-E664-4961-A547-3146264A6364}" srcOrd="0" destOrd="0" presId="urn:microsoft.com/office/officeart/2005/8/layout/vList5"/>
    <dgm:cxn modelId="{8882C962-D795-491F-9F4E-81877E89C2B6}" srcId="{FDC11B5F-7B27-4214-B36F-BF63C08F4779}" destId="{5BC40645-891C-4A76-8975-3D247B83BDB0}" srcOrd="0" destOrd="0" parTransId="{521ABF1D-88AC-483A-9740-72B10ECDADB7}" sibTransId="{66B9B599-7769-4B03-A7E6-E23BF0B92278}"/>
    <dgm:cxn modelId="{77125449-84DB-43C6-A76D-AFA3FA70A37E}" type="presOf" srcId="{40B58387-BB42-4698-A609-C0FFC01D4621}" destId="{C86DACC3-9E10-47DC-9E69-715CAC5B18CE}" srcOrd="0" destOrd="0" presId="urn:microsoft.com/office/officeart/2005/8/layout/vList5"/>
    <dgm:cxn modelId="{DB02634B-3F03-4C74-897C-0F9E91F92C18}" srcId="{5BC40645-891C-4A76-8975-3D247B83BDB0}" destId="{AA8B0BB3-9639-4096-8F5A-74240451E2EB}" srcOrd="0" destOrd="0" parTransId="{1547970D-D3EE-4633-B9F8-ADB8DC597C1E}" sibTransId="{09990C70-E040-475D-A6E9-9075386907EF}"/>
    <dgm:cxn modelId="{7A622E52-8F4B-4C20-833C-2ED314F34D17}" type="presOf" srcId="{07EBF7F0-D0CF-4CEF-BE9C-41415684DDD8}" destId="{6583DA9C-C450-4A4F-AFDF-863388996472}" srcOrd="0" destOrd="1" presId="urn:microsoft.com/office/officeart/2005/8/layout/vList5"/>
    <dgm:cxn modelId="{EC5E0F5A-9748-4CFD-8F32-7BAB8A77012E}" srcId="{40B58387-BB42-4698-A609-C0FFC01D4621}" destId="{07EBF7F0-D0CF-4CEF-BE9C-41415684DDD8}" srcOrd="1" destOrd="0" parTransId="{45E892DB-F104-4A40-B9D0-C5C2C5DA5A67}" sibTransId="{C7B888BA-59ED-4C62-8704-2F14901F9779}"/>
    <dgm:cxn modelId="{4123AB94-F524-413C-A0B0-3AC11D9DED5B}" type="presOf" srcId="{FDC11B5F-7B27-4214-B36F-BF63C08F4779}" destId="{C24F8C4A-298B-4EEE-98D2-B96145C22164}" srcOrd="0" destOrd="0" presId="urn:microsoft.com/office/officeart/2005/8/layout/vList5"/>
    <dgm:cxn modelId="{8A365997-B96E-4F5F-909B-7FFC25C303E4}" type="presOf" srcId="{B627E87F-28EE-4DC3-B7B6-3D90B0E4A54F}" destId="{01F66B49-FFAC-44DF-A878-FEFD80D4807C}" srcOrd="0" destOrd="1" presId="urn:microsoft.com/office/officeart/2005/8/layout/vList5"/>
    <dgm:cxn modelId="{C98762AE-5B77-4A94-9AD4-A84143867039}" type="presOf" srcId="{AA8B0BB3-9639-4096-8F5A-74240451E2EB}" destId="{01F66B49-FFAC-44DF-A878-FEFD80D4807C}" srcOrd="0" destOrd="0" presId="urn:microsoft.com/office/officeart/2005/8/layout/vList5"/>
    <dgm:cxn modelId="{6ABED6B5-480E-4E1D-B061-83438A6456A8}" srcId="{8AAFFBCF-65EE-4EB6-A6B5-3B77ED64E14F}" destId="{F9C6A6A2-8B0D-4F36-A982-5BB411DA732E}" srcOrd="0" destOrd="0" parTransId="{406045E3-019A-487A-84FD-A1D238B9718A}" sibTransId="{C781DB3C-5D6D-4C6E-ACB9-DC0A97E52C77}"/>
    <dgm:cxn modelId="{2224CCCB-9915-4E10-9C1E-2A5C6371A3C4}" type="presOf" srcId="{15FB7563-FDC5-4E14-BC3B-542324A01998}" destId="{6583DA9C-C450-4A4F-AFDF-863388996472}" srcOrd="0" destOrd="0" presId="urn:microsoft.com/office/officeart/2005/8/layout/vList5"/>
    <dgm:cxn modelId="{FC08A4DF-8AF2-4437-A25B-CCCFC119739D}" srcId="{FDC11B5F-7B27-4214-B36F-BF63C08F4779}" destId="{8AAFFBCF-65EE-4EB6-A6B5-3B77ED64E14F}" srcOrd="1" destOrd="0" parTransId="{E51F66BF-F903-45C8-B5C5-2F5A18B33AC7}" sibTransId="{A0E92EBA-F87C-43E1-8A99-4C8D378CB4B9}"/>
    <dgm:cxn modelId="{85E6DDE9-DE5C-4BCE-8B61-8DDBD7B4E2EC}" srcId="{8AAFFBCF-65EE-4EB6-A6B5-3B77ED64E14F}" destId="{C4D69718-E960-4556-A257-E2F3B94D160D}" srcOrd="2" destOrd="0" parTransId="{FF322059-9BC3-45A7-B435-E97B2602AA76}" sibTransId="{44A136E2-8A9D-4AB3-A7AD-1F5DC0F6CE43}"/>
    <dgm:cxn modelId="{DA6181F4-DAF4-4D12-8D27-B2D9C3758F08}" srcId="{40B58387-BB42-4698-A609-C0FFC01D4621}" destId="{15FB7563-FDC5-4E14-BC3B-542324A01998}" srcOrd="0" destOrd="0" parTransId="{F1631D19-3556-4561-8F44-2975EE19A445}" sibTransId="{4A04D3AF-7CC4-4A4A-A434-0B076265A7F7}"/>
    <dgm:cxn modelId="{450EF5F4-49B7-48DC-AD67-1D6D899240BF}" type="presOf" srcId="{5BC40645-891C-4A76-8975-3D247B83BDB0}" destId="{94C360FC-5A75-4871-8D4B-D3E4A6B8945B}" srcOrd="0" destOrd="0" presId="urn:microsoft.com/office/officeart/2005/8/layout/vList5"/>
    <dgm:cxn modelId="{F8FC11FD-967C-42AB-98AA-FBA080751756}" type="presOf" srcId="{F9C6A6A2-8B0D-4F36-A982-5BB411DA732E}" destId="{F47EB770-8AF1-4ADA-9AE8-EFD00B884224}" srcOrd="0" destOrd="0" presId="urn:microsoft.com/office/officeart/2005/8/layout/vList5"/>
    <dgm:cxn modelId="{A4FCF998-E5DF-4E25-BB90-BCA641502E83}" type="presParOf" srcId="{C24F8C4A-298B-4EEE-98D2-B96145C22164}" destId="{D746DE4F-FD6C-413E-BF22-67FAF86B53D1}" srcOrd="0" destOrd="0" presId="urn:microsoft.com/office/officeart/2005/8/layout/vList5"/>
    <dgm:cxn modelId="{55AABF57-2B1C-42CA-BF7B-87D96770BF7A}" type="presParOf" srcId="{D746DE4F-FD6C-413E-BF22-67FAF86B53D1}" destId="{94C360FC-5A75-4871-8D4B-D3E4A6B8945B}" srcOrd="0" destOrd="0" presId="urn:microsoft.com/office/officeart/2005/8/layout/vList5"/>
    <dgm:cxn modelId="{1A86CCC8-5728-42A9-AF6B-B75BBDA64BD3}" type="presParOf" srcId="{D746DE4F-FD6C-413E-BF22-67FAF86B53D1}" destId="{01F66B49-FFAC-44DF-A878-FEFD80D4807C}" srcOrd="1" destOrd="0" presId="urn:microsoft.com/office/officeart/2005/8/layout/vList5"/>
    <dgm:cxn modelId="{CCF3101C-0800-4771-9248-51283480A7DE}" type="presParOf" srcId="{C24F8C4A-298B-4EEE-98D2-B96145C22164}" destId="{48C461E3-0ACD-46A1-9880-6E70C4B11E45}" srcOrd="1" destOrd="0" presId="urn:microsoft.com/office/officeart/2005/8/layout/vList5"/>
    <dgm:cxn modelId="{C81A0CE5-8423-477F-87DD-6C853A115F48}" type="presParOf" srcId="{C24F8C4A-298B-4EEE-98D2-B96145C22164}" destId="{EB579A56-AEB8-40D6-8CDF-3119CA321D17}" srcOrd="2" destOrd="0" presId="urn:microsoft.com/office/officeart/2005/8/layout/vList5"/>
    <dgm:cxn modelId="{8B0D7D86-D1A8-4A8D-A6DE-59B6CE30D343}" type="presParOf" srcId="{EB579A56-AEB8-40D6-8CDF-3119CA321D17}" destId="{5E397498-E664-4961-A547-3146264A6364}" srcOrd="0" destOrd="0" presId="urn:microsoft.com/office/officeart/2005/8/layout/vList5"/>
    <dgm:cxn modelId="{0709FCAB-9C2F-411D-8BF8-4899C25CF350}" type="presParOf" srcId="{EB579A56-AEB8-40D6-8CDF-3119CA321D17}" destId="{F47EB770-8AF1-4ADA-9AE8-EFD00B884224}" srcOrd="1" destOrd="0" presId="urn:microsoft.com/office/officeart/2005/8/layout/vList5"/>
    <dgm:cxn modelId="{5CA89823-35ED-42C1-BE73-9689C9FB33B2}" type="presParOf" srcId="{C24F8C4A-298B-4EEE-98D2-B96145C22164}" destId="{09222F50-03FE-4EFF-9E5D-8DB4963E8892}" srcOrd="3" destOrd="0" presId="urn:microsoft.com/office/officeart/2005/8/layout/vList5"/>
    <dgm:cxn modelId="{A67E13B7-D1ED-4905-976B-C64B5D3710C8}" type="presParOf" srcId="{C24F8C4A-298B-4EEE-98D2-B96145C22164}" destId="{10DF0BCA-7106-45B0-8464-640E6A8AD68B}" srcOrd="4" destOrd="0" presId="urn:microsoft.com/office/officeart/2005/8/layout/vList5"/>
    <dgm:cxn modelId="{55A0EBF6-8E41-4EB0-9BDA-D0602041C799}" type="presParOf" srcId="{10DF0BCA-7106-45B0-8464-640E6A8AD68B}" destId="{C86DACC3-9E10-47DC-9E69-715CAC5B18CE}" srcOrd="0" destOrd="0" presId="urn:microsoft.com/office/officeart/2005/8/layout/vList5"/>
    <dgm:cxn modelId="{FC80006E-667F-4A2E-9638-51021DB975E5}" type="presParOf" srcId="{10DF0BCA-7106-45B0-8464-640E6A8AD68B}" destId="{6583DA9C-C450-4A4F-AFDF-86338899647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466A3-C757-44A9-913C-9124E5509459}">
      <dsp:nvSpPr>
        <dsp:cNvPr id="0" name=""/>
        <dsp:cNvSpPr/>
      </dsp:nvSpPr>
      <dsp:spPr>
        <a:xfrm rot="5400000">
          <a:off x="5969144" y="-2300016"/>
          <a:ext cx="1299777" cy="622967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First Generation(</a:t>
          </a:r>
          <a:r>
            <a:rPr lang="en-US" sz="2300" kern="1200" dirty="0" err="1"/>
            <a:t>eg</a:t>
          </a:r>
          <a:r>
            <a:rPr lang="en-US" sz="2300" kern="1200" dirty="0"/>
            <a:t>- Haloperidol)</a:t>
          </a:r>
          <a:endParaRPr lang="en-IN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Second Generation(</a:t>
          </a:r>
          <a:r>
            <a:rPr lang="en-US" sz="2300" kern="1200" dirty="0" err="1"/>
            <a:t>Eg</a:t>
          </a:r>
          <a:r>
            <a:rPr lang="en-US" sz="2300" kern="1200" dirty="0"/>
            <a:t>- Olanzapine)</a:t>
          </a:r>
          <a:endParaRPr lang="en-IN" sz="2300" kern="1200" dirty="0"/>
        </a:p>
      </dsp:txBody>
      <dsp:txXfrm rot="-5400000">
        <a:off x="3504194" y="228384"/>
        <a:ext cx="6166228" cy="1172877"/>
      </dsp:txXfrm>
    </dsp:sp>
    <dsp:sp modelId="{9B61A6BD-8142-4C9D-A98B-B92B479769FB}">
      <dsp:nvSpPr>
        <dsp:cNvPr id="0" name=""/>
        <dsp:cNvSpPr/>
      </dsp:nvSpPr>
      <dsp:spPr>
        <a:xfrm>
          <a:off x="0" y="47661"/>
          <a:ext cx="3504194" cy="16247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Antipsychotics</a:t>
          </a:r>
          <a:endParaRPr lang="en-IN" sz="3000" kern="1200" dirty="0"/>
        </a:p>
      </dsp:txBody>
      <dsp:txXfrm>
        <a:off x="79312" y="126973"/>
        <a:ext cx="3345570" cy="1466097"/>
      </dsp:txXfrm>
    </dsp:sp>
    <dsp:sp modelId="{567C380D-D22B-485C-963F-387165B2D66A}">
      <dsp:nvSpPr>
        <dsp:cNvPr id="0" name=""/>
        <dsp:cNvSpPr/>
      </dsp:nvSpPr>
      <dsp:spPr>
        <a:xfrm rot="5400000">
          <a:off x="5969144" y="-594058"/>
          <a:ext cx="1299777" cy="622967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TCA- </a:t>
          </a:r>
          <a:r>
            <a:rPr lang="en-US" sz="2300" kern="1200" dirty="0" err="1"/>
            <a:t>eg</a:t>
          </a:r>
          <a:r>
            <a:rPr lang="en-US" sz="2300" kern="1200" dirty="0"/>
            <a:t> </a:t>
          </a:r>
          <a:r>
            <a:rPr lang="en-US" sz="2300" kern="1200" dirty="0" err="1"/>
            <a:t>Amitriptyllines</a:t>
          </a:r>
          <a:endParaRPr lang="en-IN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SSRIs- </a:t>
          </a:r>
          <a:r>
            <a:rPr lang="en-US" sz="2300" kern="1200" dirty="0" err="1"/>
            <a:t>eg</a:t>
          </a:r>
          <a:r>
            <a:rPr lang="en-US" sz="2300" kern="1200" dirty="0"/>
            <a:t> </a:t>
          </a:r>
          <a:r>
            <a:rPr lang="en-US" sz="2300" kern="1200" dirty="0" err="1"/>
            <a:t>Sertraline,escitalopram</a:t>
          </a:r>
          <a:endParaRPr lang="en-IN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SNRIs-</a:t>
          </a:r>
          <a:r>
            <a:rPr lang="en-US" sz="2300" kern="1200" dirty="0" err="1"/>
            <a:t>eg</a:t>
          </a:r>
          <a:r>
            <a:rPr lang="en-US" sz="2300" kern="1200" dirty="0"/>
            <a:t> </a:t>
          </a:r>
          <a:r>
            <a:rPr lang="en-US" sz="2300" kern="1200" dirty="0" err="1"/>
            <a:t>Venlafaxines</a:t>
          </a:r>
          <a:endParaRPr lang="en-IN" sz="2300" kern="1200" dirty="0"/>
        </a:p>
      </dsp:txBody>
      <dsp:txXfrm rot="-5400000">
        <a:off x="3504194" y="1934342"/>
        <a:ext cx="6166228" cy="1172877"/>
      </dsp:txXfrm>
    </dsp:sp>
    <dsp:sp modelId="{F7B790A8-C938-485B-BF3D-8DEAF0E424A6}">
      <dsp:nvSpPr>
        <dsp:cNvPr id="0" name=""/>
        <dsp:cNvSpPr/>
      </dsp:nvSpPr>
      <dsp:spPr>
        <a:xfrm>
          <a:off x="0" y="1708419"/>
          <a:ext cx="3504194" cy="16247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Antidepressants</a:t>
          </a:r>
          <a:endParaRPr lang="en-IN" sz="3000" kern="1200" dirty="0"/>
        </a:p>
      </dsp:txBody>
      <dsp:txXfrm>
        <a:off x="79312" y="1787731"/>
        <a:ext cx="3345570" cy="1466097"/>
      </dsp:txXfrm>
    </dsp:sp>
    <dsp:sp modelId="{4CC2248B-AD58-426D-A678-9486685EF572}">
      <dsp:nvSpPr>
        <dsp:cNvPr id="0" name=""/>
        <dsp:cNvSpPr/>
      </dsp:nvSpPr>
      <dsp:spPr>
        <a:xfrm rot="5400000">
          <a:off x="5969144" y="1111899"/>
          <a:ext cx="1299777" cy="622967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Benzodiazepines- Short term</a:t>
          </a:r>
          <a:endParaRPr lang="en-IN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SSRIs Long-term</a:t>
          </a:r>
          <a:endParaRPr lang="en-IN" sz="2300" kern="1200" dirty="0"/>
        </a:p>
      </dsp:txBody>
      <dsp:txXfrm rot="-5400000">
        <a:off x="3504194" y="3640299"/>
        <a:ext cx="6166228" cy="1172877"/>
      </dsp:txXfrm>
    </dsp:sp>
    <dsp:sp modelId="{E2E631D9-4063-4914-9AA0-FD0273982F29}">
      <dsp:nvSpPr>
        <dsp:cNvPr id="0" name=""/>
        <dsp:cNvSpPr/>
      </dsp:nvSpPr>
      <dsp:spPr>
        <a:xfrm>
          <a:off x="0" y="3414377"/>
          <a:ext cx="3504194" cy="16247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Anti-anxiety</a:t>
          </a:r>
          <a:endParaRPr lang="en-IN" sz="3000" kern="1200" dirty="0"/>
        </a:p>
      </dsp:txBody>
      <dsp:txXfrm>
        <a:off x="79312" y="3493689"/>
        <a:ext cx="3345570" cy="14660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66B49-FFAC-44DF-A878-FEFD80D4807C}">
      <dsp:nvSpPr>
        <dsp:cNvPr id="0" name=""/>
        <dsp:cNvSpPr/>
      </dsp:nvSpPr>
      <dsp:spPr>
        <a:xfrm rot="5400000">
          <a:off x="6052711" y="-2364341"/>
          <a:ext cx="1235938" cy="62782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Lithium</a:t>
          </a:r>
          <a:endParaRPr lang="en-IN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Sodium Valproate</a:t>
          </a:r>
          <a:endParaRPr lang="en-IN" sz="2200" kern="1200" dirty="0"/>
        </a:p>
      </dsp:txBody>
      <dsp:txXfrm rot="-5400000">
        <a:off x="3531536" y="217168"/>
        <a:ext cx="6217954" cy="1115270"/>
      </dsp:txXfrm>
    </dsp:sp>
    <dsp:sp modelId="{94C360FC-5A75-4871-8D4B-D3E4A6B8945B}">
      <dsp:nvSpPr>
        <dsp:cNvPr id="0" name=""/>
        <dsp:cNvSpPr/>
      </dsp:nvSpPr>
      <dsp:spPr>
        <a:xfrm>
          <a:off x="0" y="2340"/>
          <a:ext cx="3531537" cy="15449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Mood Stabilizers</a:t>
          </a:r>
          <a:endParaRPr lang="en-IN" sz="3600" kern="1200" dirty="0"/>
        </a:p>
      </dsp:txBody>
      <dsp:txXfrm>
        <a:off x="75417" y="77757"/>
        <a:ext cx="3380703" cy="1394088"/>
      </dsp:txXfrm>
    </dsp:sp>
    <dsp:sp modelId="{F47EB770-8AF1-4ADA-9AE8-EFD00B884224}">
      <dsp:nvSpPr>
        <dsp:cNvPr id="0" name=""/>
        <dsp:cNvSpPr/>
      </dsp:nvSpPr>
      <dsp:spPr>
        <a:xfrm rot="5400000">
          <a:off x="6052711" y="-742173"/>
          <a:ext cx="1235938" cy="62782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BZDs</a:t>
          </a:r>
          <a:endParaRPr lang="en-IN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Anti-craving- Acamprosate</a:t>
          </a:r>
          <a:endParaRPr lang="en-IN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Antabuse- Disulfiram</a:t>
          </a:r>
          <a:endParaRPr lang="en-IN" sz="2200" kern="1200" dirty="0"/>
        </a:p>
      </dsp:txBody>
      <dsp:txXfrm rot="-5400000">
        <a:off x="3531536" y="1839336"/>
        <a:ext cx="6217954" cy="1115270"/>
      </dsp:txXfrm>
    </dsp:sp>
    <dsp:sp modelId="{5E397498-E664-4961-A547-3146264A6364}">
      <dsp:nvSpPr>
        <dsp:cNvPr id="0" name=""/>
        <dsp:cNvSpPr/>
      </dsp:nvSpPr>
      <dsp:spPr>
        <a:xfrm>
          <a:off x="0" y="1624509"/>
          <a:ext cx="3531537" cy="15449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Treatment in drug addiction</a:t>
          </a:r>
          <a:endParaRPr lang="en-IN" sz="3600" kern="1200" dirty="0"/>
        </a:p>
      </dsp:txBody>
      <dsp:txXfrm>
        <a:off x="75417" y="1699926"/>
        <a:ext cx="3380703" cy="1394088"/>
      </dsp:txXfrm>
    </dsp:sp>
    <dsp:sp modelId="{6583DA9C-C450-4A4F-AFDF-863388996472}">
      <dsp:nvSpPr>
        <dsp:cNvPr id="0" name=""/>
        <dsp:cNvSpPr/>
      </dsp:nvSpPr>
      <dsp:spPr>
        <a:xfrm rot="5400000">
          <a:off x="6052711" y="879995"/>
          <a:ext cx="1235938" cy="62782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Anticholinesterase inhibitors-Donepezil</a:t>
          </a:r>
          <a:endParaRPr lang="en-IN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NMDA Anta-Memantine</a:t>
          </a:r>
          <a:endParaRPr lang="en-IN" sz="2200" kern="1200" dirty="0"/>
        </a:p>
      </dsp:txBody>
      <dsp:txXfrm rot="-5400000">
        <a:off x="3531536" y="3461504"/>
        <a:ext cx="6217954" cy="1115270"/>
      </dsp:txXfrm>
    </dsp:sp>
    <dsp:sp modelId="{C86DACC3-9E10-47DC-9E69-715CAC5B18CE}">
      <dsp:nvSpPr>
        <dsp:cNvPr id="0" name=""/>
        <dsp:cNvSpPr/>
      </dsp:nvSpPr>
      <dsp:spPr>
        <a:xfrm>
          <a:off x="0" y="3246678"/>
          <a:ext cx="3531537" cy="15449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Antidementia</a:t>
          </a:r>
          <a:endParaRPr lang="en-IN" sz="3600" kern="1200" dirty="0"/>
        </a:p>
      </dsp:txBody>
      <dsp:txXfrm>
        <a:off x="75417" y="3322095"/>
        <a:ext cx="3380703" cy="1394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A5B0A250-5CC0-1746-B209-08E8B0DAE6AF}" type="datetimeFigureOut">
              <a:rPr lang="en-US" smtClean="0"/>
              <a:pPr algn="l"/>
              <a:t>04-Jul-23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034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04-Jul-23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117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04-Jul-23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19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04-Jul-23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98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04-Jul-23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433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04-Jul-23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336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04-Jul-23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958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04-Jul-23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464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04-Jul-23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4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04-Jul-23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273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04-Jul-23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010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5B0A250-5CC0-1746-B209-08E8B0DAE6AF}" type="datetimeFigureOut">
              <a:rPr lang="en-US" smtClean="0"/>
              <a:pPr/>
              <a:t>04-Jul-23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4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8560F-1FB2-4BBB-BF6C-225FBB4D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05511" y="768333"/>
            <a:ext cx="7434064" cy="3822709"/>
          </a:xfrm>
        </p:spPr>
        <p:txBody>
          <a:bodyPr>
            <a:normAutofit fontScale="90000"/>
          </a:bodyPr>
          <a:lstStyle/>
          <a:p>
            <a:r>
              <a:rPr lang="en-US" dirty="0"/>
              <a:t>Pharmacological &amp; Non-Pharmacological interventions in Psychiatry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CDD9F1-77CF-4C85-9E37-832E8A6C4B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67251" y="4514852"/>
            <a:ext cx="6552130" cy="1243564"/>
          </a:xfrm>
        </p:spPr>
        <p:txBody>
          <a:bodyPr>
            <a:normAutofit/>
          </a:bodyPr>
          <a:lstStyle/>
          <a:p>
            <a:pPr algn="r"/>
            <a:r>
              <a:rPr lang="en-US" b="1" i="1" dirty="0" err="1"/>
              <a:t>Dr.Tejaswini</a:t>
            </a:r>
            <a:r>
              <a:rPr lang="en-US" b="1" i="1" dirty="0"/>
              <a:t> Miskin</a:t>
            </a:r>
          </a:p>
          <a:p>
            <a:pPr algn="r"/>
            <a:r>
              <a:rPr lang="en-US" b="1" i="1" dirty="0"/>
              <a:t>Consultant Psychiatrist</a:t>
            </a:r>
            <a:endParaRPr lang="en-IN" b="1" i="1" dirty="0"/>
          </a:p>
        </p:txBody>
      </p:sp>
      <p:pic>
        <p:nvPicPr>
          <p:cNvPr id="103" name="Picture 3" descr="Colorful wavy concept">
            <a:extLst>
              <a:ext uri="{FF2B5EF4-FFF2-40B4-BE49-F238E27FC236}">
                <a16:creationId xmlns:a16="http://schemas.microsoft.com/office/drawing/2014/main" id="{E47A3ACD-C47B-C5DD-BC15-EC9F069882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71" r="30609" b="-2"/>
          <a:stretch/>
        </p:blipFill>
        <p:spPr>
          <a:xfrm>
            <a:off x="20" y="1"/>
            <a:ext cx="4173349" cy="6857999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CCF81EBA-2B3E-43AD-B77B-F08AE82FF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369" y="4119238"/>
            <a:ext cx="3958577" cy="265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57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91CBB-FC6C-40E4-ABF9-15238735C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68676"/>
            <a:ext cx="9741826" cy="1349406"/>
          </a:xfrm>
        </p:spPr>
        <p:txBody>
          <a:bodyPr>
            <a:normAutofit/>
          </a:bodyPr>
          <a:lstStyle/>
          <a:p>
            <a:r>
              <a:rPr lang="en-US" b="1" u="sng" dirty="0"/>
              <a:t>Common Myths about Mental disorders:-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C12B6-649D-4BDE-9C2D-C50ED3D9D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1409076"/>
            <a:ext cx="10782404" cy="4961744"/>
          </a:xfrm>
        </p:spPr>
        <p:txBody>
          <a:bodyPr>
            <a:noAutofit/>
          </a:bodyPr>
          <a:lstStyle/>
          <a:p>
            <a:pPr algn="l"/>
            <a:r>
              <a:rPr lang="en-US" sz="4000" b="0" i="0" u="none" strike="noStrike" baseline="0" dirty="0">
                <a:latin typeface="Times New Roman" panose="02020603050405020304" pitchFamily="18" charset="0"/>
              </a:rPr>
              <a:t>Mental illness is caused by evil spirit or super</a:t>
            </a:r>
            <a:r>
              <a:rPr lang="en-IN" sz="4000" b="0" i="0" u="none" strike="noStrike" baseline="0" dirty="0">
                <a:latin typeface="Times New Roman" panose="02020603050405020304" pitchFamily="18" charset="0"/>
              </a:rPr>
              <a:t>natural power.</a:t>
            </a:r>
          </a:p>
          <a:p>
            <a:pPr algn="l"/>
            <a:r>
              <a:rPr lang="en-IN" sz="4000" b="0" i="0" u="none" strike="noStrike" baseline="0" dirty="0">
                <a:latin typeface="Times New Roman" panose="02020603050405020304" pitchFamily="18" charset="0"/>
              </a:rPr>
              <a:t>Mental illnesses are untreatable.</a:t>
            </a:r>
          </a:p>
          <a:p>
            <a:pPr algn="l"/>
            <a:r>
              <a:rPr lang="en-US" sz="4000" b="0" i="0" u="none" strike="noStrike" baseline="0" dirty="0">
                <a:latin typeface="Times New Roman" panose="02020603050405020304" pitchFamily="18" charset="0"/>
              </a:rPr>
              <a:t>Marriage can cure mental illness</a:t>
            </a:r>
            <a:r>
              <a:rPr lang="en-IN" sz="4000" dirty="0">
                <a:latin typeface="Times New Roman" panose="02020603050405020304" pitchFamily="18" charset="0"/>
              </a:rPr>
              <a:t>.</a:t>
            </a:r>
          </a:p>
          <a:p>
            <a:pPr algn="l"/>
            <a:r>
              <a:rPr lang="en-US" sz="4000" b="0" i="0" u="none" strike="noStrike" baseline="0" dirty="0">
                <a:latin typeface="Times New Roman" panose="02020603050405020304" pitchFamily="18" charset="0"/>
              </a:rPr>
              <a:t>People with mental illness can never be productive or do normal work like normal people.</a:t>
            </a:r>
          </a:p>
          <a:p>
            <a:pPr algn="l"/>
            <a:r>
              <a:rPr lang="en-US" sz="4000" b="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</a:rPr>
              <a:t>Once a psychiatric patient, always a psychiatric </a:t>
            </a:r>
            <a:r>
              <a:rPr lang="en-IN" sz="4000" b="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</a:rPr>
              <a:t>patient.</a:t>
            </a:r>
          </a:p>
        </p:txBody>
      </p:sp>
    </p:spTree>
    <p:extLst>
      <p:ext uri="{BB962C8B-B14F-4D97-AF65-F5344CB8AC3E}">
        <p14:creationId xmlns:p14="http://schemas.microsoft.com/office/powerpoint/2010/main" val="2961472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C4F93-5ABE-4F00-985B-CA2F7195D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195" y="208261"/>
            <a:ext cx="11156320" cy="6462361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4000" b="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</a:rPr>
              <a:t>Children don’t suffer from psychiatric illnesses</a:t>
            </a:r>
            <a:r>
              <a:rPr lang="en-IN" sz="4000" dirty="0">
                <a:solidFill>
                  <a:srgbClr val="333333"/>
                </a:solidFill>
                <a:latin typeface="Times New Roman" panose="02020603050405020304" pitchFamily="18" charset="0"/>
              </a:rPr>
              <a:t> and it is a result of bad parenting style.</a:t>
            </a:r>
          </a:p>
          <a:p>
            <a:pPr algn="l"/>
            <a:r>
              <a:rPr lang="en-US" sz="4000" b="0" i="0" u="none" strike="noStrike" baseline="0" dirty="0">
                <a:latin typeface="Times New Roman" panose="02020603050405020304" pitchFamily="18" charset="0"/>
              </a:rPr>
              <a:t>Mentally ill patients are violent and dangerous.</a:t>
            </a:r>
            <a:endParaRPr lang="en-IN" sz="4000" b="0" i="0" u="none" strike="noStrike" baseline="0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en-US" sz="4000" b="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</a:rPr>
              <a:t>Attempting suicide is a sign of cowardice.</a:t>
            </a:r>
          </a:p>
          <a:p>
            <a:pPr algn="l"/>
            <a:r>
              <a:rPr lang="en-US" sz="4000" dirty="0">
                <a:solidFill>
                  <a:srgbClr val="333333"/>
                </a:solidFill>
                <a:latin typeface="Times New Roman" panose="02020603050405020304" pitchFamily="18" charset="0"/>
              </a:rPr>
              <a:t>One can cure mental illness by yoga, meditation, exercise and becoming strong.</a:t>
            </a:r>
          </a:p>
          <a:p>
            <a:pPr algn="l"/>
            <a:r>
              <a:rPr lang="en-US" sz="4000" dirty="0">
                <a:solidFill>
                  <a:srgbClr val="333333"/>
                </a:solidFill>
                <a:latin typeface="Times New Roman" panose="02020603050405020304" pitchFamily="18" charset="0"/>
              </a:rPr>
              <a:t>Psychiatric medicines are addictive or habit forming.</a:t>
            </a:r>
          </a:p>
          <a:p>
            <a:pPr algn="l"/>
            <a:r>
              <a:rPr lang="en-US" sz="4000" dirty="0">
                <a:solidFill>
                  <a:srgbClr val="333333"/>
                </a:solidFill>
                <a:latin typeface="Times New Roman" panose="02020603050405020304" pitchFamily="18" charset="0"/>
              </a:rPr>
              <a:t>Homosexuality is a new age fad and psychiatrist can cure it.</a:t>
            </a:r>
            <a:endParaRPr lang="en-IN" sz="4000" dirty="0"/>
          </a:p>
          <a:p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3100894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B79E15-121E-4FE0-98EC-AE84C0AD93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1" y="1613345"/>
            <a:ext cx="6927602" cy="4433665"/>
          </a:xfr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2CB5AD6-B697-4F0B-B08E-BF50C564FA05}"/>
              </a:ext>
            </a:extLst>
          </p:cNvPr>
          <p:cNvSpPr/>
          <p:nvPr/>
        </p:nvSpPr>
        <p:spPr>
          <a:xfrm>
            <a:off x="363984" y="213064"/>
            <a:ext cx="8424909" cy="8345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Pharmacological Treatment</a:t>
            </a:r>
            <a:endParaRPr lang="en-IN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94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861EF-7956-4D0C-ABAD-62900D4E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186431"/>
            <a:ext cx="7335835" cy="1853443"/>
          </a:xfrm>
        </p:spPr>
        <p:txBody>
          <a:bodyPr/>
          <a:lstStyle/>
          <a:p>
            <a:r>
              <a:rPr lang="en-US" dirty="0"/>
              <a:t>Classes of Medications:-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F14CD-C22F-48CE-9BB3-8EEEC0942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5B8EA77-1799-45B1-8FE9-5684A15E75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7973398"/>
              </p:ext>
            </p:extLst>
          </p:nvPr>
        </p:nvGraphicFramePr>
        <p:xfrm>
          <a:off x="426128" y="1096772"/>
          <a:ext cx="9733873" cy="5041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7142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67DF16C-D093-4EDC-8F2D-C060ACD651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897043"/>
              </p:ext>
            </p:extLst>
          </p:nvPr>
        </p:nvGraphicFramePr>
        <p:xfrm>
          <a:off x="630315" y="248576"/>
          <a:ext cx="9809825" cy="4793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670E8CED-0201-4434-B220-D593D5F02FBB}"/>
              </a:ext>
            </a:extLst>
          </p:cNvPr>
          <p:cNvGrpSpPr/>
          <p:nvPr/>
        </p:nvGrpSpPr>
        <p:grpSpPr>
          <a:xfrm>
            <a:off x="565150" y="5042518"/>
            <a:ext cx="3505175" cy="1685970"/>
            <a:chOff x="0" y="3306801"/>
            <a:chExt cx="2799933" cy="157353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404D7C5D-24C0-45BA-B13B-26926630E232}"/>
                </a:ext>
              </a:extLst>
            </p:cNvPr>
            <p:cNvSpPr/>
            <p:nvPr/>
          </p:nvSpPr>
          <p:spPr>
            <a:xfrm>
              <a:off x="0" y="3306801"/>
              <a:ext cx="2775182" cy="157353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F614F9C4-AFE6-41A8-87F3-2DC320DAA5EF}"/>
                </a:ext>
              </a:extLst>
            </p:cNvPr>
            <p:cNvSpPr txBox="1"/>
            <p:nvPr/>
          </p:nvSpPr>
          <p:spPr>
            <a:xfrm>
              <a:off x="76814" y="3483432"/>
              <a:ext cx="2723119" cy="13200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51435" rIns="102870" bIns="51435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/>
                <a:t>Treatment in children</a:t>
              </a:r>
              <a:endParaRPr lang="en-IN" sz="3200" kern="120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7B2354-B978-4776-839B-871B09C795A8}"/>
              </a:ext>
            </a:extLst>
          </p:cNvPr>
          <p:cNvGrpSpPr/>
          <p:nvPr/>
        </p:nvGrpSpPr>
        <p:grpSpPr>
          <a:xfrm>
            <a:off x="4130660" y="5231770"/>
            <a:ext cx="6278288" cy="1235939"/>
            <a:chOff x="3531536" y="3401170"/>
            <a:chExt cx="6278288" cy="1235939"/>
          </a:xfrm>
        </p:grpSpPr>
        <p:sp>
          <p:nvSpPr>
            <p:cNvPr id="12" name="Rectangle: Top Corners Rounded 11">
              <a:extLst>
                <a:ext uri="{FF2B5EF4-FFF2-40B4-BE49-F238E27FC236}">
                  <a16:creationId xmlns:a16="http://schemas.microsoft.com/office/drawing/2014/main" id="{BC53FEAA-C850-42D2-9D67-A4DE96651615}"/>
                </a:ext>
              </a:extLst>
            </p:cNvPr>
            <p:cNvSpPr/>
            <p:nvPr/>
          </p:nvSpPr>
          <p:spPr>
            <a:xfrm rot="5400000">
              <a:off x="6052711" y="879995"/>
              <a:ext cx="1235938" cy="6278288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IN" dirty="0"/>
            </a:p>
          </p:txBody>
        </p:sp>
        <p:sp>
          <p:nvSpPr>
            <p:cNvPr id="13" name="Rectangle: Top Corners Rounded 4">
              <a:extLst>
                <a:ext uri="{FF2B5EF4-FFF2-40B4-BE49-F238E27FC236}">
                  <a16:creationId xmlns:a16="http://schemas.microsoft.com/office/drawing/2014/main" id="{778C857D-34DA-4CDF-96FC-C788BE8E6D01}"/>
                </a:ext>
              </a:extLst>
            </p:cNvPr>
            <p:cNvSpPr txBox="1"/>
            <p:nvPr/>
          </p:nvSpPr>
          <p:spPr>
            <a:xfrm>
              <a:off x="3531536" y="3521839"/>
              <a:ext cx="6217954" cy="11152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2200" kern="1200" dirty="0"/>
                <a:t>Stimulants- Methylphenidate</a:t>
              </a: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2200" dirty="0"/>
                <a:t>Non-Stimulants- Atomoxetine </a:t>
              </a:r>
              <a:endParaRPr lang="en-IN" sz="22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23647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32ACC-8D75-4DB2-9A51-2716585DD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085" y="390561"/>
            <a:ext cx="9924217" cy="5695446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</a:rPr>
              <a:t>Medication is a vital component in the treatment of patients with severe mental disorder. They can reduce symptoms and prevent relapses of psychiatric disorders but it can be a challenge for clinician to motivate patient to stay on medication.</a:t>
            </a:r>
          </a:p>
          <a:p>
            <a:endParaRPr lang="en-IN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3DAF37-EFFD-41E2-8B20-1A8153D46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577" y="3200210"/>
            <a:ext cx="4722922" cy="326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884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EE777-45D8-4831-88C0-A7514432C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8241499" cy="1892411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F4A5263-7350-4A6D-87F7-3E0998FCBE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0270371" cy="7057779"/>
          </a:xfrm>
        </p:spPr>
      </p:pic>
    </p:spTree>
    <p:extLst>
      <p:ext uri="{BB962C8B-B14F-4D97-AF65-F5344CB8AC3E}">
        <p14:creationId xmlns:p14="http://schemas.microsoft.com/office/powerpoint/2010/main" val="143125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0E7B2-7580-4E96-905E-BC98ACB57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328475"/>
            <a:ext cx="10576326" cy="1402671"/>
          </a:xfrm>
        </p:spPr>
        <p:txBody>
          <a:bodyPr>
            <a:normAutofit/>
          </a:bodyPr>
          <a:lstStyle/>
          <a:p>
            <a:r>
              <a:rPr lang="en-US" dirty="0"/>
              <a:t>Common Side-Effects of medications:-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B4A36-B9D0-4E03-8E3D-37C22FE7E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4700" y="1029810"/>
            <a:ext cx="6858000" cy="5499715"/>
          </a:xfrm>
        </p:spPr>
        <p:txBody>
          <a:bodyPr>
            <a:normAutofit/>
          </a:bodyPr>
          <a:lstStyle/>
          <a:p>
            <a:r>
              <a:rPr lang="en-US" sz="3200" dirty="0"/>
              <a:t>Stomach upset</a:t>
            </a:r>
          </a:p>
          <a:p>
            <a:r>
              <a:rPr lang="en-US" sz="3200" dirty="0"/>
              <a:t>Nausea</a:t>
            </a:r>
          </a:p>
          <a:p>
            <a:r>
              <a:rPr lang="en-US" sz="3200" dirty="0"/>
              <a:t>Insomnia/over sedation</a:t>
            </a:r>
          </a:p>
          <a:p>
            <a:r>
              <a:rPr lang="en-US" sz="3200" dirty="0"/>
              <a:t>Tremors</a:t>
            </a:r>
          </a:p>
          <a:p>
            <a:r>
              <a:rPr lang="en-US" sz="3200" dirty="0"/>
              <a:t>Drooling of saliva</a:t>
            </a:r>
          </a:p>
          <a:p>
            <a:r>
              <a:rPr lang="en-US" sz="3200" dirty="0"/>
              <a:t>Muscle stiffness</a:t>
            </a:r>
          </a:p>
          <a:p>
            <a:r>
              <a:rPr lang="en-US" sz="3200" dirty="0"/>
              <a:t>Involuntary movements</a:t>
            </a:r>
          </a:p>
          <a:p>
            <a:r>
              <a:rPr lang="en-US" sz="3200" dirty="0"/>
              <a:t>Slurred speech</a:t>
            </a:r>
          </a:p>
          <a:p>
            <a:r>
              <a:rPr lang="en-US" sz="3200" dirty="0"/>
              <a:t>Gait imbalance</a:t>
            </a:r>
          </a:p>
          <a:p>
            <a:endParaRPr lang="en-US" sz="3200" dirty="0"/>
          </a:p>
          <a:p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351515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4F46E-0048-497E-9CFC-2DF1C60A4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9716A-1EFD-4B2E-951C-B53D4F1D7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6E378C-2ED0-443C-8B39-41E7876C3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7999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125F24A-7C6F-46A4-BEC2-4EB3A4895E2C}"/>
              </a:ext>
            </a:extLst>
          </p:cNvPr>
          <p:cNvSpPr/>
          <p:nvPr/>
        </p:nvSpPr>
        <p:spPr>
          <a:xfrm>
            <a:off x="292962" y="133164"/>
            <a:ext cx="11425561" cy="963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Non-Pharmacological interventions – Psychosocial Interventions</a:t>
            </a:r>
            <a:endParaRPr lang="en-IN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1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09700-00BA-46ED-A77F-308C34BAD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0991850" cy="6858000"/>
          </a:xfrm>
        </p:spPr>
        <p:txBody>
          <a:bodyPr>
            <a:normAutofit/>
          </a:bodyPr>
          <a:lstStyle/>
          <a:p>
            <a:r>
              <a:rPr lang="en-US" sz="4400" b="1" i="1" u="sng" dirty="0"/>
              <a:t>Psychoeducation:-</a:t>
            </a:r>
            <a:br>
              <a:rPr lang="en-US" sz="3200" dirty="0"/>
            </a:br>
            <a:br>
              <a:rPr lang="en-US" sz="3200" dirty="0"/>
            </a:br>
            <a:r>
              <a:rPr lang="en-US" sz="3200" b="0" i="0" u="none" strike="noStrike" baseline="0" dirty="0">
                <a:latin typeface="Times New Roman" panose="02020603050405020304" pitchFamily="18" charset="0"/>
              </a:rPr>
              <a:t>Psycho-Education is the </a:t>
            </a:r>
            <a:r>
              <a:rPr lang="en-US" sz="3200" b="0" i="1" u="none" strike="noStrike" baseline="0" dirty="0">
                <a:latin typeface="Times New Roman,Italic"/>
              </a:rPr>
              <a:t>“process of teaching clients with mental illness and their family members </a:t>
            </a:r>
            <a:r>
              <a:rPr lang="en-US" sz="3200" b="0" i="1" u="none" strike="noStrike" baseline="0" dirty="0">
                <a:latin typeface="Times New Roman" panose="02020603050405020304" pitchFamily="18" charset="0"/>
              </a:rPr>
              <a:t>about the nature of the illness, including its etiology, progression, consequences, prognosis, </a:t>
            </a:r>
            <a:r>
              <a:rPr lang="en-US" sz="3200" b="0" i="1" u="none" strike="noStrike" baseline="0" dirty="0">
                <a:latin typeface="Times New Roman,Italic"/>
              </a:rPr>
              <a:t>treatment and alternatives” </a:t>
            </a:r>
            <a:r>
              <a:rPr lang="en-US" sz="3200" b="0" i="0" u="none" strike="noStrike" baseline="0" dirty="0">
                <a:latin typeface="Times New Roman" panose="02020603050405020304" pitchFamily="18" charset="0"/>
              </a:rPr>
              <a:t>(Barker, 2003).</a:t>
            </a:r>
            <a:br>
              <a:rPr lang="en-US" sz="3200" b="0" i="0" u="none" strike="noStrike" baseline="0" dirty="0">
                <a:latin typeface="Times New Roman" panose="02020603050405020304" pitchFamily="18" charset="0"/>
              </a:rPr>
            </a:br>
            <a:br>
              <a:rPr lang="en-US" sz="3200" b="0" i="0" u="none" strike="noStrike" baseline="0" dirty="0">
                <a:latin typeface="Times New Roman" panose="02020603050405020304" pitchFamily="18" charset="0"/>
              </a:rPr>
            </a:br>
            <a:r>
              <a:rPr lang="en-IN" sz="3200" b="0" i="0" u="none" strike="noStrike" baseline="0" dirty="0">
                <a:latin typeface="Symbol" panose="05050102010706020507" pitchFamily="18" charset="2"/>
              </a:rPr>
              <a:t> </a:t>
            </a:r>
            <a:r>
              <a:rPr lang="en-IN" sz="3200" b="0" i="0" u="none" strike="noStrike" baseline="0" dirty="0">
                <a:latin typeface="Times New Roman" panose="02020603050405020304" pitchFamily="18" charset="0"/>
              </a:rPr>
              <a:t>Relapse Reduction/Prevention</a:t>
            </a:r>
            <a:br>
              <a:rPr lang="en-IN" sz="3200" b="0" i="0" u="none" strike="noStrike" baseline="0" dirty="0">
                <a:latin typeface="Times New Roman" panose="02020603050405020304" pitchFamily="18" charset="0"/>
              </a:rPr>
            </a:br>
            <a:r>
              <a:rPr lang="en-IN" sz="3200" b="0" i="0" u="none" strike="noStrike" baseline="0" dirty="0">
                <a:latin typeface="Symbol" panose="05050102010706020507" pitchFamily="18" charset="2"/>
              </a:rPr>
              <a:t> </a:t>
            </a:r>
            <a:r>
              <a:rPr lang="en-IN" sz="3200" b="0" i="0" u="none" strike="noStrike" baseline="0" dirty="0">
                <a:latin typeface="Times New Roman" panose="02020603050405020304" pitchFamily="18" charset="0"/>
              </a:rPr>
              <a:t>Increase medication Adherence</a:t>
            </a:r>
            <a:br>
              <a:rPr lang="en-IN" sz="3200" b="0" i="0" u="none" strike="noStrike" baseline="0" dirty="0">
                <a:latin typeface="Times New Roman" panose="02020603050405020304" pitchFamily="18" charset="0"/>
              </a:rPr>
            </a:br>
            <a:r>
              <a:rPr lang="en-US" sz="3200" b="0" i="0" u="none" strike="noStrike" baseline="0" dirty="0">
                <a:latin typeface="Symbol" panose="05050102010706020507" pitchFamily="18" charset="2"/>
              </a:rPr>
              <a:t> </a:t>
            </a:r>
            <a:r>
              <a:rPr lang="en-US" sz="3200" b="0" i="0" u="none" strike="noStrike" baseline="0" dirty="0">
                <a:latin typeface="Times New Roman" panose="02020603050405020304" pitchFamily="18" charset="0"/>
              </a:rPr>
              <a:t>Increase satisfaction with Mental Health service delivery System</a:t>
            </a:r>
            <a:br>
              <a:rPr lang="en-US" sz="3200" b="0" i="0" u="none" strike="noStrike" baseline="0" dirty="0">
                <a:latin typeface="Times New Roman" panose="02020603050405020304" pitchFamily="18" charset="0"/>
              </a:rPr>
            </a:br>
            <a:r>
              <a:rPr lang="en-IN" sz="3200" b="0" i="0" u="none" strike="noStrike" baseline="0" dirty="0">
                <a:latin typeface="Symbol" panose="05050102010706020507" pitchFamily="18" charset="2"/>
              </a:rPr>
              <a:t> </a:t>
            </a:r>
            <a:r>
              <a:rPr lang="en-IN" sz="3200" b="0" i="0" u="none" strike="noStrike" baseline="0" dirty="0">
                <a:latin typeface="Times New Roman" panose="02020603050405020304" pitchFamily="18" charset="0"/>
              </a:rPr>
              <a:t>Improve Quality of life</a:t>
            </a:r>
            <a:br>
              <a:rPr lang="en-IN" sz="3200" b="0" i="0" u="none" strike="noStrike" baseline="0" dirty="0">
                <a:latin typeface="Times New Roman" panose="02020603050405020304" pitchFamily="18" charset="0"/>
              </a:rPr>
            </a:br>
            <a:r>
              <a:rPr lang="en-US" sz="3200" b="0" i="0" u="none" strike="noStrike" baseline="0" dirty="0">
                <a:latin typeface="Symbol" panose="05050102010706020507" pitchFamily="18" charset="2"/>
              </a:rPr>
              <a:t> </a:t>
            </a:r>
            <a:r>
              <a:rPr lang="en-US" sz="3200" b="0" i="0" u="none" strike="noStrike" baseline="0" dirty="0">
                <a:latin typeface="Times New Roman" panose="02020603050405020304" pitchFamily="18" charset="0"/>
              </a:rPr>
              <a:t>Overall well being of client &amp; Caregivers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999382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F1BDF-9A5C-445D-80C5-6444EE83E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50" y="142240"/>
            <a:ext cx="7335835" cy="1268984"/>
          </a:xfrm>
        </p:spPr>
        <p:txBody>
          <a:bodyPr/>
          <a:lstStyle/>
          <a:p>
            <a:r>
              <a:rPr lang="en-US" i="1" u="sng" dirty="0"/>
              <a:t>Psychotherapies-</a:t>
            </a:r>
            <a:endParaRPr lang="en-IN" i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51059-729E-46FA-90ED-6557FE0C1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0" y="1079562"/>
            <a:ext cx="9931400" cy="5778438"/>
          </a:xfrm>
        </p:spPr>
        <p:txBody>
          <a:bodyPr>
            <a:normAutofit/>
          </a:bodyPr>
          <a:lstStyle/>
          <a:p>
            <a:r>
              <a:rPr lang="en-US" sz="2800" dirty="0"/>
              <a:t>Cognitive Behavioral Therapy</a:t>
            </a:r>
          </a:p>
          <a:p>
            <a:r>
              <a:rPr lang="en-US" sz="2800" dirty="0"/>
              <a:t>Rational emotive Behavior Therapy</a:t>
            </a:r>
          </a:p>
          <a:p>
            <a:r>
              <a:rPr lang="en-US" sz="2800" dirty="0"/>
              <a:t>Psychoanalysis</a:t>
            </a:r>
          </a:p>
          <a:p>
            <a:r>
              <a:rPr lang="en-US" sz="2800" dirty="0"/>
              <a:t>Dialectic Behavioral Therapy</a:t>
            </a:r>
          </a:p>
          <a:p>
            <a:r>
              <a:rPr lang="en-US" sz="2800" dirty="0"/>
              <a:t>Family therapy</a:t>
            </a:r>
          </a:p>
          <a:p>
            <a:r>
              <a:rPr lang="en-US" sz="2800" dirty="0"/>
              <a:t>Supportive psychotherapy</a:t>
            </a:r>
          </a:p>
          <a:p>
            <a:r>
              <a:rPr lang="en-US" sz="2800" dirty="0"/>
              <a:t>Motivation Enhancement therapy</a:t>
            </a:r>
          </a:p>
          <a:p>
            <a:r>
              <a:rPr lang="en-US" sz="2800" dirty="0"/>
              <a:t>Mindfulness based psychotherapy</a:t>
            </a:r>
          </a:p>
          <a:p>
            <a:r>
              <a:rPr lang="en-US" sz="2800" dirty="0"/>
              <a:t>Acceptance commitment therapy</a:t>
            </a:r>
          </a:p>
          <a:p>
            <a:r>
              <a:rPr lang="en-US" sz="2800" dirty="0"/>
              <a:t>Applied Behavioral analysis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954600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5EA01-EC12-4DB6-8E4D-432596E61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0"/>
            <a:ext cx="10515599" cy="6648450"/>
          </a:xfrm>
        </p:spPr>
        <p:txBody>
          <a:bodyPr>
            <a:normAutofit/>
          </a:bodyPr>
          <a:lstStyle/>
          <a:p>
            <a:r>
              <a:rPr lang="en-IN" sz="4400" b="1" i="1" u="sng" strike="noStrike" baseline="0" dirty="0">
                <a:latin typeface="Times New Roman" panose="02020603050405020304" pitchFamily="18" charset="0"/>
              </a:rPr>
              <a:t>Psychosocial Rehabilitation-</a:t>
            </a:r>
            <a:br>
              <a:rPr lang="en-IN" sz="3600" b="1" i="0" u="none" strike="noStrike" baseline="0" dirty="0">
                <a:latin typeface="Times New Roman" panose="02020603050405020304" pitchFamily="18" charset="0"/>
              </a:rPr>
            </a:br>
            <a:br>
              <a:rPr lang="en-IN" sz="3600" b="1" i="0" u="none" strike="noStrike" baseline="0" dirty="0">
                <a:latin typeface="Times New Roman" panose="02020603050405020304" pitchFamily="18" charset="0"/>
              </a:rPr>
            </a:br>
            <a:br>
              <a:rPr lang="en-IN" sz="3600" b="1" i="0" u="none" strike="noStrike" baseline="0" dirty="0">
                <a:latin typeface="Times New Roman" panose="02020603050405020304" pitchFamily="18" charset="0"/>
              </a:rPr>
            </a:br>
            <a:r>
              <a:rPr lang="en-IN" sz="3600" b="0" i="0" u="none" strike="noStrike" baseline="0" dirty="0">
                <a:latin typeface="Times New Roman" panose="02020603050405020304" pitchFamily="18" charset="0"/>
              </a:rPr>
              <a:t>“A series of psychosocial  </a:t>
            </a:r>
            <a:r>
              <a:rPr lang="en-US" sz="3600" b="0" i="0" u="none" strike="noStrike" baseline="0" dirty="0">
                <a:latin typeface="Times New Roman" panose="02020603050405020304" pitchFamily="18" charset="0"/>
              </a:rPr>
              <a:t>and social intervention strategies that complement the pharmacological interventions and management of the symptoms, and whose aim is to improve personal and social functioning, quality of life, and</a:t>
            </a:r>
            <a:br>
              <a:rPr lang="en-US" sz="3600" b="0" i="0" u="none" strike="noStrike" baseline="0" dirty="0">
                <a:latin typeface="Times New Roman" panose="02020603050405020304" pitchFamily="18" charset="0"/>
              </a:rPr>
            </a:br>
            <a:r>
              <a:rPr lang="en-US" sz="3600" b="0" i="0" u="none" strike="noStrike" baseline="0" dirty="0">
                <a:latin typeface="Times New Roman" panose="02020603050405020304" pitchFamily="18" charset="0"/>
              </a:rPr>
              <a:t>support to the community integration of people affected by severe and chronic mental illnesses”.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326829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E75AB-4C7D-469A-B311-B47F1C51A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106532"/>
            <a:ext cx="10187311" cy="6484767"/>
          </a:xfrm>
        </p:spPr>
        <p:txBody>
          <a:bodyPr>
            <a:noAutofit/>
          </a:bodyPr>
          <a:lstStyle/>
          <a:p>
            <a:pPr algn="l">
              <a:buFont typeface="Wingdings" panose="05000000000000000000" pitchFamily="2" charset="2"/>
              <a:buChar char="Ø"/>
            </a:pPr>
            <a:r>
              <a:rPr lang="en-IN" sz="3200" b="1" i="1" u="sng" strike="noStrike" dirty="0">
                <a:latin typeface="Times New Roman" panose="02020603050405020304" pitchFamily="18" charset="0"/>
              </a:rPr>
              <a:t>Multi-disciplinary team approach-</a:t>
            </a:r>
          </a:p>
          <a:p>
            <a:pPr algn="l"/>
            <a:r>
              <a:rPr lang="en-US" b="1" i="0" u="none" strike="noStrike" dirty="0">
                <a:latin typeface="Times New Roman" panose="02020603050405020304" pitchFamily="18" charset="0"/>
              </a:rPr>
              <a:t>1. Care Programmed Approach </a:t>
            </a:r>
            <a:r>
              <a:rPr lang="en-US" b="0" i="0" u="none" strike="noStrike" dirty="0">
                <a:latin typeface="Times New Roman" panose="02020603050405020304" pitchFamily="18" charset="0"/>
              </a:rPr>
              <a:t>is a systematic methodology to assess the social and health needs. A Care plan needs to be prepared for each client that identifies the social and health care required for a series of providers that involve regular contact with the case Manager.</a:t>
            </a:r>
          </a:p>
          <a:p>
            <a:pPr algn="l"/>
            <a:r>
              <a:rPr lang="en-US" dirty="0">
                <a:latin typeface="Times New Roman" panose="02020603050405020304" pitchFamily="18" charset="0"/>
              </a:rPr>
              <a:t>2.</a:t>
            </a:r>
            <a:r>
              <a:rPr lang="en-US" b="1" i="0" u="none" strike="noStrike" dirty="0">
                <a:latin typeface="Times New Roman" panose="02020603050405020304" pitchFamily="18" charset="0"/>
              </a:rPr>
              <a:t>Intensive Case Management is </a:t>
            </a:r>
            <a:r>
              <a:rPr lang="en-US" b="0" i="0" u="none" strike="noStrike" dirty="0">
                <a:latin typeface="Times New Roman" panose="02020603050405020304" pitchFamily="18" charset="0"/>
              </a:rPr>
              <a:t>characterized by a burden of less than 20 patients per case manager (normally one psychiatrist/ Psychiatric Social worker). The ICM (Intensive case management) model is adopted to cover the needs of high frequency patients.</a:t>
            </a:r>
          </a:p>
          <a:p>
            <a:pPr algn="l"/>
            <a:r>
              <a:rPr lang="en-US" b="1" i="0" u="none" strike="noStrike" dirty="0">
                <a:latin typeface="Times New Roman" panose="02020603050405020304" pitchFamily="18" charset="0"/>
              </a:rPr>
              <a:t>3.Assertive Community Treatment </a:t>
            </a:r>
            <a:r>
              <a:rPr lang="en-US" b="0" i="0" u="none" strike="noStrike" dirty="0">
                <a:latin typeface="Times New Roman" panose="02020603050405020304" pitchFamily="18" charset="0"/>
              </a:rPr>
              <a:t>is a form of intervention provided by a team of multidisciplinary mental health team members within the community in an active manner.</a:t>
            </a:r>
          </a:p>
          <a:p>
            <a:pPr algn="l"/>
            <a:r>
              <a:rPr lang="en-US" b="1" i="0" u="none" strike="noStrike" dirty="0">
                <a:latin typeface="Times New Roman" panose="02020603050405020304" pitchFamily="18" charset="0"/>
              </a:rPr>
              <a:t>4.Day centers and/or psychosocial rehabilitation centers/Half way homes</a:t>
            </a:r>
          </a:p>
          <a:p>
            <a:pPr algn="l"/>
            <a:r>
              <a:rPr lang="en-US" b="1" dirty="0">
                <a:latin typeface="Times New Roman" panose="02020603050405020304" pitchFamily="18" charset="0"/>
              </a:rPr>
              <a:t>5.</a:t>
            </a:r>
            <a:r>
              <a:rPr lang="en-US" b="1" i="0" u="none" strike="noStrike" dirty="0">
                <a:latin typeface="Times New Roman" panose="02020603050405020304" pitchFamily="18" charset="0"/>
              </a:rPr>
              <a:t>Community Mental Health Centers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7175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B201D-E6E7-45C4-84C7-5ED2FF215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257452"/>
            <a:ext cx="6883215" cy="839320"/>
          </a:xfrm>
        </p:spPr>
        <p:txBody>
          <a:bodyPr>
            <a:normAutofit/>
          </a:bodyPr>
          <a:lstStyle/>
          <a:p>
            <a:r>
              <a:rPr lang="en-IN" sz="4000" b="1" i="0" u="sng" strike="noStrike" baseline="0" dirty="0">
                <a:latin typeface="Times New Roman" panose="02020603050405020304" pitchFamily="18" charset="0"/>
              </a:rPr>
              <a:t>Psychosocial Interventions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A99A1-4D6B-4E0D-ABB3-D2F997474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1096772"/>
            <a:ext cx="9626600" cy="5503776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i="0" u="none" strike="noStrike" baseline="0" dirty="0">
                <a:latin typeface="Arial" panose="020B0604020202020204" pitchFamily="34" charset="0"/>
              </a:rPr>
              <a:t>• </a:t>
            </a:r>
            <a:r>
              <a:rPr lang="en-US" sz="2800" b="1" i="0" u="none" strike="noStrike" baseline="0" dirty="0">
                <a:latin typeface="Times New Roman" panose="02020603050405020304" pitchFamily="18" charset="0"/>
              </a:rPr>
              <a:t>To improve the individual functionality.</a:t>
            </a:r>
          </a:p>
          <a:p>
            <a:pPr marL="0" indent="0" algn="l">
              <a:buNone/>
            </a:pPr>
            <a:r>
              <a:rPr lang="en-US" sz="2800" b="1" i="0" u="none" strike="noStrike" baseline="0" dirty="0">
                <a:latin typeface="Arial" panose="020B0604020202020204" pitchFamily="34" charset="0"/>
              </a:rPr>
              <a:t>• </a:t>
            </a:r>
            <a:r>
              <a:rPr lang="en-US" sz="2800" b="1" i="0" u="none" strike="noStrike" baseline="0" dirty="0">
                <a:latin typeface="Times New Roman" panose="02020603050405020304" pitchFamily="18" charset="0"/>
              </a:rPr>
              <a:t>To help with relationships and communication.</a:t>
            </a:r>
            <a:endParaRPr lang="en-IN" sz="2800" b="1" i="0" u="none" strike="noStrike" baseline="0" dirty="0">
              <a:latin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IN" sz="2800" b="1" i="0" u="none" strike="noStrike" baseline="0" dirty="0">
                <a:latin typeface="Arial" panose="020B0604020202020204" pitchFamily="34" charset="0"/>
              </a:rPr>
              <a:t>• </a:t>
            </a:r>
            <a:r>
              <a:rPr lang="en-IN" sz="2800" b="1" i="0" u="none" strike="noStrike" baseline="0" dirty="0">
                <a:latin typeface="Times New Roman" panose="02020603050405020304" pitchFamily="18" charset="0"/>
              </a:rPr>
              <a:t>Social Skills Training</a:t>
            </a:r>
          </a:p>
          <a:p>
            <a:pPr marL="0" indent="0" algn="l">
              <a:buNone/>
            </a:pPr>
            <a:r>
              <a:rPr lang="en-IN" sz="2800" b="1" i="0" u="none" strike="noStrike" baseline="0" dirty="0">
                <a:latin typeface="Arial" panose="020B0604020202020204" pitchFamily="34" charset="0"/>
              </a:rPr>
              <a:t>• </a:t>
            </a:r>
            <a:r>
              <a:rPr lang="en-IN" sz="2800" b="1" i="0" u="none" strike="noStrike" baseline="0" dirty="0">
                <a:latin typeface="Times New Roman" panose="02020603050405020304" pitchFamily="18" charset="0"/>
              </a:rPr>
              <a:t>Vocational Skills</a:t>
            </a:r>
            <a:r>
              <a:rPr lang="en-IN" sz="2800" b="1" i="0" u="none" strike="noStrike" baseline="0" dirty="0">
                <a:latin typeface="Arial" panose="020B0604020202020204" pitchFamily="34" charset="0"/>
              </a:rPr>
              <a:t> </a:t>
            </a:r>
            <a:r>
              <a:rPr lang="en-IN" sz="2800" b="1" i="0" u="none" strike="noStrike" baseline="0" dirty="0">
                <a:latin typeface="Times New Roman" panose="02020603050405020304" pitchFamily="18" charset="0"/>
              </a:rPr>
              <a:t>Training</a:t>
            </a:r>
          </a:p>
          <a:p>
            <a:pPr marL="0" indent="0" algn="l">
              <a:buNone/>
            </a:pPr>
            <a:r>
              <a:rPr lang="en-IN" sz="2800" b="1" i="0" u="none" strike="noStrike" baseline="0" dirty="0">
                <a:latin typeface="Arial" panose="020B0604020202020204" pitchFamily="34" charset="0"/>
              </a:rPr>
              <a:t>• </a:t>
            </a:r>
            <a:r>
              <a:rPr lang="en-IN" sz="2800" b="1" i="0" u="none" strike="noStrike" baseline="0" dirty="0">
                <a:latin typeface="Times New Roman" panose="02020603050405020304" pitchFamily="18" charset="0"/>
              </a:rPr>
              <a:t>Cognitive Retraining</a:t>
            </a:r>
          </a:p>
          <a:p>
            <a:pPr marL="0" indent="0" algn="l">
              <a:buNone/>
            </a:pPr>
            <a:r>
              <a:rPr lang="en-IN" sz="2800" b="1" i="0" u="none" strike="noStrike" baseline="0" dirty="0">
                <a:latin typeface="Arial" panose="020B0604020202020204" pitchFamily="34" charset="0"/>
              </a:rPr>
              <a:t>• </a:t>
            </a:r>
            <a:r>
              <a:rPr lang="en-IN" sz="2800" b="1" i="0" u="none" strike="noStrike" baseline="0" dirty="0">
                <a:latin typeface="Times New Roman" panose="02020603050405020304" pitchFamily="18" charset="0"/>
              </a:rPr>
              <a:t>Attitudinal change</a:t>
            </a:r>
          </a:p>
          <a:p>
            <a:pPr marL="0" indent="0" algn="l">
              <a:buNone/>
            </a:pPr>
            <a:r>
              <a:rPr lang="en-IN" sz="2800" b="1" i="0" u="none" strike="noStrike" baseline="0" dirty="0">
                <a:latin typeface="Arial" panose="020B0604020202020204" pitchFamily="34" charset="0"/>
              </a:rPr>
              <a:t>• </a:t>
            </a:r>
            <a:r>
              <a:rPr lang="en-IN" sz="2800" b="1" i="0" u="none" strike="noStrike" baseline="0" dirty="0">
                <a:latin typeface="Times New Roman" panose="02020603050405020304" pitchFamily="18" charset="0"/>
              </a:rPr>
              <a:t>Job placement</a:t>
            </a:r>
          </a:p>
          <a:p>
            <a:pPr marL="0" indent="0" algn="l">
              <a:buNone/>
            </a:pPr>
            <a:r>
              <a:rPr lang="en-IN" sz="2800" b="1" i="0" u="none" strike="noStrike" baseline="0" dirty="0">
                <a:latin typeface="Arial" panose="020B0604020202020204" pitchFamily="34" charset="0"/>
              </a:rPr>
              <a:t>• </a:t>
            </a:r>
            <a:r>
              <a:rPr lang="en-IN" sz="2800" b="1" i="0" u="none" strike="noStrike" baseline="0" dirty="0">
                <a:latin typeface="Times New Roman" panose="02020603050405020304" pitchFamily="18" charset="0"/>
              </a:rPr>
              <a:t>Follow-up services</a:t>
            </a:r>
          </a:p>
          <a:p>
            <a:pPr marL="0" indent="0" algn="l">
              <a:buNone/>
            </a:pPr>
            <a:r>
              <a:rPr lang="en-IN" sz="2800" b="1" i="0" u="none" strike="noStrike" baseline="0" dirty="0">
                <a:latin typeface="Arial" panose="020B0604020202020204" pitchFamily="34" charset="0"/>
              </a:rPr>
              <a:t>• </a:t>
            </a:r>
            <a:r>
              <a:rPr lang="en-IN" sz="2800" b="1" i="0" u="none" strike="noStrike" baseline="0" dirty="0">
                <a:latin typeface="Times New Roman" panose="02020603050405020304" pitchFamily="18" charset="0"/>
              </a:rPr>
              <a:t>Encourages to participate in social role.</a:t>
            </a:r>
          </a:p>
          <a:p>
            <a:r>
              <a:rPr lang="en-IN" sz="2800" b="1" i="0" u="none" strike="noStrike" baseline="0" dirty="0">
                <a:latin typeface="Times New Roman" panose="02020603050405020304" pitchFamily="18" charset="0"/>
              </a:rPr>
              <a:t>Address family burden. Emotional support to caregivers.</a:t>
            </a:r>
          </a:p>
          <a:p>
            <a:pPr marL="0" indent="0" algn="l">
              <a:buNone/>
            </a:pPr>
            <a:endParaRPr lang="en-IN" sz="2800" b="1" dirty="0"/>
          </a:p>
          <a:p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427999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33220-0AA6-4732-BE1E-1F7A4DD92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660" y="807868"/>
            <a:ext cx="7368325" cy="4953360"/>
          </a:xfrm>
        </p:spPr>
        <p:txBody>
          <a:bodyPr>
            <a:normAutofit fontScale="92500" lnSpcReduction="10000"/>
          </a:bodyPr>
          <a:lstStyle/>
          <a:p>
            <a:r>
              <a:rPr lang="en-US" sz="4400" b="1" i="0" u="none" strike="noStrike" baseline="0" dirty="0">
                <a:latin typeface="Times New Roman" panose="02020603050405020304" pitchFamily="18" charset="0"/>
              </a:rPr>
              <a:t>Promote early identification of relapse</a:t>
            </a:r>
          </a:p>
          <a:p>
            <a:r>
              <a:rPr lang="en-US" sz="4400" b="1" i="0" u="none" strike="noStrike" baseline="0" dirty="0">
                <a:latin typeface="Times New Roman" panose="02020603050405020304" pitchFamily="18" charset="0"/>
              </a:rPr>
              <a:t>Develop self-help groups for mutual support and networking among families</a:t>
            </a:r>
          </a:p>
          <a:p>
            <a:pPr marL="0" indent="0" algn="l">
              <a:buNone/>
            </a:pPr>
            <a:r>
              <a:rPr lang="en-US" sz="4400" b="1" i="0" u="none" strike="noStrike" baseline="0" dirty="0">
                <a:latin typeface="Arial" panose="020B0604020202020204" pitchFamily="34" charset="0"/>
              </a:rPr>
              <a:t>• </a:t>
            </a:r>
            <a:r>
              <a:rPr lang="en-US" sz="4400" b="1" i="0" u="none" strike="noStrike" baseline="0" dirty="0">
                <a:latin typeface="Times New Roman" panose="02020603050405020304" pitchFamily="18" charset="0"/>
              </a:rPr>
              <a:t>Provide information about services, welfare benefits.</a:t>
            </a:r>
          </a:p>
          <a:p>
            <a:r>
              <a:rPr lang="en-IN" sz="4400" b="1" i="0" u="none" strike="noStrike" baseline="0" dirty="0">
                <a:latin typeface="Times New Roman" panose="02020603050405020304" pitchFamily="18" charset="0"/>
              </a:rPr>
              <a:t>Legal services</a:t>
            </a:r>
          </a:p>
          <a:p>
            <a:endParaRPr lang="en-US" sz="4400" b="1" i="0" u="none" strike="noStrike" baseline="0" dirty="0">
              <a:latin typeface="Times New Roman" panose="02020603050405020304" pitchFamily="18" charset="0"/>
            </a:endParaRPr>
          </a:p>
          <a:p>
            <a:pPr marL="0" indent="0" algn="l">
              <a:buNone/>
            </a:pPr>
            <a:endParaRPr lang="en-US" sz="4400" b="1" i="0" u="none" strike="noStrike" baseline="0" dirty="0">
              <a:latin typeface="Times New Roman" panose="02020603050405020304" pitchFamily="18" charset="0"/>
            </a:endParaRPr>
          </a:p>
          <a:p>
            <a:endParaRPr lang="en-IN" sz="4400" b="1" dirty="0"/>
          </a:p>
        </p:txBody>
      </p:sp>
    </p:spTree>
    <p:extLst>
      <p:ext uri="{BB962C8B-B14F-4D97-AF65-F5344CB8AC3E}">
        <p14:creationId xmlns:p14="http://schemas.microsoft.com/office/powerpoint/2010/main" val="1571922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D6F29-A7F8-4973-80DC-69ADEF4DA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Brain Stimulation Techniques-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BD89A-EE30-4248-9EDA-FCB11CA61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1686757"/>
            <a:ext cx="7335835" cy="4074471"/>
          </a:xfrm>
        </p:spPr>
        <p:txBody>
          <a:bodyPr/>
          <a:lstStyle/>
          <a:p>
            <a:r>
              <a:rPr lang="en-US" dirty="0"/>
              <a:t>ECT</a:t>
            </a:r>
          </a:p>
          <a:p>
            <a:r>
              <a:rPr lang="en-US" dirty="0" err="1"/>
              <a:t>rTMS</a:t>
            </a:r>
            <a:endParaRPr lang="en-US" dirty="0"/>
          </a:p>
          <a:p>
            <a:r>
              <a:rPr lang="en-US" dirty="0"/>
              <a:t>DBS</a:t>
            </a:r>
          </a:p>
          <a:p>
            <a:r>
              <a:rPr lang="en-US" dirty="0"/>
              <a:t>Neurosurgeries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3ED4D2-7AE5-4085-BA00-C931FB9A76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722" y="0"/>
            <a:ext cx="3189278" cy="24105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C2A9CB-194B-4669-B891-73130CD8F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347" y="2410501"/>
            <a:ext cx="2946944" cy="19610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6E027F-9491-42AA-9BCC-8BFD188509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88" y="3941686"/>
            <a:ext cx="5184559" cy="291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762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31D10-1DB3-486A-9AF8-A52D494DB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Conclusion:-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9A811-6BAE-484C-91DF-A3FC9F079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1731146"/>
            <a:ext cx="7335835" cy="4030082"/>
          </a:xfrm>
        </p:spPr>
        <p:txBody>
          <a:bodyPr/>
          <a:lstStyle/>
          <a:p>
            <a:r>
              <a:rPr lang="en-US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Offer your hand, not your judgement.</a:t>
            </a:r>
            <a:endParaRPr lang="en-IN" sz="2400" b="1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no greater joy nor greater reward than to make a fundamental difference in someone’s life.</a:t>
            </a:r>
            <a:endParaRPr lang="en-IN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b="1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8A0881-03E2-4261-AFB7-93AF2897E1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6" t="2460" b="10938"/>
          <a:stretch/>
        </p:blipFill>
        <p:spPr>
          <a:xfrm>
            <a:off x="1953086" y="3080551"/>
            <a:ext cx="4998130" cy="300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681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2EDA4-53C5-4FD7-9518-5E895469D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655B6E-7128-4EB0-95E5-B064E914D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98273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AnalogousFromLightSeed_2SEEDS">
      <a:dk1>
        <a:srgbClr val="000000"/>
      </a:dk1>
      <a:lt1>
        <a:srgbClr val="FFFFFF"/>
      </a:lt1>
      <a:dk2>
        <a:srgbClr val="243841"/>
      </a:dk2>
      <a:lt2>
        <a:srgbClr val="E8E3E2"/>
      </a:lt2>
      <a:accent1>
        <a:srgbClr val="7AA9B7"/>
      </a:accent1>
      <a:accent2>
        <a:srgbClr val="80A9A1"/>
      </a:accent2>
      <a:accent3>
        <a:srgbClr val="8FA2C3"/>
      </a:accent3>
      <a:accent4>
        <a:srgbClr val="BA7F80"/>
      </a:accent4>
      <a:accent5>
        <a:srgbClr val="BC9B84"/>
      </a:accent5>
      <a:accent6>
        <a:srgbClr val="ABA175"/>
      </a:accent6>
      <a:hlink>
        <a:srgbClr val="AC7465"/>
      </a:hlink>
      <a:folHlink>
        <a:srgbClr val="7F7F7F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694</Words>
  <Application>Microsoft Office PowerPoint</Application>
  <PresentationFormat>Widescreen</PresentationFormat>
  <Paragraphs>96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Neue Haas Grotesk Text Pro</vt:lpstr>
      <vt:lpstr>Symbol</vt:lpstr>
      <vt:lpstr>Times New Roman</vt:lpstr>
      <vt:lpstr>Times New Roman,Italic</vt:lpstr>
      <vt:lpstr>Wingdings</vt:lpstr>
      <vt:lpstr>PunchcardVTI</vt:lpstr>
      <vt:lpstr>Pharmacological &amp; Non-Pharmacological interventions in Psychiatry</vt:lpstr>
      <vt:lpstr>Common Myths about Mental disorders:-</vt:lpstr>
      <vt:lpstr>PowerPoint Presentation</vt:lpstr>
      <vt:lpstr>PowerPoint Presentation</vt:lpstr>
      <vt:lpstr>Classes of Medications:-</vt:lpstr>
      <vt:lpstr>PowerPoint Presentation</vt:lpstr>
      <vt:lpstr>PowerPoint Presentation</vt:lpstr>
      <vt:lpstr>PowerPoint Presentation</vt:lpstr>
      <vt:lpstr>Common Side-Effects of medications:-</vt:lpstr>
      <vt:lpstr>PowerPoint Presentation</vt:lpstr>
      <vt:lpstr>PowerPoint Presentation</vt:lpstr>
      <vt:lpstr>Psychotherapies-</vt:lpstr>
      <vt:lpstr>PowerPoint Presentation</vt:lpstr>
      <vt:lpstr>PowerPoint Presentation</vt:lpstr>
      <vt:lpstr>Psychosocial Interventions</vt:lpstr>
      <vt:lpstr>PowerPoint Presentation</vt:lpstr>
      <vt:lpstr>Brain Stimulation Techniques-</vt:lpstr>
      <vt:lpstr>Conclusion:-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Pharmacological &amp; Non-Pharmacological interventions in Psychiatry</dc:title>
  <dc:creator>Tejaswini Miskin</dc:creator>
  <cp:lastModifiedBy>Jaimon Varghese</cp:lastModifiedBy>
  <cp:revision>7</cp:revision>
  <dcterms:created xsi:type="dcterms:W3CDTF">2022-10-10T12:15:58Z</dcterms:created>
  <dcterms:modified xsi:type="dcterms:W3CDTF">2023-07-04T16:23:51Z</dcterms:modified>
</cp:coreProperties>
</file>