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3" r:id="rId4"/>
    <p:sldId id="264" r:id="rId5"/>
    <p:sldId id="348" r:id="rId6"/>
    <p:sldId id="262" r:id="rId7"/>
    <p:sldId id="259" r:id="rId8"/>
    <p:sldId id="265" r:id="rId9"/>
    <p:sldId id="272" r:id="rId10"/>
    <p:sldId id="267" r:id="rId11"/>
    <p:sldId id="268" r:id="rId12"/>
    <p:sldId id="349" r:id="rId13"/>
    <p:sldId id="350" r:id="rId14"/>
    <p:sldId id="269" r:id="rId15"/>
    <p:sldId id="270" r:id="rId16"/>
    <p:sldId id="271" r:id="rId17"/>
    <p:sldId id="343" r:id="rId18"/>
    <p:sldId id="341" r:id="rId19"/>
    <p:sldId id="344" r:id="rId20"/>
    <p:sldId id="346" r:id="rId21"/>
    <p:sldId id="347" r:id="rId22"/>
    <p:sldId id="258" r:id="rId23"/>
    <p:sldId id="28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050" autoAdjust="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29-01-2024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F6734-5813-4385-840C-7EB515EF421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88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29-Jan-24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29-Jan-24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29-Jan-24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29-Jan-24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29-Jan-24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29-Jan-24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29-Jan-24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29-Jan-24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568952" cy="5040560"/>
          </a:xfrm>
        </p:spPr>
        <p:txBody>
          <a:bodyPr>
            <a:normAutofit/>
          </a:bodyPr>
          <a:lstStyle/>
          <a:p>
            <a:pPr algn="ctr"/>
            <a:r>
              <a:rPr lang="en-IN" sz="5300" dirty="0">
                <a:solidFill>
                  <a:srgbClr val="00B0F0"/>
                </a:solidFill>
              </a:rPr>
              <a:t>Unit 5 </a:t>
            </a:r>
            <a:r>
              <a:rPr lang="en-US" sz="5300" dirty="0">
                <a:solidFill>
                  <a:srgbClr val="00B0F0"/>
                </a:solidFill>
              </a:rPr>
              <a:t>Recording in group work &amp; Group work in various settings</a:t>
            </a:r>
            <a:br>
              <a:rPr lang="en-US" sz="5300" dirty="0">
                <a:solidFill>
                  <a:srgbClr val="00B0F0"/>
                </a:solidFill>
              </a:rPr>
            </a:br>
            <a:br>
              <a:rPr lang="en-IN" dirty="0"/>
            </a:br>
            <a:r>
              <a:rPr lang="en-IN" dirty="0"/>
              <a:t>5.1</a:t>
            </a:r>
            <a:r>
              <a:rPr lang="en-US" dirty="0"/>
              <a:t>. Recording in group work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29-Jan-24</a:t>
            </a:fld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</a:rPr>
              <a:t>Recording in group work 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752" y="1988840"/>
            <a:ext cx="6347048" cy="398982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Importance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Principles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Structure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Techniques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Recording in social group work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/>
            <a:r>
              <a:rPr lang="en-US" dirty="0"/>
              <a:t>"Record" means any document or other source of information compiled, recorded or stored in written form or on film, or by electronic process, or in any other manner.</a:t>
            </a:r>
          </a:p>
          <a:p>
            <a:pPr lvl="0" algn="just"/>
            <a:r>
              <a:rPr lang="en-IN" dirty="0"/>
              <a:t>The process of putting in writing and keeping on file relevant information about the client; the problem; the prognosis; the intervention; the progress of treatment; the social, economic, and health factors contributing to the situation and the procedures for termination or referral</a:t>
            </a:r>
            <a:r>
              <a:rPr lang="en-IN" i="1" dirty="0">
                <a:solidFill>
                  <a:srgbClr val="7030A0"/>
                </a:solidFill>
              </a:rPr>
              <a:t> (Social Work Dictionary, 1995).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5.1.1 Importance of recording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Records helps the group worker to understand the group.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Provides evidences of growth and change in the members and in the group worker himself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Recording helps the worker to do more effective job with his group.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 fontScale="92500"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Through records the worker can see the development of skills and social attitudes.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Through records the worker gains knowledge of special problems in the groups.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Record of source of future planning.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Records are the source of information for other workers.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02925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524258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>
                <a:latin typeface="+mj-lt"/>
              </a:rPr>
              <a:t>Evidence (permanent) of facts gathered, assessment, intervention and outcome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>
                <a:latin typeface="+mj-lt"/>
              </a:rPr>
              <a:t>On-going essential information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Work / program evaluation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Critically reviewing the work done and improve own practice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Facilitating the follow up (by others)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Work evaluation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Revision </a:t>
            </a:r>
            <a:endParaRPr lang="en-IN" sz="3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32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</a:rPr>
              <a:t>5.1.2 Principles of recordings </a:t>
            </a:r>
            <a:endParaRPr lang="en-IN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The principle of flexibility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The principle of selection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The principle of read-ability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Principle of confidentiality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The principle of worker acceptance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5.1.3 Structure of recording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8841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B0F0"/>
                </a:solidFill>
              </a:rPr>
              <a:t>A.  Information about the Group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B0F0"/>
                </a:solidFill>
              </a:rPr>
              <a:t>B.  Purpose of the Group or Meeting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B0F0"/>
                </a:solidFill>
              </a:rPr>
              <a:t>C.  Group Process at the Meeting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B0F0"/>
                </a:solidFill>
              </a:rPr>
              <a:t>D.  Analysis of the Group Meeting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B0F0"/>
                </a:solidFill>
              </a:rPr>
              <a:t>E.  Plan for the Group’s Next Meeting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B0F0"/>
                </a:solidFill>
              </a:rPr>
              <a:t>F.  Analysis of the Group / Social Worker’s Practice</a:t>
            </a:r>
            <a:endParaRPr lang="en-IN" sz="32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2678" indent="-742950">
              <a:buAutoNum type="alphaUcPeriod"/>
            </a:pPr>
            <a:r>
              <a:rPr lang="en-US" sz="3600" b="1" dirty="0">
                <a:solidFill>
                  <a:srgbClr val="7030A0"/>
                </a:solidFill>
              </a:rPr>
              <a:t>Information about the Group</a:t>
            </a:r>
          </a:p>
          <a:p>
            <a:pPr marL="109728" indent="0">
              <a:buNone/>
            </a:pPr>
            <a:endParaRPr lang="en-US" sz="5400" b="1" dirty="0">
              <a:solidFill>
                <a:srgbClr val="7030A0"/>
              </a:solidFill>
            </a:endParaRPr>
          </a:p>
          <a:p>
            <a:r>
              <a:rPr lang="en-US" sz="4000" dirty="0"/>
              <a:t>Group Name or Type</a:t>
            </a:r>
            <a:endParaRPr lang="en-IN" sz="4000" dirty="0"/>
          </a:p>
          <a:p>
            <a:r>
              <a:rPr lang="en-US" sz="4000" dirty="0"/>
              <a:t>Meeting Number Date</a:t>
            </a:r>
            <a:endParaRPr lang="en-IN" sz="4000" dirty="0"/>
          </a:p>
          <a:p>
            <a:r>
              <a:rPr lang="en-US" sz="4000" dirty="0"/>
              <a:t>Group Members present:</a:t>
            </a:r>
            <a:endParaRPr lang="en-IN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b="1" dirty="0">
                <a:solidFill>
                  <a:srgbClr val="7030A0"/>
                </a:solidFill>
              </a:rPr>
              <a:t>B.  Purpose of the Group or Meeting</a:t>
            </a:r>
            <a:endParaRPr lang="en-IN" sz="4000" b="1" dirty="0">
              <a:solidFill>
                <a:srgbClr val="7030A0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Write a brief statement on the overall purpose of the group</a:t>
            </a:r>
            <a:endParaRPr lang="en-IN" sz="3200" dirty="0"/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Write a concise statement about the goals of the meeting of the group being recorded.</a:t>
            </a:r>
            <a:endParaRPr lang="en-IN" sz="32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How were these goals perceived by the group?</a:t>
            </a:r>
            <a:endParaRPr lang="en-IN" sz="28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How did you perceive these goals?</a:t>
            </a:r>
            <a:endParaRPr lang="en-IN" sz="28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What are the similarities or differences between the group’s perception of these goals and yours?</a:t>
            </a:r>
            <a:endParaRPr lang="en-IN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59735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000" b="1" dirty="0">
                <a:solidFill>
                  <a:srgbClr val="7030A0"/>
                </a:solidFill>
              </a:rPr>
              <a:t>C.  Group Process at the Meeting</a:t>
            </a:r>
            <a:endParaRPr lang="en-IN" sz="3200" dirty="0">
              <a:solidFill>
                <a:srgbClr val="7030A0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00B0F0"/>
                </a:solidFill>
              </a:rPr>
              <a:t>Initial Observations</a:t>
            </a:r>
            <a:endParaRPr lang="en-IN" sz="3200" b="1" dirty="0">
              <a:solidFill>
                <a:srgbClr val="00B0F0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Describe briefly, in general terms, the physical and emotional climate at the beginning of the group meeting.</a:t>
            </a:r>
            <a:endParaRPr lang="en-IN" sz="28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Describe briefly your initial impressions of the attitudes and feelings of the group members at the beginning of the meeting.</a:t>
            </a:r>
            <a:endParaRPr lang="en-IN" sz="28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Describe any significant changes in the appearance or feelings or attitudes f the group members since the last meeting.</a:t>
            </a:r>
            <a:endParaRPr lang="en-IN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597352"/>
          </a:xfrm>
        </p:spPr>
        <p:txBody>
          <a:bodyPr>
            <a:normAutofit/>
          </a:bodyPr>
          <a:lstStyle/>
          <a:p>
            <a:pPr lvl="0"/>
            <a:r>
              <a:rPr lang="en-US" sz="3600" b="1" dirty="0">
                <a:solidFill>
                  <a:srgbClr val="00B0F0"/>
                </a:solidFill>
              </a:rPr>
              <a:t>Group Member Interaction (Group Process)</a:t>
            </a:r>
            <a:endParaRPr lang="en-IN" sz="3600" b="1" dirty="0">
              <a:solidFill>
                <a:srgbClr val="00B0F0"/>
              </a:solidFill>
            </a:endParaRPr>
          </a:p>
          <a:p>
            <a:pPr lvl="1"/>
            <a:r>
              <a:rPr lang="en-US" sz="3200" dirty="0"/>
              <a:t>Describe what went on within the group during its meeting.  For example:</a:t>
            </a:r>
            <a:endParaRPr lang="en-IN" sz="3200" dirty="0"/>
          </a:p>
          <a:p>
            <a:pPr lvl="2"/>
            <a:r>
              <a:rPr lang="en-US" sz="2800" dirty="0"/>
              <a:t>Describe the means of interaction, e.g., program activity, discussion, debate, tasks, etc.</a:t>
            </a:r>
            <a:endParaRPr lang="en-IN" sz="2800" dirty="0"/>
          </a:p>
          <a:p>
            <a:pPr lvl="2"/>
            <a:r>
              <a:rPr lang="en-US" sz="2800" dirty="0"/>
              <a:t>Describe the feeling reactions of the members to this interaction.</a:t>
            </a:r>
            <a:endParaRPr lang="en-IN" sz="2800" dirty="0"/>
          </a:p>
          <a:p>
            <a:pPr lvl="2"/>
            <a:r>
              <a:rPr lang="en-US" sz="2800" dirty="0"/>
              <a:t>Describe your feeling reactions to this interaction.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11028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597352"/>
          </a:xfrm>
        </p:spPr>
        <p:txBody>
          <a:bodyPr>
            <a:norm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Group Member Interaction (Group Process)</a:t>
            </a:r>
            <a:endParaRPr lang="en-IN" sz="3200" b="1" dirty="0">
              <a:solidFill>
                <a:srgbClr val="00B0F0"/>
              </a:solidFill>
            </a:endParaRPr>
          </a:p>
          <a:p>
            <a:pPr lvl="1"/>
            <a:r>
              <a:rPr lang="en-US" sz="2800" dirty="0"/>
              <a:t>Describe the effectiveness, vitality, and responsibility of the group’s members during the interaction.</a:t>
            </a:r>
            <a:endParaRPr lang="en-IN" sz="2800" dirty="0"/>
          </a:p>
          <a:p>
            <a:pPr lvl="1"/>
            <a:r>
              <a:rPr lang="en-US" sz="2800" dirty="0"/>
              <a:t>Describe your role in the group’s interaction.</a:t>
            </a:r>
            <a:endParaRPr lang="en-IN" sz="2800" dirty="0"/>
          </a:p>
          <a:p>
            <a:pPr lvl="1"/>
            <a:r>
              <a:rPr lang="en-US" sz="2800" dirty="0"/>
              <a:t>Describe the ways the group moved toward attainment of its goals</a:t>
            </a:r>
            <a:endParaRPr lang="en-IN" sz="2800" dirty="0"/>
          </a:p>
          <a:p>
            <a:r>
              <a:rPr lang="en-US" sz="3200" b="1" dirty="0">
                <a:solidFill>
                  <a:srgbClr val="00B0F0"/>
                </a:solidFill>
              </a:rPr>
              <a:t>Describe how the group’s members dealt with obstacles to attainment of the meeting’s goals.</a:t>
            </a:r>
            <a:endParaRPr lang="en-IN" sz="5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491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686800" cy="619268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200" b="1" dirty="0">
                <a:solidFill>
                  <a:srgbClr val="7030A0"/>
                </a:solidFill>
              </a:rPr>
              <a:t>D.  Analysis of the Group Meeting</a:t>
            </a:r>
            <a:endParaRPr lang="en-IN" sz="4200" b="1" dirty="0">
              <a:solidFill>
                <a:srgbClr val="7030A0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rgbClr val="7030A0"/>
                </a:solidFill>
              </a:rPr>
              <a:t>Describe your understanding of the nature of the interaction of the group members, including you, at this group meeting.</a:t>
            </a:r>
            <a:endParaRPr lang="en-IN" sz="2800" dirty="0">
              <a:solidFill>
                <a:srgbClr val="7030A0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rgbClr val="7030A0"/>
                </a:solidFill>
              </a:rPr>
              <a:t>Indicate the theoretical or other knowledge, learned in you other courses, that helps you to understand the process and content of this group meeting.</a:t>
            </a:r>
            <a:endParaRPr lang="en-IN" sz="2800" dirty="0">
              <a:solidFill>
                <a:srgbClr val="7030A0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rgbClr val="7030A0"/>
                </a:solidFill>
              </a:rPr>
              <a:t>On the basis of your analysis, what is your current assessment of:</a:t>
            </a:r>
            <a:endParaRPr lang="en-IN" sz="2800" dirty="0">
              <a:solidFill>
                <a:srgbClr val="7030A0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stage of the group’s development;</a:t>
            </a:r>
            <a:endParaRPr lang="en-IN" sz="24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commitment of the group members to the group’s purpose;</a:t>
            </a:r>
            <a:endParaRPr lang="en-IN" sz="24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climate and tone of the group;</a:t>
            </a:r>
            <a:endParaRPr lang="en-IN" sz="24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If relevant, discuss specific roles played by individual group members and how they impact the group process.</a:t>
            </a:r>
            <a:endParaRPr lang="en-IN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7030A0"/>
                </a:solidFill>
              </a:rPr>
              <a:t>E.  Plan for the Group’s Next Meeting</a:t>
            </a:r>
            <a:endParaRPr lang="en-IN" sz="3600" b="1" dirty="0">
              <a:solidFill>
                <a:srgbClr val="7030A0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7030A0"/>
                </a:solidFill>
              </a:rPr>
              <a:t>Write a brief statement of the plan for the next meeting of the group.</a:t>
            </a:r>
            <a:endParaRPr lang="en-IN" sz="3200" dirty="0">
              <a:solidFill>
                <a:srgbClr val="7030A0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Explain how the members of the group, including you, arrived at this plan.</a:t>
            </a:r>
            <a:endParaRPr lang="en-IN" sz="28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Explain how the plan relates to the purpose of the group.</a:t>
            </a:r>
            <a:endParaRPr lang="en-IN" sz="2800" dirty="0"/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7030A0"/>
                </a:solidFill>
              </a:rPr>
              <a:t>Describe what you and the other group members are to do prior to, and in preparation for, the next group meeting.</a:t>
            </a:r>
            <a:endParaRPr lang="en-IN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400" b="1" dirty="0">
                <a:solidFill>
                  <a:srgbClr val="7030A0"/>
                </a:solidFill>
              </a:rPr>
              <a:t>F.  Analysis of the Group / Social Worker’s Practice</a:t>
            </a:r>
            <a:endParaRPr lang="en-IN" sz="4400" b="1" dirty="0">
              <a:solidFill>
                <a:srgbClr val="7030A0"/>
              </a:solidFill>
            </a:endParaRPr>
          </a:p>
          <a:p>
            <a:pPr lvl="0"/>
            <a:r>
              <a:rPr lang="en-US" sz="3600" dirty="0">
                <a:solidFill>
                  <a:srgbClr val="7030A0"/>
                </a:solidFill>
              </a:rPr>
              <a:t>Discuss your use of social work practice knowledge and skills during the group meeting.</a:t>
            </a:r>
            <a:endParaRPr lang="en-IN" sz="3600" dirty="0">
              <a:solidFill>
                <a:srgbClr val="7030A0"/>
              </a:solidFill>
            </a:endParaRPr>
          </a:p>
          <a:p>
            <a:pPr lvl="1"/>
            <a:r>
              <a:rPr lang="en-US" sz="3200" dirty="0"/>
              <a:t>What specific social work skills and/or techniques, used in your practice courses, how it has helped for group meeting?</a:t>
            </a:r>
            <a:endParaRPr lang="en-IN" sz="3200" dirty="0"/>
          </a:p>
          <a:p>
            <a:pPr lvl="1"/>
            <a:r>
              <a:rPr lang="en-US" sz="3200" dirty="0"/>
              <a:t>What were the strengths and weaknesses in your practice during the group meeting?</a:t>
            </a:r>
            <a:endParaRPr lang="en-IN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3407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</a:rPr>
              <a:t>Structure of Recording in group work </a:t>
            </a:r>
            <a:r>
              <a:rPr lang="en-US" sz="3100" b="1" i="1" dirty="0">
                <a:solidFill>
                  <a:srgbClr val="00B050"/>
                </a:solidFill>
              </a:rPr>
              <a:t>(</a:t>
            </a:r>
            <a:r>
              <a:rPr lang="en-US" sz="3100" b="1" i="1" dirty="0" err="1">
                <a:solidFill>
                  <a:srgbClr val="00B050"/>
                </a:solidFill>
              </a:rPr>
              <a:t>Harleigh</a:t>
            </a:r>
            <a:r>
              <a:rPr lang="en-US" sz="3100" b="1" i="1" dirty="0">
                <a:solidFill>
                  <a:srgbClr val="00B050"/>
                </a:solidFill>
              </a:rPr>
              <a:t> B </a:t>
            </a:r>
            <a:r>
              <a:rPr lang="en-US" sz="3100" b="1" i="1" dirty="0" err="1">
                <a:solidFill>
                  <a:srgbClr val="00B050"/>
                </a:solidFill>
              </a:rPr>
              <a:t>Trecker</a:t>
            </a:r>
            <a:r>
              <a:rPr lang="en-US" sz="3100" b="1" i="1" dirty="0">
                <a:solidFill>
                  <a:srgbClr val="00B050"/>
                </a:solidFill>
              </a:rPr>
              <a:t>, 1950:303-305)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7"/>
            <a:ext cx="8892480" cy="524259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(1) When we record a process we write about persons and their response to each other in a given situation (Individuals working together in group situations)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(2) We write about the type and extent of participation of persons working together to solve a problem. </a:t>
            </a:r>
          </a:p>
        </p:txBody>
      </p:sp>
    </p:spTree>
    <p:extLst>
      <p:ext uri="{BB962C8B-B14F-4D97-AF65-F5344CB8AC3E}">
        <p14:creationId xmlns:p14="http://schemas.microsoft.com/office/powerpoint/2010/main" val="1590352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892480" cy="6192688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(3) We put down the origin of ideas and the development of ideas, including acceptance and rejection by persons involved.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(4) We put down exactly what the executive does, what he thinks, feels and hopes to accomplish.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(5) We put down movement, growth and change of individual and the group as a whole.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21570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892480" cy="6192687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(6) Relationships between individuals as reflected by their participation.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(7) We write about the relationships between groups and the formal and informal communication that takes place (Interaction within the group and between groups).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dirty="0"/>
              <a:t>(8) The worker who is exercising a helping role</a:t>
            </a:r>
          </a:p>
        </p:txBody>
      </p:sp>
    </p:spTree>
    <p:extLst>
      <p:ext uri="{BB962C8B-B14F-4D97-AF65-F5344CB8AC3E}">
        <p14:creationId xmlns:p14="http://schemas.microsoft.com/office/powerpoint/2010/main" val="1446683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5.1.4 Techniques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Focus Group Discussion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Focus Group Interviews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Scenario Analysis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Ethnographic method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SARAR (Self esteem, Associative Strength, Resourcefulness, Action Planning, Responsibility for follow-through)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6048672"/>
          </a:xfrm>
        </p:spPr>
        <p:txBody>
          <a:bodyPr>
            <a:normAutofit/>
          </a:bodyPr>
          <a:lstStyle/>
          <a:p>
            <a:r>
              <a:rPr lang="en-IN" sz="3200" dirty="0"/>
              <a:t>Problem solving methodology, such as DRIVE (Define, Review, Identify, Verify, Execute) </a:t>
            </a:r>
          </a:p>
          <a:p>
            <a:r>
              <a:rPr lang="en-IN" sz="3200" dirty="0"/>
              <a:t>Process mapping</a:t>
            </a:r>
          </a:p>
          <a:p>
            <a:r>
              <a:rPr lang="en-IN" sz="3200" dirty="0"/>
              <a:t>Process flowcharting </a:t>
            </a:r>
          </a:p>
          <a:p>
            <a:r>
              <a:rPr lang="en-IN" sz="3200" dirty="0"/>
              <a:t>Force field analysis </a:t>
            </a:r>
          </a:p>
          <a:p>
            <a:r>
              <a:rPr lang="en-IN" sz="3200" dirty="0"/>
              <a:t>Cause &amp; effect diagrams </a:t>
            </a:r>
          </a:p>
          <a:p>
            <a:r>
              <a:rPr lang="en-IN" sz="3200" dirty="0"/>
              <a:t>CEDAC – Cause  and Effect Diagram with the Addition of Cards</a:t>
            </a:r>
          </a:p>
          <a:p>
            <a:r>
              <a:rPr lang="en-IN" sz="3200" dirty="0"/>
              <a:t>Brainstorming </a:t>
            </a:r>
          </a:p>
          <a:p>
            <a:r>
              <a:rPr lang="en-US" sz="3200" dirty="0"/>
              <a:t>Q – Sorts (ranking the stimulus factors)</a:t>
            </a:r>
          </a:p>
          <a:p>
            <a:endParaRPr lang="en-IN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404664"/>
            <a:ext cx="6923112" cy="6048672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Pareto analysis (20% work - 80 % benefit)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Statistical process control (SPC)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Control charts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Check sheets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Bar charts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Scatter diagrams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Matrix analysis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Dot plot or tally chart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200" dirty="0"/>
              <a:t>Histograms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938" y="332656"/>
            <a:ext cx="8229600" cy="82442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360" y="1157080"/>
            <a:ext cx="8435280" cy="475017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http://drjayeshpatidar.blogspot.in/2015/10/johari-window.html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http://socialworkbhu.blogspot.in/2013/12/recording-in-social-group-work.html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http://www.effectivemeetings.com/teams/teamwork/creighton.asp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http://siteresources.worldbank.org/INTCDD/Resources/SAtools.pdf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http://www.businessballs.com/dtiresources/TQM_process_improvement_tools.pdf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Trecker</a:t>
            </a:r>
            <a:r>
              <a:rPr lang="en-US" sz="2400" dirty="0"/>
              <a:t> B </a:t>
            </a:r>
            <a:r>
              <a:rPr lang="en-US" sz="2400" dirty="0" err="1"/>
              <a:t>Harleigh</a:t>
            </a:r>
            <a:r>
              <a:rPr lang="en-US" sz="2400" dirty="0"/>
              <a:t> (1950) </a:t>
            </a:r>
            <a:r>
              <a:rPr lang="en-US" sz="2400" i="1" dirty="0"/>
              <a:t>Group Process in Administration, </a:t>
            </a:r>
            <a:r>
              <a:rPr lang="en-US" sz="2400" dirty="0"/>
              <a:t>New York: Woman’s Press, (rev. Ed.)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29-Jan-24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29-Jan-24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2723</TotalTime>
  <Words>1259</Words>
  <Application>Microsoft Office PowerPoint</Application>
  <PresentationFormat>On-screen Show (4:3)</PresentationFormat>
  <Paragraphs>131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5 Recording in group work &amp; Group work in various settings  5.1. Recording in group work</vt:lpstr>
      <vt:lpstr>Recording in group work </vt:lpstr>
      <vt:lpstr>Recording in social group work </vt:lpstr>
      <vt:lpstr>5.1.1 Importance of recording </vt:lpstr>
      <vt:lpstr>PowerPoint Presentation</vt:lpstr>
      <vt:lpstr>PowerPoint Presentation</vt:lpstr>
      <vt:lpstr>5.1.2 Principles of recordings </vt:lpstr>
      <vt:lpstr>5.1.3 Structure of recording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Structure of Recording in group work (Harleigh B Trecker, 1950:303-305)</vt:lpstr>
      <vt:lpstr>PowerPoint Presentation</vt:lpstr>
      <vt:lpstr>PowerPoint Presentation</vt:lpstr>
      <vt:lpstr>5.1.4 Techniques </vt:lpstr>
      <vt:lpstr>PowerPoint Presentation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111</cp:revision>
  <dcterms:created xsi:type="dcterms:W3CDTF">2018-01-15T04:45:34Z</dcterms:created>
  <dcterms:modified xsi:type="dcterms:W3CDTF">2024-01-29T06:49:36Z</dcterms:modified>
</cp:coreProperties>
</file>