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33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27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6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5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41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83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7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7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0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6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49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2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5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3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0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53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3004C2-4573-4F5E-A3F7-F666FFFA2526}"/>
              </a:ext>
            </a:extLst>
          </p:cNvPr>
          <p:cNvSpPr txBox="1"/>
          <p:nvPr/>
        </p:nvSpPr>
        <p:spPr>
          <a:xfrm>
            <a:off x="0" y="2248878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</a:rPr>
              <a:t>TREATMENT METHODS IN PSYCHIATRY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sz="4400" b="1" dirty="0">
                <a:solidFill>
                  <a:srgbClr val="FFFF00"/>
                </a:solidFill>
              </a:rPr>
              <a:t>Pharmacological 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sz="4400" b="1" dirty="0">
                <a:solidFill>
                  <a:srgbClr val="FFFF00"/>
                </a:solidFill>
              </a:rPr>
              <a:t>Interventions</a:t>
            </a:r>
            <a:endParaRPr lang="en-IN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C4F233-24E0-482B-B3E9-E2856CFDBEB9}"/>
              </a:ext>
            </a:extLst>
          </p:cNvPr>
          <p:cNvSpPr txBox="1"/>
          <p:nvPr/>
        </p:nvSpPr>
        <p:spPr>
          <a:xfrm>
            <a:off x="0" y="0"/>
            <a:ext cx="914400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	</a:t>
            </a:r>
            <a:r>
              <a:rPr lang="en-US" sz="3600" b="1" dirty="0">
                <a:solidFill>
                  <a:srgbClr val="FFFF00"/>
                </a:solidFill>
              </a:rPr>
              <a:t>INTRODUCTION </a:t>
            </a:r>
            <a:r>
              <a:rPr lang="en-US" sz="3200" b="1" dirty="0"/>
              <a:t>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The treatment of psychiatric disorders in the past constituted mere institutionalization (asylum)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The arrival of psychopharmacology in the last five and a half decades has brought the treatment of psychiatric disorders in to the territory of scientific medicine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Introduction of chlorpromazine in 1952 revolutionized the treatment of psychiatric disorders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854E12-7AF3-465F-95BC-1EC732580852}"/>
              </a:ext>
            </a:extLst>
          </p:cNvPr>
          <p:cNvSpPr txBox="1"/>
          <p:nvPr/>
        </p:nvSpPr>
        <p:spPr>
          <a:xfrm>
            <a:off x="0" y="228124"/>
            <a:ext cx="9144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IDEAL PSYCHOTROPIC DRUG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Should cure underlying pathology.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Should benefit all patients suffering from that disorder.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No side effects or toxicity.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Rapid onset of action.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No dependence or withdrawal symptoms on stopping.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No tolerance to the drug on longer duration.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Should not be lethal in overdoses.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used in both inpatient and outpatient settings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B5D0B7-5271-4B9D-9F60-B96A36A7E2F7}"/>
              </a:ext>
            </a:extLst>
          </p:cNvPr>
          <p:cNvSpPr txBox="1"/>
          <p:nvPr/>
        </p:nvSpPr>
        <p:spPr>
          <a:xfrm>
            <a:off x="0" y="0"/>
            <a:ext cx="91440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CLASSIFICATION OF PSYCHOTROPIC DRUGS 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Antipsychotics.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Antidepressants. 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Mood stabilizing agents. 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Anti anxiety and hypnotics. 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Anti epileptics. </a:t>
            </a:r>
          </a:p>
          <a:p>
            <a:pPr marL="2628900" lvl="5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sz="3600" b="1" dirty="0"/>
              <a:t>Antiparkinsonians.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027FFC-BDCA-4362-98FA-B4B197DB86F7}"/>
              </a:ext>
            </a:extLst>
          </p:cNvPr>
          <p:cNvSpPr txBox="1"/>
          <p:nvPr/>
        </p:nvSpPr>
        <p:spPr>
          <a:xfrm>
            <a:off x="0" y="0"/>
            <a:ext cx="9144000" cy="6848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400" b="1" dirty="0">
                <a:solidFill>
                  <a:srgbClr val="FFFF00"/>
                </a:solidFill>
              </a:rPr>
              <a:t>ANTIPSYCHOTICS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F0"/>
                </a:solidFill>
              </a:rPr>
              <a:t>Used for: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Organic psychiatric disorders (delirium, dementia)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Functional disorders (schizophrenia , paranoid schizophrenia)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Child psychiatric disorders (ADHD , autism, enuresis, conduct disorder)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Mood disorder (mania)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Neurotic and other psychiatric disorder 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Medical disorders(sever pain in malignancy)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82CB63-6931-490E-BC08-2A50EE68ECBD}"/>
              </a:ext>
            </a:extLst>
          </p:cNvPr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B0F0"/>
                </a:solidFill>
              </a:rPr>
              <a:t>SIDE EFFECTS OF ANTIPSYCHOTICS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Autonomic side effects: dry mouth, constipation, urinary retention, impotence, orthostatic hypotension.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EPSE (extrapyramidal side effects): parkinsonian syndrome, dystonia (muscles contract involuntarily), akathisia (movement disorder), neuroleptic malignant syndrome.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Other CNS effects: seizures, sedation, depression or pseudo-depression.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Metabolic and endocrine side effect: weight gain, diabetes.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 • Allergic side effects: cholestatic (obstructive) jaundice.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Cardiovascular and dermatological side effects.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D22664-B8D8-48D6-99A1-0EA9DABCD426}"/>
              </a:ext>
            </a:extLst>
          </p:cNvPr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ANTI DEPRESSANTS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F0"/>
                </a:solidFill>
              </a:rPr>
              <a:t>Indication: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Depression,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Child Psychiatric disorders (ADHD, Enuresis etc.),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Other Psychiatric disorders (OCD, PTSD, alcohol dependence panic attack, etc.), </a:t>
            </a:r>
          </a:p>
          <a:p>
            <a:pPr marL="3429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Medical disorders (chronic pain, migraine, peptic ulcer disease).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C36A15-489D-4F03-803B-20574B932251}"/>
              </a:ext>
            </a:extLst>
          </p:cNvPr>
          <p:cNvSpPr txBox="1"/>
          <p:nvPr/>
        </p:nvSpPr>
        <p:spPr>
          <a:xfrm>
            <a:off x="0" y="28069"/>
            <a:ext cx="91440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00B0F0"/>
                </a:solidFill>
              </a:rPr>
              <a:t>SIDE EFFECTS OF ANTI-DEPRESSANTS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Autonomic side effects: dry mouth, constipation, delirium, urinary retention.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Sexual side effects: impotence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CNS effects: sedation, withdrawal syndrome, seizures.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Cardiac side effects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Allergic side effects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Metabolic and endocrine side effects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/>
              <a:t>• Toxicity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C393CD-524D-4BBC-97AA-D187F8FFEE8A}"/>
              </a:ext>
            </a:extLst>
          </p:cNvPr>
          <p:cNvSpPr txBox="1"/>
          <p:nvPr/>
        </p:nvSpPr>
        <p:spPr>
          <a:xfrm>
            <a:off x="0" y="0"/>
            <a:ext cx="91440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MOOD STABILIZING DRUGS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00B0F0"/>
                </a:solidFill>
              </a:rPr>
              <a:t>	Indication: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acute mania,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prophylaxis for bipolar affective disorder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neurological disorders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seizures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</a:t>
            </a:r>
            <a:r>
              <a:rPr lang="en-US" sz="4000" b="1" dirty="0" err="1"/>
              <a:t>schizo</a:t>
            </a:r>
            <a:r>
              <a:rPr lang="en-US" sz="4000" b="1" dirty="0"/>
              <a:t> - affective disorders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/>
              <a:t>	• paroxysmal pain syndrome.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014671-D27B-4FFD-BD5D-27C75558430F}"/>
              </a:ext>
            </a:extLst>
          </p:cNvPr>
          <p:cNvSpPr txBox="1"/>
          <p:nvPr/>
        </p:nvSpPr>
        <p:spPr>
          <a:xfrm>
            <a:off x="0" y="0"/>
            <a:ext cx="9144000" cy="670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00B0F0"/>
                </a:solidFill>
              </a:rPr>
              <a:t>SIDE EFFECTS OF MOOD STABILIZERS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Neurological (tremor, muscular weakness, neurotoxicity)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Cardiovascular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endocrine (goiter, hypothyroidism, abnormal thyroid function, weight gain)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G I effects (nausea, vomiting, diarrhea, metallic taste and abdominal pain)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Valproate : nausea, sedation, tremor, weight gain, menstrual disturbances, hair loss.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hepatic toxicity, acute hemorrhagic pancreatitis.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•Dialysis management during overdose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Drowsiness, dizziness, photosensitivity, hypertension etc. </a:t>
            </a:r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/>
              <a:t>• The most dangerous side effects include bone marrow suppression and cardiovascular collapse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A9AF9D-7AC1-41B3-98C2-22CEF706A22C}"/>
              </a:ext>
            </a:extLst>
          </p:cNvPr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ANTI ANXIETY AND HYPNOSEDATIVES: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INDICATION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Generalized Anxiety disorder,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Panic disorder,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Insomnia,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</a:t>
            </a:r>
            <a:r>
              <a:rPr lang="en-US" sz="3200" b="1" dirty="0" err="1"/>
              <a:t>Narco</a:t>
            </a:r>
            <a:r>
              <a:rPr lang="en-US" sz="3200" b="1" dirty="0"/>
              <a:t> analysis,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Premedication in anesthesia etc.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SIDE EFFECTS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Nausea, vomiting, weakness, vertigo, impotence, sedation, dry mouth, irritability, dis-inhibited behavior, dependence and withdrawal.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A755C0-0F85-434D-B8A3-49DBCB159311}"/>
              </a:ext>
            </a:extLst>
          </p:cNvPr>
          <p:cNvSpPr txBox="1"/>
          <p:nvPr/>
        </p:nvSpPr>
        <p:spPr>
          <a:xfrm>
            <a:off x="0" y="28069"/>
            <a:ext cx="914400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4000" b="1" dirty="0">
                <a:solidFill>
                  <a:srgbClr val="FFFF00"/>
                </a:solidFill>
              </a:rPr>
              <a:t>ANTI EPILEPTICS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Indication: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3200" b="1" dirty="0"/>
              <a:t>• Seizures. 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Side effects of anti epileptics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3200" b="1" dirty="0"/>
              <a:t> •Delirium, nystagmus, ataxia, in coordination, dysarthria, hand tremors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3200" b="1" dirty="0"/>
              <a:t>•Skin rash, toxic epidermal necrolysis.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3200" b="1" dirty="0"/>
              <a:t>•Cerebellar atrophy, peripheral neuropathy,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3200" b="1" dirty="0"/>
              <a:t>•Gingival hyperplasia (overgrowth of gum tissue around the teeth)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5E30BF-C874-4537-9C47-C21706661824}"/>
              </a:ext>
            </a:extLst>
          </p:cNvPr>
          <p:cNvSpPr txBox="1"/>
          <p:nvPr/>
        </p:nvSpPr>
        <p:spPr>
          <a:xfrm>
            <a:off x="0" y="0"/>
            <a:ext cx="91440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ANTI PARKINSONIAN 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Indication: </a:t>
            </a:r>
          </a:p>
          <a:p>
            <a:pPr marL="457200" lvl="0" indent="-4572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1" dirty="0"/>
              <a:t>Parkinson's disease, </a:t>
            </a:r>
          </a:p>
          <a:p>
            <a:pPr marL="457200" lvl="0" indent="-4572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1" dirty="0"/>
              <a:t>Extrapyramidal side effects (EPS).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00B0F0"/>
                </a:solidFill>
              </a:rPr>
              <a:t>Side effects of anti parkinsonian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</a:t>
            </a:r>
            <a:r>
              <a:rPr lang="en-US" sz="3200" b="1" dirty="0">
                <a:solidFill>
                  <a:srgbClr val="92D050"/>
                </a:solidFill>
              </a:rPr>
              <a:t>THP (tetrahydropalmatine): </a:t>
            </a:r>
            <a:r>
              <a:rPr lang="en-US" sz="3200" b="1" dirty="0"/>
              <a:t>Drowsiness, head ache, vertigo, sleep disturbance, mydriasis with or without photo phobia, blurred vision, dry mouth. 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/>
              <a:t>• </a:t>
            </a:r>
            <a:r>
              <a:rPr lang="en-US" sz="3200" b="1" dirty="0">
                <a:solidFill>
                  <a:srgbClr val="92D050"/>
                </a:solidFill>
              </a:rPr>
              <a:t>Levodopa: </a:t>
            </a:r>
            <a:r>
              <a:rPr lang="en-US" sz="3200" b="1" dirty="0"/>
              <a:t>hypotension, arrhythmias, nausea, hair loss, G I bleed, disorientation and confusion.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0</TotalTime>
  <Words>710</Words>
  <Application>Microsoft Office PowerPoint</Application>
  <PresentationFormat>On-screen Show (4:3)</PresentationFormat>
  <Paragraphs>92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Jaimon Varghese</cp:lastModifiedBy>
  <cp:revision>1</cp:revision>
  <dcterms:modified xsi:type="dcterms:W3CDTF">2022-06-22T07:27:52Z</dcterms:modified>
</cp:coreProperties>
</file>