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6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363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35873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454058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5876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08533"/>
      </p:ext>
    </p:extLst>
  </p:cSld>
  <p:clrMapOvr>
    <a:masterClrMapping/>
  </p:clrMapOvr>
  <p:transition spd="slow">
    <p:wipe/>
  </p:transition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96223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53994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97034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00118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46094"/>
      </p:ext>
    </p:extLst>
  </p:cSld>
  <p:clrMapOvr>
    <a:masterClrMapping/>
  </p:clrMapOvr>
  <p:transition spd="slow">
    <p:wipe/>
  </p:transition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74876"/>
      </p:ext>
    </p:extLst>
  </p:cSld>
  <p:clrMapOvr>
    <a:masterClrMapping/>
  </p:clrMapOvr>
  <p:transition spd="slow">
    <p:wipe/>
  </p:transition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35966"/>
      </p:ext>
    </p:extLst>
  </p:cSld>
  <p:clrMapOvr>
    <a:masterClrMapping/>
  </p:clrMapOvr>
  <p:transition spd="slow">
    <p:wipe/>
  </p:transition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5970465"/>
      </p:ext>
    </p:extLst>
  </p:cSld>
  <p:clrMapOvr>
    <a:masterClrMapping/>
  </p:clrMapOvr>
  <p:transition spd="slow">
    <p:wipe/>
  </p:transition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612763"/>
      </p:ext>
    </p:extLst>
  </p:cSld>
  <p:clrMapOvr>
    <a:masterClrMapping/>
  </p:clrMapOvr>
  <p:transition spd="slow">
    <p:wipe/>
  </p:transition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5625246"/>
      </p:ext>
    </p:extLst>
  </p:cSld>
  <p:clrMapOvr>
    <a:masterClrMapping/>
  </p:clrMapOvr>
  <p:transition spd="slow">
    <p:wipe/>
  </p:transition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20452"/>
      </p:ext>
    </p:extLst>
  </p:cSld>
  <p:clrMapOvr>
    <a:masterClrMapping/>
  </p:clrMapOvr>
  <p:transition spd="slow">
    <p:wipe/>
  </p:transition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974012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01814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9701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ransition spd="slow">
    <p:wipe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25BFEE-A416-4D80-9228-6F9DA72F6942}"/>
              </a:ext>
            </a:extLst>
          </p:cNvPr>
          <p:cNvSpPr txBox="1"/>
          <p:nvPr/>
        </p:nvSpPr>
        <p:spPr>
          <a:xfrm>
            <a:off x="0" y="1236506"/>
            <a:ext cx="9144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METHODS IN PSYCHIATRY</a:t>
            </a:r>
            <a:b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Non-pharmacological </a:t>
            </a:r>
            <a:br>
              <a:rPr lang="en-US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Interventions</a:t>
            </a:r>
            <a:endParaRPr lang="en-IN" sz="3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A79F071-8C33-45DB-8C61-9CEEDBF74700}"/>
              </a:ext>
            </a:extLst>
          </p:cNvPr>
          <p:cNvSpPr txBox="1"/>
          <p:nvPr/>
        </p:nvSpPr>
        <p:spPr>
          <a:xfrm>
            <a:off x="930729" y="0"/>
            <a:ext cx="8213271" cy="6401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PSYCHOLOGICAL THERAPIES </a:t>
            </a:r>
          </a:p>
          <a:p>
            <a:pPr marL="514350" lvl="0" indent="-51435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3200" b="1" dirty="0">
                <a:solidFill>
                  <a:srgbClr val="002060"/>
                </a:solidFill>
              </a:rPr>
              <a:t>Psychoanalytic therapy </a:t>
            </a:r>
          </a:p>
          <a:p>
            <a:pPr marL="514350" lvl="0" indent="-51435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3200" b="1" dirty="0">
                <a:solidFill>
                  <a:srgbClr val="002060"/>
                </a:solidFill>
              </a:rPr>
              <a:t>Behavior therapy  </a:t>
            </a:r>
          </a:p>
          <a:p>
            <a:pPr marL="514350" lvl="0" indent="-51435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3200" b="1" dirty="0">
                <a:solidFill>
                  <a:srgbClr val="002060"/>
                </a:solidFill>
              </a:rPr>
              <a:t>Cognitive therapy / psychoeducation </a:t>
            </a:r>
          </a:p>
          <a:p>
            <a:pPr marL="514350" lvl="0" indent="-51435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3200" b="1" dirty="0">
                <a:solidFill>
                  <a:srgbClr val="002060"/>
                </a:solidFill>
              </a:rPr>
              <a:t>Hypnosis </a:t>
            </a:r>
          </a:p>
          <a:p>
            <a:pPr marL="514350" lvl="0" indent="-51435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3200" b="1" dirty="0">
                <a:solidFill>
                  <a:srgbClr val="002060"/>
                </a:solidFill>
              </a:rPr>
              <a:t>Abreaction therapy </a:t>
            </a:r>
          </a:p>
          <a:p>
            <a:pPr marL="514350" lvl="0" indent="-51435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3200" b="1" dirty="0">
                <a:solidFill>
                  <a:srgbClr val="002060"/>
                </a:solidFill>
              </a:rPr>
              <a:t>Individual psychotherapy  </a:t>
            </a:r>
          </a:p>
          <a:p>
            <a:pPr marL="514350" lvl="0" indent="-51435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3200" b="1" dirty="0">
                <a:solidFill>
                  <a:srgbClr val="002060"/>
                </a:solidFill>
              </a:rPr>
              <a:t>Supportive psychotherapy </a:t>
            </a:r>
          </a:p>
          <a:p>
            <a:pPr marL="514350" lvl="0" indent="-51435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3200" b="1" dirty="0">
                <a:solidFill>
                  <a:srgbClr val="002060"/>
                </a:solidFill>
              </a:rPr>
              <a:t>Group therapy </a:t>
            </a:r>
          </a:p>
          <a:p>
            <a:pPr marL="514350" lvl="0" indent="-51435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3200" b="1" dirty="0">
                <a:solidFill>
                  <a:srgbClr val="002060"/>
                </a:solidFill>
              </a:rPr>
              <a:t>Family and marital therapy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02998F-A1A7-4CBC-9B91-2F1CA401981F}"/>
              </a:ext>
            </a:extLst>
          </p:cNvPr>
          <p:cNvSpPr txBox="1"/>
          <p:nvPr/>
        </p:nvSpPr>
        <p:spPr>
          <a:xfrm>
            <a:off x="0" y="0"/>
            <a:ext cx="9144000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Psychoanalytic Therapy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developed by Sigmund Freud in late 19</a:t>
            </a:r>
            <a:r>
              <a:rPr lang="en-US" sz="2800" b="1" baseline="30000" dirty="0">
                <a:solidFill>
                  <a:srgbClr val="002060"/>
                </a:solidFill>
              </a:rPr>
              <a:t>th</a:t>
            </a:r>
            <a:r>
              <a:rPr lang="en-US" sz="2800" b="1" dirty="0">
                <a:solidFill>
                  <a:srgbClr val="002060"/>
                </a:solidFill>
              </a:rPr>
              <a:t> century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The most important indication for psychoanalytical therapy is the presence of longstanding mental conflicts, which may be unconscious but produce symptoms.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The aim of the therapy is to bring all repressed material to conscious awareness so that the patient can work towards a healthy resolution of his problems, which are causing the symptoms.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transference refers to the patient's development of strong positive or negative feelings towards the analyst, and counter transference is the therapist's reciprocal response to the patient</a:t>
            </a: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6EF527-6AD9-4CB5-A35B-3DB258935D3E}"/>
              </a:ext>
            </a:extLst>
          </p:cNvPr>
          <p:cNvSpPr txBox="1"/>
          <p:nvPr/>
        </p:nvSpPr>
        <p:spPr>
          <a:xfrm>
            <a:off x="0" y="0"/>
            <a:ext cx="9144000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Behavior Therapy </a:t>
            </a:r>
          </a:p>
          <a:p>
            <a:pPr marL="571500" lvl="0" indent="-5715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</a:rPr>
              <a:t>Behavior therapy involves identifying maladaptive behaviors and seeking to correct these by applying the principles of learning derived from the following theories: </a:t>
            </a:r>
          </a:p>
          <a:p>
            <a:pPr marL="1028700" lvl="1" indent="-57150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7030A0"/>
                </a:solidFill>
              </a:rPr>
              <a:t>Classical conditioning model </a:t>
            </a:r>
            <a:r>
              <a:rPr lang="en-US" sz="3600" b="1" dirty="0">
                <a:solidFill>
                  <a:srgbClr val="002060"/>
                </a:solidFill>
              </a:rPr>
              <a:t>by Ivan Pavlov </a:t>
            </a:r>
          </a:p>
          <a:p>
            <a:pPr marL="1028700" lvl="1" indent="-57150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7030A0"/>
                </a:solidFill>
              </a:rPr>
              <a:t>Operant conditioning model </a:t>
            </a:r>
            <a:r>
              <a:rPr lang="en-US" sz="3600" b="1" dirty="0">
                <a:solidFill>
                  <a:srgbClr val="002060"/>
                </a:solidFill>
              </a:rPr>
              <a:t>by BF Skinner</a:t>
            </a: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3069C8-E085-4C9C-9357-A75FCD88A061}"/>
              </a:ext>
            </a:extLst>
          </p:cNvPr>
          <p:cNvSpPr txBox="1"/>
          <p:nvPr/>
        </p:nvSpPr>
        <p:spPr>
          <a:xfrm>
            <a:off x="0" y="0"/>
            <a:ext cx="9144000" cy="654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2060"/>
                </a:solidFill>
              </a:rPr>
              <a:t>	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Behavior Techniques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2060"/>
                </a:solidFill>
              </a:rPr>
              <a:t>	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(A)Systematic desensitization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>
                <a:solidFill>
                  <a:srgbClr val="002060"/>
                </a:solidFill>
              </a:rPr>
              <a:t>It was developed by Joseph </a:t>
            </a:r>
            <a:r>
              <a:rPr lang="en-US" sz="3200" b="1" dirty="0" err="1">
                <a:solidFill>
                  <a:srgbClr val="002060"/>
                </a:solidFill>
              </a:rPr>
              <a:t>Wolpe</a:t>
            </a:r>
            <a:r>
              <a:rPr lang="en-US" sz="3200" b="1" dirty="0">
                <a:solidFill>
                  <a:srgbClr val="002060"/>
                </a:solidFill>
              </a:rPr>
              <a:t>, based on the behavioral principle of counter conditioning.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>
                <a:solidFill>
                  <a:srgbClr val="002060"/>
                </a:solidFill>
              </a:rPr>
              <a:t>In this patients attain a state of complete relaxation and are then exposed to the stimulus that elicits the anxiety response.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b="1" dirty="0">
                <a:solidFill>
                  <a:srgbClr val="002060"/>
                </a:solidFill>
              </a:rPr>
              <a:t>It consists of three main steps: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2060"/>
                </a:solidFill>
              </a:rPr>
              <a:t> 1. Relaxation training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2060"/>
                </a:solidFill>
              </a:rPr>
              <a:t>2. Hierarchy construction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2060"/>
                </a:solidFill>
              </a:rPr>
              <a:t>3. Desensitization of the stimulus</a:t>
            </a:r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45A8FC-5808-4902-9EED-C0520CE6D673}"/>
              </a:ext>
            </a:extLst>
          </p:cNvPr>
          <p:cNvSpPr txBox="1"/>
          <p:nvPr/>
        </p:nvSpPr>
        <p:spPr>
          <a:xfrm>
            <a:off x="0" y="-71958"/>
            <a:ext cx="9144000" cy="7094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1. Relaxation training:</a:t>
            </a:r>
            <a:endParaRPr lang="en-US" sz="2800" b="1" dirty="0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002060"/>
                </a:solidFill>
              </a:rPr>
              <a:t>	• Jacobson's progressive muscle relaxation 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002060"/>
                </a:solidFill>
              </a:rPr>
              <a:t>	• Hypnosis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002060"/>
                </a:solidFill>
              </a:rPr>
              <a:t>	• Meditation or yoga 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002060"/>
                </a:solidFill>
              </a:rPr>
              <a:t>	• Mental imagery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002060"/>
                </a:solidFill>
              </a:rPr>
              <a:t>	• Biofeedback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2. Hierarchy construction: </a:t>
            </a:r>
            <a:r>
              <a:rPr lang="en-US" sz="2800" b="1" dirty="0">
                <a:solidFill>
                  <a:srgbClr val="002060"/>
                </a:solidFill>
              </a:rPr>
              <a:t>Here the patient is asked to list all the conditions which provoke anxiety in a descending order of anxiety provocation.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3. Desensitization of the stimulus: </a:t>
            </a:r>
            <a:r>
              <a:rPr lang="en-US" sz="2800" b="1" dirty="0">
                <a:solidFill>
                  <a:srgbClr val="002060"/>
                </a:solidFill>
              </a:rPr>
              <a:t>At first, the lowest item in hierarchy is confronted. The patient is advised to signal whenever anxiety is produced. With each signal he is asked to relax. After a few trials, patient is able to control his anxiety gradually.</a:t>
            </a:r>
          </a:p>
        </p:txBody>
      </p: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7AF787-8C3F-45EB-94B8-E34A0E9D1A64}"/>
              </a:ext>
            </a:extLst>
          </p:cNvPr>
          <p:cNvSpPr txBox="1"/>
          <p:nvPr/>
        </p:nvSpPr>
        <p:spPr>
          <a:xfrm>
            <a:off x="0" y="0"/>
            <a:ext cx="9144000" cy="6801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94117"/>
              <a:buNone/>
            </a:pPr>
            <a:r>
              <a:rPr lang="en-US" sz="2800" b="1" dirty="0">
                <a:solidFill>
                  <a:srgbClr val="002060"/>
                </a:solidFill>
              </a:rPr>
              <a:t>	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B. FLOODING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94117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individual is exposed directly to a maximum-intensity anxiety-producing situation or stimulus, either described or real, without any attempt made to lessen or avoid anxiety or fear during the exposure.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94117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aims to diminish or extinguish the undesired response to a feared situation or stimulus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94117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used primarily in the treatment of individuals with phobias and similar disorders.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94117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distinct from systematic desensitization, which involves a gradual, step-by-step approach to encountering the feared situation or stimulus while attempting to maintain a non-anxious state.</a:t>
            </a: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C1D3FA-6527-4FB6-A841-85E574641140}"/>
              </a:ext>
            </a:extLst>
          </p:cNvPr>
          <p:cNvSpPr txBox="1"/>
          <p:nvPr/>
        </p:nvSpPr>
        <p:spPr>
          <a:xfrm>
            <a:off x="0" y="32657"/>
            <a:ext cx="9144000" cy="6656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2060"/>
                </a:solidFill>
              </a:rPr>
              <a:t>	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C. Aversion therapy </a:t>
            </a: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a type of behavioral</a:t>
            </a:r>
            <a:r>
              <a:rPr lang="en-US" sz="2800" b="1" u="sng" dirty="0">
                <a:solidFill>
                  <a:srgbClr val="002060"/>
                </a:solidFill>
              </a:rPr>
              <a:t> </a:t>
            </a:r>
            <a:r>
              <a:rPr lang="en-US" sz="2800" b="1" dirty="0">
                <a:solidFill>
                  <a:srgbClr val="002060"/>
                </a:solidFill>
              </a:rPr>
              <a:t>therapy that involves repeat pairing an unwanted behavior with discomfort.﻿ </a:t>
            </a: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For example, a person undergoing aversion therapy to stop smoking might receive an electrical shock every time they view an image of a cigarette. </a:t>
            </a: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The goal of the conditioning process is to make the individual associate the stimulus with unpleasant or uncomfortable sensations.</a:t>
            </a: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03127E-C56B-493B-A949-604A236E03BF}"/>
              </a:ext>
            </a:extLst>
          </p:cNvPr>
          <p:cNvSpPr txBox="1"/>
          <p:nvPr/>
        </p:nvSpPr>
        <p:spPr>
          <a:xfrm>
            <a:off x="0" y="0"/>
            <a:ext cx="9144000" cy="6509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2060"/>
                </a:solidFill>
              </a:rPr>
              <a:t>	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D. Operant conditioning </a:t>
            </a:r>
            <a:r>
              <a:rPr lang="en-US" sz="2800" b="1" dirty="0">
                <a:solidFill>
                  <a:srgbClr val="002060"/>
                </a:solidFill>
              </a:rPr>
              <a:t>procedures for increasing adaptive behavior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2060"/>
                </a:solidFill>
              </a:rPr>
              <a:t>	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1. Positive reinforcement </a:t>
            </a:r>
          </a:p>
          <a:p>
            <a:pPr marL="457200" lvl="0" indent="-4572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the act of rewarding a positive behavior in order to encourage it to happen again in the future, </a:t>
            </a:r>
          </a:p>
          <a:p>
            <a:pPr marL="457200" lvl="0" indent="-4572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E.g. Giving an ‘A’ grade on the test as a positive reinforcement to continue studying.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i="1" dirty="0">
                <a:solidFill>
                  <a:srgbClr val="002060"/>
                </a:solidFill>
              </a:rPr>
              <a:t>	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2. Token economy </a:t>
            </a:r>
          </a:p>
          <a:p>
            <a:pPr marL="457200" lvl="0" indent="-4572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In behavior therapy, a program, sometimes conducted in an institutional setting (e.g., a hospital or classroom), in which desired behavior is reinforced by offering tokens that can be exchanged for special foods, television time, passes, or other rewards.</a:t>
            </a:r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70672B-7335-4D16-929D-5FFD7DFCC4BA}"/>
              </a:ext>
            </a:extLst>
          </p:cNvPr>
          <p:cNvSpPr txBox="1"/>
          <p:nvPr/>
        </p:nvSpPr>
        <p:spPr>
          <a:xfrm>
            <a:off x="0" y="0"/>
            <a:ext cx="914400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2060"/>
                </a:solidFill>
              </a:rPr>
              <a:t>	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Cognitive Therapy / psychoeducation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Behavior is secondary to thinking.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Self-defeating and self-depreciating patterns of thinking result in depressed mood.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The therapist helps the patient by correcting this distorted way of thinking, feelings and behavior.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The cognitive model of depression includes the cognitive triad: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2060"/>
                </a:solidFill>
              </a:rPr>
              <a:t>	1. A negative view about self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2060"/>
                </a:solidFill>
              </a:rPr>
              <a:t>	2. A negative view about the environment and 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2060"/>
                </a:solidFill>
              </a:rPr>
              <a:t>	3. A negative view about the future  </a:t>
            </a:r>
          </a:p>
          <a:p>
            <a:pPr marL="457200" lvl="0" indent="-4572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These negative thoughts are modified to improve the depressive mood.</a:t>
            </a:r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C0E610-8A93-4B25-8D65-EDD8A1B22488}"/>
              </a:ext>
            </a:extLst>
          </p:cNvPr>
          <p:cNvSpPr txBox="1"/>
          <p:nvPr/>
        </p:nvSpPr>
        <p:spPr>
          <a:xfrm>
            <a:off x="0" y="0"/>
            <a:ext cx="9144000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Hypnosis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>
                <a:solidFill>
                  <a:srgbClr val="002060"/>
                </a:solidFill>
              </a:rPr>
              <a:t>Hypnosis is an artificially induced state in which the person is relaxed and unusually suggestible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>
                <a:solidFill>
                  <a:srgbClr val="002060"/>
                </a:solidFill>
              </a:rPr>
              <a:t>Hypnosis can be induced in many ways, such as by using a fixed point for attention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>
                <a:solidFill>
                  <a:srgbClr val="002060"/>
                </a:solidFill>
              </a:rPr>
              <a:t>The person becomes highly suggestible to the commands of the hypnotist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>
                <a:solidFill>
                  <a:srgbClr val="002060"/>
                </a:solidFill>
              </a:rPr>
              <a:t>There is an ability to produce or remove symptoms or perceptions</a:t>
            </a: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A6E798F-6188-4275-ACBE-AC0219657904}"/>
              </a:ext>
            </a:extLst>
          </p:cNvPr>
          <p:cNvSpPr txBox="1"/>
          <p:nvPr/>
        </p:nvSpPr>
        <p:spPr>
          <a:xfrm>
            <a:off x="0" y="0"/>
            <a:ext cx="9144000" cy="6586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Abreaction Therapy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focuses on reliving a traumatic event and going through the emotions associated with them to heal and move forward.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gives patients a way to release their unconscious pain and escape from the memories and feelings that have kept them from moving forward.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use </a:t>
            </a:r>
            <a:r>
              <a:rPr lang="en-US" sz="2800" b="1" dirty="0">
                <a:solidFill>
                  <a:srgbClr val="C00000"/>
                </a:solidFill>
              </a:rPr>
              <a:t>catharsis</a:t>
            </a:r>
            <a:r>
              <a:rPr lang="en-US" sz="2800" b="1" dirty="0">
                <a:solidFill>
                  <a:srgbClr val="002060"/>
                </a:solidFill>
              </a:rPr>
              <a:t> or the cleansing of emotions to get rid of the thoughts and feelings associated with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brings out difficult emotions &amp;  the client will go through an emotional removal that takes away the burden of the traumatic event after treatment</a:t>
            </a:r>
          </a:p>
        </p:txBody>
      </p: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D5148A-843E-4193-BD56-1BD5183A849A}"/>
              </a:ext>
            </a:extLst>
          </p:cNvPr>
          <p:cNvSpPr txBox="1"/>
          <p:nvPr/>
        </p:nvSpPr>
        <p:spPr>
          <a:xfrm>
            <a:off x="0" y="0"/>
            <a:ext cx="9144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Individual Psychotherapy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>
                <a:solidFill>
                  <a:srgbClr val="002060"/>
                </a:solidFill>
              </a:rPr>
              <a:t>Trained person deliberately establishes a professional relationship with the patient to remove, modify or retard existing symptoms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>
                <a:solidFill>
                  <a:srgbClr val="002060"/>
                </a:solidFill>
              </a:rPr>
              <a:t>Individual psychotherapy is conducted on a one-to-one basis, i.e. the therapist treats one client at a time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>
                <a:solidFill>
                  <a:srgbClr val="002060"/>
                </a:solidFill>
              </a:rPr>
              <a:t>The patient is encouraged to discover for himself the reasons for his behavior.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>
                <a:solidFill>
                  <a:srgbClr val="002060"/>
                </a:solidFill>
              </a:rPr>
              <a:t>The therapist listens to the patient and offers explanation and advice when necessary.</a:t>
            </a:r>
          </a:p>
        </p:txBody>
      </p:sp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4C4C62-0ADC-4865-80F0-46BF296664DF}"/>
              </a:ext>
            </a:extLst>
          </p:cNvPr>
          <p:cNvSpPr txBox="1"/>
          <p:nvPr/>
        </p:nvSpPr>
        <p:spPr>
          <a:xfrm>
            <a:off x="0" y="0"/>
            <a:ext cx="9144000" cy="6848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Supportive Psychotherapy </a:t>
            </a:r>
          </a:p>
          <a:p>
            <a:pPr marL="457200" lvl="0" indent="-4572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helps the patient to relieve emotional distress and symptoms without probing into the past</a:t>
            </a:r>
          </a:p>
          <a:p>
            <a:pPr lvl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various techniques used are: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	• Ventilation: </a:t>
            </a:r>
            <a:r>
              <a:rPr lang="en-US" sz="2800" b="1" dirty="0">
                <a:solidFill>
                  <a:srgbClr val="002060"/>
                </a:solidFill>
              </a:rPr>
              <a:t>Patient is encouraged to talk or express feelings freely whatever comes to mind.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002060"/>
                </a:solidFill>
              </a:rPr>
              <a:t>	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• Environmental modification/manipulation: </a:t>
            </a:r>
            <a:r>
              <a:rPr lang="en-US" sz="2800" b="1" dirty="0">
                <a:solidFill>
                  <a:srgbClr val="002060"/>
                </a:solidFill>
              </a:rPr>
              <a:t>Improving the well-being of mental patients by changing their living condition.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	• Persuasion: </a:t>
            </a:r>
            <a:r>
              <a:rPr lang="en-US" sz="2800" b="1" dirty="0">
                <a:solidFill>
                  <a:srgbClr val="002060"/>
                </a:solidFill>
              </a:rPr>
              <a:t>Here the therapist attempts to modify the patient's behavior by reasoning.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	• Re-education: </a:t>
            </a:r>
            <a:r>
              <a:rPr lang="en-US" sz="2800" b="1" dirty="0">
                <a:solidFill>
                  <a:srgbClr val="002060"/>
                </a:solidFill>
              </a:rPr>
              <a:t>Education to the patient regarding his problems, ways of coping, etc.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	• Reassurance </a:t>
            </a:r>
          </a:p>
        </p:txBody>
      </p:sp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D47E10-82EF-44CC-977E-3DF67608FCA8}"/>
              </a:ext>
            </a:extLst>
          </p:cNvPr>
          <p:cNvSpPr txBox="1"/>
          <p:nvPr/>
        </p:nvSpPr>
        <p:spPr>
          <a:xfrm>
            <a:off x="0" y="0"/>
            <a:ext cx="9144000" cy="670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Group Therapy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>
                <a:solidFill>
                  <a:srgbClr val="002060"/>
                </a:solidFill>
              </a:rPr>
              <a:t>Carefully selected people who are emotionally ill meet in a group guided by a trained therapist, and help one another effect personality change. </a:t>
            </a:r>
            <a:endParaRPr lang="en-US" sz="1100" b="1" dirty="0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Therapeutic factors involved in group therapy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>
                <a:solidFill>
                  <a:srgbClr val="002060"/>
                </a:solidFill>
              </a:rPr>
              <a:t>Sharing experience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>
                <a:solidFill>
                  <a:srgbClr val="002060"/>
                </a:solidFill>
              </a:rPr>
              <a:t>Support to and from group members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>
                <a:solidFill>
                  <a:srgbClr val="002060"/>
                </a:solidFill>
              </a:rPr>
              <a:t>Socialization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>
                <a:solidFill>
                  <a:srgbClr val="002060"/>
                </a:solidFill>
              </a:rPr>
              <a:t>Imitation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>
                <a:solidFill>
                  <a:srgbClr val="002060"/>
                </a:solidFill>
              </a:rPr>
              <a:t>Interpersonal learning</a:t>
            </a:r>
          </a:p>
        </p:txBody>
      </p:sp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28BE37-7696-4B7C-AB92-7D41D924C795}"/>
              </a:ext>
            </a:extLst>
          </p:cNvPr>
          <p:cNvSpPr txBox="1"/>
          <p:nvPr/>
        </p:nvSpPr>
        <p:spPr>
          <a:xfrm>
            <a:off x="0" y="0"/>
            <a:ext cx="9144000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Family and Marital Therapy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600" b="1" dirty="0">
                <a:solidFill>
                  <a:srgbClr val="002060"/>
                </a:solidFill>
              </a:rPr>
              <a:t>The focus of treatment is not the individual, but the family.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3600" b="1" dirty="0">
                <a:solidFill>
                  <a:srgbClr val="002060"/>
                </a:solidFill>
              </a:rPr>
              <a:t>Used whenever there are relational problems within a family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i="1" dirty="0">
                <a:solidFill>
                  <a:schemeClr val="accent5">
                    <a:lumMod val="75000"/>
                  </a:schemeClr>
                </a:solidFill>
              </a:rPr>
              <a:t>Components of Therapy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002060"/>
                </a:solidFill>
              </a:rPr>
              <a:t>• Teaching communication skills 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002060"/>
                </a:solidFill>
              </a:rPr>
              <a:t>• Teaching problem solving skills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002060"/>
                </a:solidFill>
              </a:rPr>
              <a:t>• Homework assignments </a:t>
            </a:r>
          </a:p>
        </p:txBody>
      </p:sp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48</TotalTime>
  <Words>1097</Words>
  <Application>Microsoft Office PowerPoint</Application>
  <PresentationFormat>On-screen Show (4:3)</PresentationFormat>
  <Paragraphs>98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Noto Sans Symbols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Jaimon Varghese</cp:lastModifiedBy>
  <cp:revision>5</cp:revision>
  <dcterms:modified xsi:type="dcterms:W3CDTF">2023-07-05T04:53:52Z</dcterms:modified>
</cp:coreProperties>
</file>