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8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73"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IN"/>
          </a:p>
        </p:txBody>
      </p:sp>
      <p:sp>
        <p:nvSpPr>
          <p:cNvPr id="5" name="Footer Placeholder 4"/>
          <p:cNvSpPr>
            <a:spLocks noGrp="1"/>
          </p:cNvSpPr>
          <p:nvPr>
            <p:ph type="ftr" sz="quarter" idx="11"/>
          </p:nvPr>
        </p:nvSpPr>
        <p:spPr>
          <a:xfrm>
            <a:off x="914400" y="4323846"/>
            <a:ext cx="4880610" cy="365125"/>
          </a:xfrm>
        </p:spPr>
        <p:txBody>
          <a:bodyPr/>
          <a:lstStyle/>
          <a:p>
            <a:endParaRPr lang="en-IN"/>
          </a:p>
        </p:txBody>
      </p:sp>
      <p:sp>
        <p:nvSpPr>
          <p:cNvPr id="6" name="Slide Number Placeholder 5"/>
          <p:cNvSpPr>
            <a:spLocks noGrp="1"/>
          </p:cNvSpPr>
          <p:nvPr>
            <p:ph type="sldNum" sz="quarter" idx="12"/>
          </p:nvPr>
        </p:nvSpPr>
        <p:spPr>
          <a:xfrm>
            <a:off x="6057900" y="1430867"/>
            <a:ext cx="21717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96898032"/>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37943076"/>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IN"/>
          </a:p>
        </p:txBody>
      </p:sp>
      <p:sp>
        <p:nvSpPr>
          <p:cNvPr id="5" name="Footer Placeholder 4"/>
          <p:cNvSpPr>
            <a:spLocks noGrp="1"/>
          </p:cNvSpPr>
          <p:nvPr>
            <p:ph type="ftr" sz="quarter" idx="11"/>
          </p:nvPr>
        </p:nvSpPr>
        <p:spPr>
          <a:xfrm>
            <a:off x="594360" y="381001"/>
            <a:ext cx="4830656" cy="365125"/>
          </a:xfrm>
        </p:spPr>
        <p:txBody>
          <a:bodyPr/>
          <a:lstStyle/>
          <a:p>
            <a:endParaRPr lang="en-IN"/>
          </a:p>
        </p:txBody>
      </p:sp>
      <p:sp>
        <p:nvSpPr>
          <p:cNvPr id="6" name="Slide Number Placeholder 5"/>
          <p:cNvSpPr>
            <a:spLocks noGrp="1"/>
          </p:cNvSpPr>
          <p:nvPr>
            <p:ph type="sldNum" sz="quarter" idx="12"/>
          </p:nvPr>
        </p:nvSpPr>
        <p:spPr>
          <a:xfrm>
            <a:off x="7882466" y="381001"/>
            <a:ext cx="667173"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37700678"/>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44903279"/>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97655112"/>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58301065"/>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91441201"/>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64678237"/>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77495544"/>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63593696"/>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81001"/>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18505132"/>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79438"/>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86001355"/>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78884"/>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17843337"/>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06204801"/>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6985761"/>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0211574"/>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IN"/>
          </a:p>
        </p:txBody>
      </p:sp>
      <p:sp>
        <p:nvSpPr>
          <p:cNvPr id="5" name="Footer Placeholder 4"/>
          <p:cNvSpPr>
            <a:spLocks noGrp="1"/>
          </p:cNvSpPr>
          <p:nvPr>
            <p:ph type="ftr" sz="quarter" idx="11"/>
          </p:nvPr>
        </p:nvSpPr>
        <p:spPr>
          <a:xfrm>
            <a:off x="594360" y="381001"/>
            <a:ext cx="4830656" cy="365125"/>
          </a:xfrm>
        </p:spPr>
        <p:txBody>
          <a:bodyPr/>
          <a:lstStyle/>
          <a:p>
            <a:endParaRPr lang="en-IN"/>
          </a:p>
        </p:txBody>
      </p:sp>
      <p:sp>
        <p:nvSpPr>
          <p:cNvPr id="6" name="Slide Number Placeholder 5"/>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9207892"/>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83901391"/>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4" name="TextBox 3">
            <a:extLst>
              <a:ext uri="{FF2B5EF4-FFF2-40B4-BE49-F238E27FC236}">
                <a16:creationId xmlns:a16="http://schemas.microsoft.com/office/drawing/2014/main" id="{70FB9F5D-D433-4AFA-A781-7B8E1CFB4AFE}"/>
              </a:ext>
            </a:extLst>
          </p:cNvPr>
          <p:cNvSpPr txBox="1"/>
          <p:nvPr/>
        </p:nvSpPr>
        <p:spPr>
          <a:xfrm>
            <a:off x="0" y="2476889"/>
            <a:ext cx="9144000" cy="1323439"/>
          </a:xfrm>
          <a:prstGeom prst="rect">
            <a:avLst/>
          </a:prstGeom>
          <a:noFill/>
        </p:spPr>
        <p:txBody>
          <a:bodyPr wrap="square">
            <a:spAutoFit/>
          </a:bodyPr>
          <a:lstStyle/>
          <a:p>
            <a:pPr algn="ctr"/>
            <a:r>
              <a:rPr lang="en-US" sz="4000" b="1" dirty="0">
                <a:solidFill>
                  <a:srgbClr val="FFFF00"/>
                </a:solidFill>
              </a:rPr>
              <a:t>ELECTRO CONVULSIVE THERAPY (ECT)</a:t>
            </a:r>
            <a:endParaRPr lang="en-IN" sz="4000" b="1" dirty="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4" name="TextBox 3">
            <a:extLst>
              <a:ext uri="{FF2B5EF4-FFF2-40B4-BE49-F238E27FC236}">
                <a16:creationId xmlns:a16="http://schemas.microsoft.com/office/drawing/2014/main" id="{E6304208-E9C3-4B35-977F-7A56E2CBAA67}"/>
              </a:ext>
            </a:extLst>
          </p:cNvPr>
          <p:cNvSpPr txBox="1"/>
          <p:nvPr/>
        </p:nvSpPr>
        <p:spPr>
          <a:xfrm>
            <a:off x="0" y="1121210"/>
            <a:ext cx="9144000" cy="5246244"/>
          </a:xfrm>
          <a:prstGeom prst="rect">
            <a:avLst/>
          </a:prstGeom>
          <a:noFill/>
        </p:spPr>
        <p:txBody>
          <a:bodyPr wrap="square">
            <a:spAutoFit/>
          </a:bodyPr>
          <a:lstStyle/>
          <a:p>
            <a:pPr marL="342900" lvl="0" indent="-342900" algn="l" rtl="0">
              <a:lnSpc>
                <a:spcPct val="150000"/>
              </a:lnSpc>
              <a:spcBef>
                <a:spcPts val="0"/>
              </a:spcBef>
              <a:spcAft>
                <a:spcPts val="0"/>
              </a:spcAft>
              <a:buClr>
                <a:schemeClr val="dk1"/>
              </a:buClr>
              <a:buSzPts val="3200"/>
              <a:buNone/>
            </a:pPr>
            <a:r>
              <a:rPr lang="en-US" sz="3200" b="1" dirty="0"/>
              <a:t>	Electroconvulsive therapy (ECT), also known as electroshock, is a well established, although controversial psychiatric treatment in which seizures are electrically induced in anesthetized patients for therapeutic effect</a:t>
            </a:r>
          </a:p>
          <a:p>
            <a:pPr marL="342900" lvl="0" indent="-342900" algn="l" rtl="0">
              <a:lnSpc>
                <a:spcPct val="150000"/>
              </a:lnSpc>
              <a:spcBef>
                <a:spcPts val="640"/>
              </a:spcBef>
              <a:spcAft>
                <a:spcPts val="0"/>
              </a:spcAft>
              <a:buClr>
                <a:schemeClr val="dk1"/>
              </a:buClr>
              <a:buSzPts val="3200"/>
              <a:buNone/>
            </a:pPr>
            <a:endParaRPr lang="en-US" sz="3200" b="1" dirty="0"/>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4" name="TextBox 3">
            <a:extLst>
              <a:ext uri="{FF2B5EF4-FFF2-40B4-BE49-F238E27FC236}">
                <a16:creationId xmlns:a16="http://schemas.microsoft.com/office/drawing/2014/main" id="{3829B8B6-858D-4C32-99AE-B8FCEB6FD7C5}"/>
              </a:ext>
            </a:extLst>
          </p:cNvPr>
          <p:cNvSpPr txBox="1"/>
          <p:nvPr/>
        </p:nvSpPr>
        <p:spPr>
          <a:xfrm>
            <a:off x="0" y="825579"/>
            <a:ext cx="9144000" cy="6032421"/>
          </a:xfrm>
          <a:prstGeom prst="rect">
            <a:avLst/>
          </a:prstGeom>
          <a:noFill/>
        </p:spPr>
        <p:txBody>
          <a:bodyPr wrap="square">
            <a:spAutoFit/>
          </a:bodyPr>
          <a:lstStyle/>
          <a:p>
            <a:pPr marL="342900" lvl="0" indent="-342900" algn="l" rtl="0">
              <a:spcBef>
                <a:spcPts val="600"/>
              </a:spcBef>
              <a:spcAft>
                <a:spcPts val="600"/>
              </a:spcAft>
              <a:buClr>
                <a:schemeClr val="tx1"/>
              </a:buClr>
              <a:buSzPts val="3200"/>
              <a:buChar char="•"/>
            </a:pPr>
            <a:r>
              <a:rPr lang="en-US" sz="2800" b="1" dirty="0"/>
              <a:t>ECT was first introduced by Italian psychiatrist Ugo </a:t>
            </a:r>
            <a:r>
              <a:rPr lang="en-US" sz="2800" b="1" dirty="0" err="1"/>
              <a:t>Cerletti</a:t>
            </a:r>
            <a:r>
              <a:rPr lang="en-US" sz="2800" b="1" dirty="0"/>
              <a:t> and Lucio Bini in April 1938</a:t>
            </a:r>
          </a:p>
          <a:p>
            <a:pPr marL="342900" lvl="0" indent="-342900" algn="l" rtl="0">
              <a:spcBef>
                <a:spcPts val="600"/>
              </a:spcBef>
              <a:spcAft>
                <a:spcPts val="600"/>
              </a:spcAft>
              <a:buClr>
                <a:schemeClr val="tx1"/>
              </a:buClr>
              <a:buSzPts val="3200"/>
              <a:buChar char="•"/>
            </a:pPr>
            <a:r>
              <a:rPr lang="en-US" sz="2800" b="1" dirty="0"/>
              <a:t>Insulin coma therapy and pharmaco-convulsive therapy were replaced by ECT</a:t>
            </a:r>
          </a:p>
          <a:p>
            <a:pPr marL="342900" lvl="0" indent="-342900" algn="l" rtl="0">
              <a:spcBef>
                <a:spcPts val="600"/>
              </a:spcBef>
              <a:spcAft>
                <a:spcPts val="600"/>
              </a:spcAft>
              <a:buClr>
                <a:schemeClr val="tx1"/>
              </a:buClr>
              <a:buSzPts val="3200"/>
              <a:buChar char="•"/>
            </a:pPr>
            <a:r>
              <a:rPr lang="en-US" sz="2800" b="1" dirty="0"/>
              <a:t>Insulin coma therapy was introduced by the German psychiatrist Manfred </a:t>
            </a:r>
            <a:r>
              <a:rPr lang="en-US" sz="2800" b="1" dirty="0" err="1"/>
              <a:t>Sakel</a:t>
            </a:r>
            <a:r>
              <a:rPr lang="en-US" sz="2800" b="1" dirty="0"/>
              <a:t> in 1933</a:t>
            </a:r>
          </a:p>
          <a:p>
            <a:pPr marL="342900" lvl="0" indent="-342900" algn="l" rtl="0">
              <a:spcBef>
                <a:spcPts val="600"/>
              </a:spcBef>
              <a:spcAft>
                <a:spcPts val="600"/>
              </a:spcAft>
              <a:buClr>
                <a:schemeClr val="tx1"/>
              </a:buClr>
              <a:buSzPts val="3200"/>
              <a:buChar char="•"/>
            </a:pPr>
            <a:r>
              <a:rPr lang="en-US" sz="2800" b="1" dirty="0"/>
              <a:t>Pharmaco-convulsive therapy was introduced in Budapest in 1934 by </a:t>
            </a:r>
            <a:r>
              <a:rPr lang="en-US" sz="2800" b="1" dirty="0" err="1"/>
              <a:t>Ladislas</a:t>
            </a:r>
            <a:r>
              <a:rPr lang="en-US" sz="2800" b="1" dirty="0"/>
              <a:t> </a:t>
            </a:r>
            <a:r>
              <a:rPr lang="en-US" sz="2800" b="1" dirty="0" err="1"/>
              <a:t>Meduna</a:t>
            </a:r>
            <a:endParaRPr lang="en-US" sz="2800" b="1" dirty="0"/>
          </a:p>
          <a:p>
            <a:pPr marL="342900" lvl="0" indent="-342900" algn="l" rtl="0">
              <a:spcBef>
                <a:spcPts val="600"/>
              </a:spcBef>
              <a:spcAft>
                <a:spcPts val="600"/>
              </a:spcAft>
              <a:buClr>
                <a:schemeClr val="tx1"/>
              </a:buClr>
              <a:buSzPts val="3200"/>
              <a:buChar char="•"/>
            </a:pPr>
            <a:r>
              <a:rPr lang="en-US" sz="2800" b="1" dirty="0"/>
              <a:t>In 1974, the APA’s council on research and development appointed a task force on ECT</a:t>
            </a:r>
          </a:p>
          <a:p>
            <a:pPr marL="342900" lvl="0" indent="-342900" algn="l" rtl="0">
              <a:spcBef>
                <a:spcPts val="600"/>
              </a:spcBef>
              <a:spcAft>
                <a:spcPts val="600"/>
              </a:spcAft>
              <a:buClr>
                <a:schemeClr val="tx1"/>
              </a:buClr>
              <a:buSzPts val="3200"/>
              <a:buChar char="•"/>
            </a:pPr>
            <a:r>
              <a:rPr lang="en-US" sz="2800" b="1" dirty="0"/>
              <a:t>The APA task force on ECT, in 1976, gave its report which provided clear guidelines for use of ECT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4" name="TextBox 3">
            <a:extLst>
              <a:ext uri="{FF2B5EF4-FFF2-40B4-BE49-F238E27FC236}">
                <a16:creationId xmlns:a16="http://schemas.microsoft.com/office/drawing/2014/main" id="{3A5330F9-0550-4D52-BEFC-AE971DF33C98}"/>
              </a:ext>
            </a:extLst>
          </p:cNvPr>
          <p:cNvSpPr txBox="1"/>
          <p:nvPr/>
        </p:nvSpPr>
        <p:spPr>
          <a:xfrm>
            <a:off x="0" y="277985"/>
            <a:ext cx="9144000" cy="6278642"/>
          </a:xfrm>
          <a:prstGeom prst="rect">
            <a:avLst/>
          </a:prstGeom>
          <a:noFill/>
        </p:spPr>
        <p:txBody>
          <a:bodyPr wrap="square">
            <a:spAutoFit/>
          </a:bodyPr>
          <a:lstStyle/>
          <a:p>
            <a:pPr marL="342900" lvl="0" indent="-342900" algn="ctr" rtl="0">
              <a:spcBef>
                <a:spcPts val="600"/>
              </a:spcBef>
              <a:spcAft>
                <a:spcPts val="600"/>
              </a:spcAft>
              <a:buClr>
                <a:schemeClr val="dk1"/>
              </a:buClr>
              <a:buSzPct val="100000"/>
              <a:buNone/>
            </a:pPr>
            <a:r>
              <a:rPr lang="en-US" sz="3200" b="1" dirty="0">
                <a:solidFill>
                  <a:srgbClr val="FFFF00"/>
                </a:solidFill>
              </a:rPr>
              <a:t>DEFINITION </a:t>
            </a:r>
          </a:p>
          <a:p>
            <a:pPr marL="342900" lvl="0" indent="-342900" algn="l" rtl="0">
              <a:spcBef>
                <a:spcPts val="600"/>
              </a:spcBef>
              <a:spcAft>
                <a:spcPts val="600"/>
              </a:spcAft>
              <a:buClr>
                <a:schemeClr val="tx1"/>
              </a:buClr>
              <a:buSzPct val="100000"/>
              <a:buFont typeface="Arial" panose="020B0604020202020204" pitchFamily="34" charset="0"/>
              <a:buChar char="•"/>
            </a:pPr>
            <a:r>
              <a:rPr lang="en-US" sz="2400" b="1" dirty="0"/>
              <a:t>“Artificial induction of a grand mal seizure (a loss of consciousness and violent muscle contractions) through the application of electrical current to the brain, the stimulus is applied through electrodes which are placed either bilaterally in the </a:t>
            </a:r>
            <a:r>
              <a:rPr lang="en-US" sz="2400" b="1" dirty="0" err="1"/>
              <a:t>fronto</a:t>
            </a:r>
            <a:r>
              <a:rPr lang="en-US" sz="2400" b="1" dirty="0"/>
              <a:t>-temporal region or unilaterally on the non dominant side.”</a:t>
            </a:r>
          </a:p>
          <a:p>
            <a:pPr marL="342900" lvl="0" indent="-342900" algn="l" rtl="0">
              <a:spcBef>
                <a:spcPts val="600"/>
              </a:spcBef>
              <a:spcAft>
                <a:spcPts val="600"/>
              </a:spcAft>
              <a:buClr>
                <a:schemeClr val="tx1"/>
              </a:buClr>
              <a:buSzPct val="100000"/>
              <a:buFont typeface="Arial" panose="020B0604020202020204" pitchFamily="34" charset="0"/>
              <a:buChar char="•"/>
            </a:pPr>
            <a:r>
              <a:rPr lang="en-US" sz="2400" b="1" dirty="0"/>
              <a:t>ECT is a physical/somatic therapy in which the help of two electrodes, current is passed through the temporal region in between the two hemispheres of the brain, to produce a grand mal type of seizure.</a:t>
            </a:r>
          </a:p>
          <a:p>
            <a:pPr marL="342900" lvl="0" indent="-342900" algn="ctr" rtl="0">
              <a:spcBef>
                <a:spcPts val="600"/>
              </a:spcBef>
              <a:spcAft>
                <a:spcPts val="600"/>
              </a:spcAft>
              <a:buClr>
                <a:schemeClr val="dk1"/>
              </a:buClr>
              <a:buSzPct val="100000"/>
              <a:buNone/>
            </a:pPr>
            <a:r>
              <a:rPr lang="en-US" sz="3200" b="1" dirty="0">
                <a:solidFill>
                  <a:srgbClr val="FFFF00"/>
                </a:solidFill>
              </a:rPr>
              <a:t>PARAMETERS </a:t>
            </a:r>
          </a:p>
          <a:p>
            <a:pPr marL="2171700" lvl="4" indent="-342900">
              <a:spcBef>
                <a:spcPts val="600"/>
              </a:spcBef>
              <a:spcAft>
                <a:spcPts val="600"/>
              </a:spcAft>
              <a:buClr>
                <a:schemeClr val="dk1"/>
              </a:buClr>
              <a:buSzPct val="100000"/>
            </a:pPr>
            <a:r>
              <a:rPr lang="en-US" sz="2400" b="1" i="1" dirty="0">
                <a:solidFill>
                  <a:srgbClr val="FFC000"/>
                </a:solidFill>
              </a:rPr>
              <a:t>Voltage-</a:t>
            </a:r>
            <a:r>
              <a:rPr lang="en-US" sz="2400" b="1" dirty="0"/>
              <a:t> 70-120 Volts</a:t>
            </a:r>
          </a:p>
          <a:p>
            <a:pPr marL="2171700" lvl="4" indent="-342900">
              <a:spcBef>
                <a:spcPts val="600"/>
              </a:spcBef>
              <a:spcAft>
                <a:spcPts val="600"/>
              </a:spcAft>
              <a:buClr>
                <a:schemeClr val="dk1"/>
              </a:buClr>
              <a:buSzPct val="100000"/>
            </a:pPr>
            <a:r>
              <a:rPr lang="en-US" sz="2400" b="1" i="1" dirty="0">
                <a:solidFill>
                  <a:srgbClr val="FFC000"/>
                </a:solidFill>
              </a:rPr>
              <a:t>Duration- </a:t>
            </a:r>
            <a:r>
              <a:rPr lang="en-US" sz="2400" b="1" dirty="0"/>
              <a:t>0.7-1 .5 sec</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4" name="TextBox 3">
            <a:extLst>
              <a:ext uri="{FF2B5EF4-FFF2-40B4-BE49-F238E27FC236}">
                <a16:creationId xmlns:a16="http://schemas.microsoft.com/office/drawing/2014/main" id="{5F823B65-F3B1-4ABD-9920-2983769A7F07}"/>
              </a:ext>
            </a:extLst>
          </p:cNvPr>
          <p:cNvSpPr txBox="1"/>
          <p:nvPr/>
        </p:nvSpPr>
        <p:spPr>
          <a:xfrm>
            <a:off x="0" y="987877"/>
            <a:ext cx="9144000" cy="5324535"/>
          </a:xfrm>
          <a:prstGeom prst="rect">
            <a:avLst/>
          </a:prstGeom>
          <a:noFill/>
        </p:spPr>
        <p:txBody>
          <a:bodyPr wrap="square">
            <a:spAutoFit/>
          </a:bodyPr>
          <a:lstStyle/>
          <a:p>
            <a:pPr lvl="0" algn="ctr" rtl="0">
              <a:spcBef>
                <a:spcPts val="1200"/>
              </a:spcBef>
              <a:spcAft>
                <a:spcPts val="1200"/>
              </a:spcAft>
              <a:buClr>
                <a:schemeClr val="tx1"/>
              </a:buClr>
              <a:buSzPts val="3200"/>
            </a:pPr>
            <a:r>
              <a:rPr lang="en-US" sz="4000" b="1" dirty="0">
                <a:solidFill>
                  <a:srgbClr val="FFFF00"/>
                </a:solidFill>
              </a:rPr>
              <a:t>MECHANISM OF ACTION</a:t>
            </a:r>
            <a:r>
              <a:rPr lang="en-US" sz="4000" b="1" dirty="0"/>
              <a:t> </a:t>
            </a:r>
          </a:p>
          <a:p>
            <a:pPr marL="1714500" lvl="3" indent="-342900">
              <a:spcBef>
                <a:spcPts val="1200"/>
              </a:spcBef>
              <a:spcAft>
                <a:spcPts val="1200"/>
              </a:spcAft>
              <a:buClr>
                <a:schemeClr val="tx1"/>
              </a:buClr>
              <a:buSzPts val="3200"/>
              <a:buChar char="•"/>
            </a:pPr>
            <a:r>
              <a:rPr lang="en-US" sz="4000" b="1" dirty="0"/>
              <a:t>Neuro-transmitter theory </a:t>
            </a:r>
          </a:p>
          <a:p>
            <a:pPr marL="1714500" lvl="3" indent="-342900">
              <a:spcBef>
                <a:spcPts val="1200"/>
              </a:spcBef>
              <a:spcAft>
                <a:spcPts val="1200"/>
              </a:spcAft>
              <a:buClr>
                <a:schemeClr val="tx1"/>
              </a:buClr>
              <a:buSzPts val="3200"/>
              <a:buChar char="•"/>
            </a:pPr>
            <a:r>
              <a:rPr lang="en-US" sz="4000" b="1" dirty="0"/>
              <a:t>Neuro-endocrine theory</a:t>
            </a:r>
          </a:p>
          <a:p>
            <a:pPr marL="1714500" lvl="3" indent="-342900">
              <a:spcBef>
                <a:spcPts val="1200"/>
              </a:spcBef>
              <a:spcAft>
                <a:spcPts val="1200"/>
              </a:spcAft>
              <a:buClr>
                <a:schemeClr val="tx1"/>
              </a:buClr>
              <a:buSzPts val="3200"/>
              <a:buChar char="•"/>
            </a:pPr>
            <a:r>
              <a:rPr lang="en-US" sz="4000" b="1" dirty="0"/>
              <a:t>Anti-convulsant theory </a:t>
            </a:r>
          </a:p>
          <a:p>
            <a:pPr marL="1714500" lvl="3" indent="-342900">
              <a:spcBef>
                <a:spcPts val="1200"/>
              </a:spcBef>
              <a:spcAft>
                <a:spcPts val="1200"/>
              </a:spcAft>
              <a:buClr>
                <a:schemeClr val="tx1"/>
              </a:buClr>
              <a:buSzPts val="3200"/>
              <a:buChar char="•"/>
            </a:pPr>
            <a:r>
              <a:rPr lang="en-US" sz="4000" b="1" dirty="0"/>
              <a:t>Brain damage theory</a:t>
            </a:r>
          </a:p>
          <a:p>
            <a:pPr marL="1714500" lvl="3" indent="-342900">
              <a:spcBef>
                <a:spcPts val="1200"/>
              </a:spcBef>
              <a:spcAft>
                <a:spcPts val="1200"/>
              </a:spcAft>
              <a:buClr>
                <a:schemeClr val="tx1"/>
              </a:buClr>
              <a:buSzPts val="3200"/>
              <a:buChar char="•"/>
            </a:pPr>
            <a:r>
              <a:rPr lang="en-US" sz="4000" b="1" dirty="0"/>
              <a:t>Psychological theory</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4" name="TextBox 3">
            <a:extLst>
              <a:ext uri="{FF2B5EF4-FFF2-40B4-BE49-F238E27FC236}">
                <a16:creationId xmlns:a16="http://schemas.microsoft.com/office/drawing/2014/main" id="{D284A8D5-028C-468D-AF8B-B27DC78ECE9C}"/>
              </a:ext>
            </a:extLst>
          </p:cNvPr>
          <p:cNvSpPr txBox="1"/>
          <p:nvPr/>
        </p:nvSpPr>
        <p:spPr>
          <a:xfrm>
            <a:off x="0" y="254413"/>
            <a:ext cx="9144000" cy="5447645"/>
          </a:xfrm>
          <a:prstGeom prst="rect">
            <a:avLst/>
          </a:prstGeom>
          <a:noFill/>
        </p:spPr>
        <p:txBody>
          <a:bodyPr wrap="square">
            <a:spAutoFit/>
          </a:bodyPr>
          <a:lstStyle/>
          <a:p>
            <a:pPr lvl="0" algn="ctr" rtl="0">
              <a:spcBef>
                <a:spcPts val="1200"/>
              </a:spcBef>
              <a:spcAft>
                <a:spcPts val="1200"/>
              </a:spcAft>
              <a:buClr>
                <a:schemeClr val="tx1"/>
              </a:buClr>
              <a:buSzPts val="3200"/>
            </a:pPr>
            <a:r>
              <a:rPr lang="en-US" sz="3600" b="1" dirty="0">
                <a:solidFill>
                  <a:srgbClr val="FFFF00"/>
                </a:solidFill>
              </a:rPr>
              <a:t>Neurotransmitter theory: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ECT works like anti-depressant medication, changing the way brain receptors receive important mood-related chemicals.</a:t>
            </a:r>
          </a:p>
          <a:p>
            <a:pPr lvl="0" algn="ctr" rtl="0">
              <a:spcBef>
                <a:spcPts val="1200"/>
              </a:spcBef>
              <a:spcAft>
                <a:spcPts val="1200"/>
              </a:spcAft>
              <a:buClr>
                <a:schemeClr val="tx1"/>
              </a:buClr>
              <a:buSzPts val="3200"/>
            </a:pPr>
            <a:r>
              <a:rPr lang="en-US" sz="3600" b="1" dirty="0">
                <a:solidFill>
                  <a:srgbClr val="FFFF00"/>
                </a:solidFill>
              </a:rPr>
              <a:t>Anti-convulsant theory:</a:t>
            </a:r>
            <a:r>
              <a:rPr lang="en-US" sz="3600" b="1" dirty="0"/>
              <a:t>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ECT-induced seizures teach the brain to resist seizures.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This effort to inhibit seizures dampens abnormally active brain circuits, establishing mood.</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4" name="TextBox 3">
            <a:extLst>
              <a:ext uri="{FF2B5EF4-FFF2-40B4-BE49-F238E27FC236}">
                <a16:creationId xmlns:a16="http://schemas.microsoft.com/office/drawing/2014/main" id="{C8679C0C-7EA4-464F-90FE-0DD7C9A09550}"/>
              </a:ext>
            </a:extLst>
          </p:cNvPr>
          <p:cNvSpPr txBox="1"/>
          <p:nvPr/>
        </p:nvSpPr>
        <p:spPr>
          <a:xfrm>
            <a:off x="0" y="0"/>
            <a:ext cx="9144000" cy="6617196"/>
          </a:xfrm>
          <a:prstGeom prst="rect">
            <a:avLst/>
          </a:prstGeom>
          <a:noFill/>
        </p:spPr>
        <p:txBody>
          <a:bodyPr wrap="square">
            <a:spAutoFit/>
          </a:bodyPr>
          <a:lstStyle/>
          <a:p>
            <a:pPr lvl="0" algn="ctr" rtl="0">
              <a:spcBef>
                <a:spcPts val="1200"/>
              </a:spcBef>
              <a:spcAft>
                <a:spcPts val="1200"/>
              </a:spcAft>
              <a:buClr>
                <a:schemeClr val="tx1"/>
              </a:buClr>
              <a:buSzPts val="3200"/>
            </a:pPr>
            <a:r>
              <a:rPr lang="en-US" sz="3200" b="1" dirty="0">
                <a:solidFill>
                  <a:srgbClr val="FFFF00"/>
                </a:solidFill>
              </a:rPr>
              <a:t>Neuroendocrine theory</a:t>
            </a:r>
          </a:p>
          <a:p>
            <a:pPr marL="342900" lvl="0" indent="-342900" algn="l" rtl="0">
              <a:spcBef>
                <a:spcPts val="1200"/>
              </a:spcBef>
              <a:spcAft>
                <a:spcPts val="1200"/>
              </a:spcAft>
              <a:buClr>
                <a:schemeClr val="tx1"/>
              </a:buClr>
              <a:buSzPts val="3200"/>
              <a:buChar char="•"/>
            </a:pPr>
            <a:r>
              <a:rPr lang="en-US" sz="2800" b="1" dirty="0"/>
              <a:t>The seizure causes the hypothalamus to release chemicals that cause changes throughout the body. </a:t>
            </a:r>
          </a:p>
          <a:p>
            <a:pPr marL="342900" lvl="0" indent="-342900" algn="l" rtl="0">
              <a:spcBef>
                <a:spcPts val="1200"/>
              </a:spcBef>
              <a:spcAft>
                <a:spcPts val="1200"/>
              </a:spcAft>
              <a:buClr>
                <a:schemeClr val="tx1"/>
              </a:buClr>
              <a:buSzPts val="3200"/>
              <a:buChar char="•"/>
            </a:pPr>
            <a:r>
              <a:rPr lang="en-US" sz="2800" b="1" dirty="0"/>
              <a:t>The seizure may release a neuropeptide that regulates mood.</a:t>
            </a:r>
          </a:p>
          <a:p>
            <a:pPr lvl="0" algn="ctr" rtl="0">
              <a:spcBef>
                <a:spcPts val="1200"/>
              </a:spcBef>
              <a:spcAft>
                <a:spcPts val="1200"/>
              </a:spcAft>
              <a:buClr>
                <a:schemeClr val="tx1"/>
              </a:buClr>
              <a:buSzPts val="3200"/>
            </a:pPr>
            <a:r>
              <a:rPr lang="en-US" sz="3200" b="1" dirty="0">
                <a:solidFill>
                  <a:srgbClr val="FFFF00"/>
                </a:solidFill>
              </a:rPr>
              <a:t>Brain damage theory </a:t>
            </a:r>
          </a:p>
          <a:p>
            <a:pPr marL="342900" lvl="0" indent="-342900" algn="l" rtl="0">
              <a:spcBef>
                <a:spcPts val="1200"/>
              </a:spcBef>
              <a:spcAft>
                <a:spcPts val="1200"/>
              </a:spcAft>
              <a:buClr>
                <a:schemeClr val="tx1"/>
              </a:buClr>
              <a:buSzPts val="3200"/>
              <a:buChar char="•"/>
            </a:pPr>
            <a:r>
              <a:rPr lang="en-US" sz="2800" b="1" dirty="0"/>
              <a:t>Shock damages the brain, causing memory loss and disorientation that creates an illusion that problems are gone, and euphoria, which is a frequently observed result of brain injury (Both are temporary)</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4" name="TextBox 3">
            <a:extLst>
              <a:ext uri="{FF2B5EF4-FFF2-40B4-BE49-F238E27FC236}">
                <a16:creationId xmlns:a16="http://schemas.microsoft.com/office/drawing/2014/main" id="{5BB467FA-D0B9-450D-BB3F-1B1FE1701094}"/>
              </a:ext>
            </a:extLst>
          </p:cNvPr>
          <p:cNvSpPr txBox="1"/>
          <p:nvPr/>
        </p:nvSpPr>
        <p:spPr>
          <a:xfrm>
            <a:off x="0" y="1033161"/>
            <a:ext cx="9144000" cy="3416320"/>
          </a:xfrm>
          <a:prstGeom prst="rect">
            <a:avLst/>
          </a:prstGeom>
          <a:noFill/>
        </p:spPr>
        <p:txBody>
          <a:bodyPr wrap="square">
            <a:spAutoFit/>
          </a:bodyPr>
          <a:lstStyle/>
          <a:p>
            <a:pPr lvl="0" algn="ctr" rtl="0">
              <a:spcBef>
                <a:spcPts val="1200"/>
              </a:spcBef>
              <a:spcAft>
                <a:spcPts val="1200"/>
              </a:spcAft>
              <a:buClr>
                <a:schemeClr val="tx1"/>
              </a:buClr>
              <a:buSzPts val="3200"/>
            </a:pPr>
            <a:r>
              <a:rPr lang="en-US" sz="3600" b="1" dirty="0">
                <a:solidFill>
                  <a:srgbClr val="FFFF00"/>
                </a:solidFill>
              </a:rPr>
              <a:t>Psychological theory</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Depressed people often feel guilty, and ECT satisfies their need for punishment.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Alternatively, the dramatic nature of ECT and the nursing care afterwards makes patients feel they are being taken seriously – the placebo effect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4" name="TextBox 3">
            <a:extLst>
              <a:ext uri="{FF2B5EF4-FFF2-40B4-BE49-F238E27FC236}">
                <a16:creationId xmlns:a16="http://schemas.microsoft.com/office/drawing/2014/main" id="{20342FE5-FF67-48DA-8F88-B929AAE02DC2}"/>
              </a:ext>
            </a:extLst>
          </p:cNvPr>
          <p:cNvSpPr txBox="1"/>
          <p:nvPr/>
        </p:nvSpPr>
        <p:spPr>
          <a:xfrm>
            <a:off x="0" y="0"/>
            <a:ext cx="9144000" cy="6494085"/>
          </a:xfrm>
          <a:prstGeom prst="rect">
            <a:avLst/>
          </a:prstGeom>
          <a:noFill/>
        </p:spPr>
        <p:txBody>
          <a:bodyPr wrap="square">
            <a:spAutoFit/>
          </a:bodyPr>
          <a:lstStyle/>
          <a:p>
            <a:pPr lvl="0" algn="ctr" rtl="0">
              <a:spcBef>
                <a:spcPts val="600"/>
              </a:spcBef>
              <a:spcAft>
                <a:spcPts val="600"/>
              </a:spcAft>
              <a:buClr>
                <a:schemeClr val="tx1"/>
              </a:buClr>
              <a:buSzPts val="3200"/>
            </a:pPr>
            <a:r>
              <a:rPr lang="en-US" sz="2800" b="1" dirty="0">
                <a:solidFill>
                  <a:srgbClr val="FFFF00"/>
                </a:solidFill>
              </a:rPr>
              <a:t>BENEFITS OF ECT: </a:t>
            </a:r>
          </a:p>
          <a:p>
            <a:pPr marL="457200" lvl="0" indent="-457200" algn="l" rtl="0">
              <a:spcBef>
                <a:spcPts val="600"/>
              </a:spcBef>
              <a:spcAft>
                <a:spcPts val="600"/>
              </a:spcAft>
              <a:buClr>
                <a:schemeClr val="tx1"/>
              </a:buClr>
              <a:buSzPts val="3200"/>
              <a:buFont typeface="Arial" panose="020B0604020202020204" pitchFamily="34" charset="0"/>
              <a:buChar char="•"/>
            </a:pPr>
            <a:r>
              <a:rPr lang="en-US" sz="2800" b="1" dirty="0"/>
              <a:t>ECT relieves very severe depressive illnesses when other treatments have failed. </a:t>
            </a:r>
          </a:p>
          <a:p>
            <a:pPr marL="457200" lvl="0" indent="-457200" algn="l" rtl="0">
              <a:spcBef>
                <a:spcPts val="600"/>
              </a:spcBef>
              <a:spcAft>
                <a:spcPts val="600"/>
              </a:spcAft>
              <a:buClr>
                <a:schemeClr val="tx1"/>
              </a:buClr>
              <a:buSzPts val="3200"/>
              <a:buFont typeface="Arial" panose="020B0604020202020204" pitchFamily="34" charset="0"/>
              <a:buChar char="•"/>
            </a:pPr>
            <a:r>
              <a:rPr lang="en-US" sz="2800" b="1" dirty="0"/>
              <a:t>ECT has saved patients' lives because 15% of people with severe depression will kill themselves. </a:t>
            </a:r>
          </a:p>
          <a:p>
            <a:pPr marL="457200" lvl="0" indent="-457200" algn="l" rtl="0">
              <a:spcBef>
                <a:spcPts val="600"/>
              </a:spcBef>
              <a:spcAft>
                <a:spcPts val="600"/>
              </a:spcAft>
              <a:buClr>
                <a:schemeClr val="tx1"/>
              </a:buClr>
              <a:buSzPts val="3200"/>
              <a:buFont typeface="Arial" panose="020B0604020202020204" pitchFamily="34" charset="0"/>
              <a:buChar char="•"/>
            </a:pPr>
            <a:r>
              <a:rPr lang="en-US" sz="2800" b="1" dirty="0"/>
              <a:t>ECT works faster than all antidepressants drugs.</a:t>
            </a:r>
          </a:p>
          <a:p>
            <a:pPr lvl="0" algn="ctr" rtl="0">
              <a:spcBef>
                <a:spcPts val="600"/>
              </a:spcBef>
              <a:spcAft>
                <a:spcPts val="600"/>
              </a:spcAft>
              <a:buClr>
                <a:schemeClr val="tx1"/>
              </a:buClr>
              <a:buSzPts val="3200"/>
            </a:pPr>
            <a:r>
              <a:rPr lang="en-US" sz="2800" b="1" dirty="0">
                <a:solidFill>
                  <a:srgbClr val="FFFF00"/>
                </a:solidFill>
              </a:rPr>
              <a:t>Types of ECT </a:t>
            </a:r>
          </a:p>
          <a:p>
            <a:pPr marL="2286000" lvl="4" indent="-457200">
              <a:spcBef>
                <a:spcPts val="600"/>
              </a:spcBef>
              <a:spcAft>
                <a:spcPts val="600"/>
              </a:spcAft>
              <a:buClr>
                <a:schemeClr val="tx1"/>
              </a:buClr>
              <a:buSzPts val="3200"/>
              <a:buFont typeface="Arial" panose="020B0604020202020204" pitchFamily="34" charset="0"/>
              <a:buChar char="•"/>
            </a:pPr>
            <a:r>
              <a:rPr lang="en-US" sz="2800" b="1" dirty="0"/>
              <a:t>Direct ECT </a:t>
            </a:r>
          </a:p>
          <a:p>
            <a:pPr marL="2286000" lvl="4" indent="-457200">
              <a:spcBef>
                <a:spcPts val="600"/>
              </a:spcBef>
              <a:spcAft>
                <a:spcPts val="600"/>
              </a:spcAft>
              <a:buClr>
                <a:schemeClr val="tx1"/>
              </a:buClr>
              <a:buSzPts val="3200"/>
              <a:buFont typeface="Arial" panose="020B0604020202020204" pitchFamily="34" charset="0"/>
              <a:buChar char="•"/>
            </a:pPr>
            <a:r>
              <a:rPr lang="en-US" sz="2800" b="1" dirty="0"/>
              <a:t>Modified ECT </a:t>
            </a:r>
          </a:p>
          <a:p>
            <a:pPr marL="2286000" lvl="4" indent="-457200">
              <a:spcBef>
                <a:spcPts val="600"/>
              </a:spcBef>
              <a:spcAft>
                <a:spcPts val="600"/>
              </a:spcAft>
              <a:buClr>
                <a:schemeClr val="tx1"/>
              </a:buClr>
              <a:buSzPts val="3200"/>
              <a:buFont typeface="Arial" panose="020B0604020202020204" pitchFamily="34" charset="0"/>
              <a:buChar char="•"/>
            </a:pPr>
            <a:r>
              <a:rPr lang="en-US" sz="2800" b="1" dirty="0"/>
              <a:t>Unilateral ECT </a:t>
            </a:r>
          </a:p>
          <a:p>
            <a:pPr marL="2286000" lvl="4" indent="-457200">
              <a:spcBef>
                <a:spcPts val="600"/>
              </a:spcBef>
              <a:spcAft>
                <a:spcPts val="600"/>
              </a:spcAft>
              <a:buClr>
                <a:schemeClr val="tx1"/>
              </a:buClr>
              <a:buSzPts val="3200"/>
              <a:buFont typeface="Arial" panose="020B0604020202020204" pitchFamily="34" charset="0"/>
              <a:buChar char="•"/>
            </a:pPr>
            <a:r>
              <a:rPr lang="en-US" sz="2800" b="1" dirty="0"/>
              <a:t>Bilateral ECT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B0AD0E-F056-414E-9790-65787B8FD755}"/>
              </a:ext>
            </a:extLst>
          </p:cNvPr>
          <p:cNvSpPr txBox="1"/>
          <p:nvPr/>
        </p:nvSpPr>
        <p:spPr>
          <a:xfrm>
            <a:off x="0" y="356601"/>
            <a:ext cx="9144000" cy="2862322"/>
          </a:xfrm>
          <a:prstGeom prst="rect">
            <a:avLst/>
          </a:prstGeom>
          <a:noFill/>
        </p:spPr>
        <p:txBody>
          <a:bodyPr wrap="square">
            <a:spAutoFit/>
          </a:bodyPr>
          <a:lstStyle/>
          <a:p>
            <a:pPr lvl="0" algn="ctr" rtl="0">
              <a:spcBef>
                <a:spcPts val="1200"/>
              </a:spcBef>
              <a:spcAft>
                <a:spcPts val="1200"/>
              </a:spcAft>
              <a:buClr>
                <a:schemeClr val="tx1"/>
              </a:buClr>
              <a:buSzPts val="3200"/>
            </a:pPr>
            <a:r>
              <a:rPr lang="en-US" sz="2800" b="1" dirty="0">
                <a:solidFill>
                  <a:srgbClr val="FFFF00"/>
                </a:solidFill>
              </a:rPr>
              <a:t>ELECTRODE PLACEMENT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solidFill>
                  <a:srgbClr val="FFC000"/>
                </a:solidFill>
              </a:rPr>
              <a:t>Bilateral (BL) </a:t>
            </a:r>
            <a:r>
              <a:rPr lang="en-US" sz="2800" b="1" dirty="0"/>
              <a:t>- most common, most effective, most cognitive dysfunction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solidFill>
                  <a:srgbClr val="FFC000"/>
                </a:solidFill>
              </a:rPr>
              <a:t>Right unilateral (RUL) </a:t>
            </a:r>
            <a:r>
              <a:rPr lang="en-US" sz="2800" b="1" dirty="0"/>
              <a:t>- less cognitive effect, may be less clinically effective</a:t>
            </a:r>
          </a:p>
        </p:txBody>
      </p:sp>
      <p:pic>
        <p:nvPicPr>
          <p:cNvPr id="6" name="Google Shape;130;p22" descr="D:\Desktop\download.png">
            <a:extLst>
              <a:ext uri="{FF2B5EF4-FFF2-40B4-BE49-F238E27FC236}">
                <a16:creationId xmlns:a16="http://schemas.microsoft.com/office/drawing/2014/main" id="{8F60D8E3-B07E-4669-8D8A-6093FF0646F0}"/>
              </a:ext>
            </a:extLst>
          </p:cNvPr>
          <p:cNvPicPr preferRelativeResize="0"/>
          <p:nvPr/>
        </p:nvPicPr>
        <p:blipFill rotWithShape="1">
          <a:blip r:embed="rId2">
            <a:alphaModFix/>
          </a:blip>
          <a:srcRect/>
          <a:stretch/>
        </p:blipFill>
        <p:spPr>
          <a:xfrm>
            <a:off x="1507671" y="3429000"/>
            <a:ext cx="6477000" cy="3276600"/>
          </a:xfrm>
          <a:prstGeom prst="rect">
            <a:avLst/>
          </a:prstGeom>
          <a:noFill/>
          <a:ln>
            <a:noFill/>
          </a:ln>
        </p:spPr>
      </p:pic>
    </p:spTree>
    <p:extLst>
      <p:ext uri="{BB962C8B-B14F-4D97-AF65-F5344CB8AC3E}">
        <p14:creationId xmlns:p14="http://schemas.microsoft.com/office/powerpoint/2010/main" val="1853989271"/>
      </p:ext>
    </p:extLst>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4" name="TextBox 3">
            <a:extLst>
              <a:ext uri="{FF2B5EF4-FFF2-40B4-BE49-F238E27FC236}">
                <a16:creationId xmlns:a16="http://schemas.microsoft.com/office/drawing/2014/main" id="{7FF9A45F-68F0-4559-9C1B-AF1C5DAC2556}"/>
              </a:ext>
            </a:extLst>
          </p:cNvPr>
          <p:cNvSpPr txBox="1"/>
          <p:nvPr/>
        </p:nvSpPr>
        <p:spPr>
          <a:xfrm>
            <a:off x="0" y="436411"/>
            <a:ext cx="9144000" cy="5318123"/>
          </a:xfrm>
          <a:prstGeom prst="rect">
            <a:avLst/>
          </a:prstGeom>
          <a:noFill/>
        </p:spPr>
        <p:txBody>
          <a:bodyPr wrap="square">
            <a:spAutoFit/>
          </a:bodyPr>
          <a:lstStyle/>
          <a:p>
            <a:pPr lvl="0" algn="ctr" rtl="0">
              <a:spcBef>
                <a:spcPts val="0"/>
              </a:spcBef>
              <a:spcAft>
                <a:spcPts val="0"/>
              </a:spcAft>
              <a:buClr>
                <a:schemeClr val="tx1"/>
              </a:buClr>
              <a:buSzPts val="3200"/>
            </a:pPr>
            <a:r>
              <a:rPr lang="en-US" sz="3600" b="1" dirty="0">
                <a:solidFill>
                  <a:srgbClr val="FFFF00"/>
                </a:solidFill>
              </a:rPr>
              <a:t>Modern ECT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Electrode’s are placed on the side of a patient’s head just above the temples.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The patient is given anesthetic injections and a muscle relaxant to stop muscle contractions that can lead to broken bones. </a:t>
            </a:r>
          </a:p>
          <a:p>
            <a:pPr marL="457200" lvl="0" indent="-457200" algn="l" rtl="0">
              <a:lnSpc>
                <a:spcPct val="150000"/>
              </a:lnSpc>
              <a:spcBef>
                <a:spcPts val="640"/>
              </a:spcBef>
              <a:spcAft>
                <a:spcPts val="0"/>
              </a:spcAft>
              <a:buClr>
                <a:schemeClr val="tx1"/>
              </a:buClr>
              <a:buSzPts val="3200"/>
              <a:buFont typeface="Arial" panose="020B0604020202020204" pitchFamily="34" charset="0"/>
              <a:buChar char="•"/>
            </a:pPr>
            <a:r>
              <a:rPr lang="en-US" sz="2800" b="1" dirty="0"/>
              <a:t>A small electric current is passed through the brain.</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4" name="TextBox 3">
            <a:extLst>
              <a:ext uri="{FF2B5EF4-FFF2-40B4-BE49-F238E27FC236}">
                <a16:creationId xmlns:a16="http://schemas.microsoft.com/office/drawing/2014/main" id="{A7E4DEEF-7502-4C1B-9AA3-A8A824C4CD9D}"/>
              </a:ext>
            </a:extLst>
          </p:cNvPr>
          <p:cNvSpPr txBox="1"/>
          <p:nvPr/>
        </p:nvSpPr>
        <p:spPr>
          <a:xfrm>
            <a:off x="0" y="458956"/>
            <a:ext cx="9144000" cy="5940088"/>
          </a:xfrm>
          <a:prstGeom prst="rect">
            <a:avLst/>
          </a:prstGeom>
          <a:noFill/>
        </p:spPr>
        <p:txBody>
          <a:bodyPr wrap="square">
            <a:spAutoFit/>
          </a:bodyPr>
          <a:lstStyle/>
          <a:p>
            <a:pPr lvl="0" algn="ctr" rtl="0">
              <a:spcBef>
                <a:spcPts val="1200"/>
              </a:spcBef>
              <a:spcAft>
                <a:spcPts val="1200"/>
              </a:spcAft>
              <a:buClr>
                <a:schemeClr val="tx1"/>
              </a:buClr>
              <a:buSzPts val="3200"/>
            </a:pPr>
            <a:r>
              <a:rPr lang="en-US" sz="2800" b="1" dirty="0">
                <a:solidFill>
                  <a:srgbClr val="FFFF00"/>
                </a:solidFill>
              </a:rPr>
              <a:t>INDICATIONS</a:t>
            </a:r>
            <a:r>
              <a:rPr lang="en-US" sz="2800" b="1" dirty="0"/>
              <a:t>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Severe depression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Severe episodes</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Need for rapid antidepressant response (e.g. due to failure to eat or drink in depressive stupor; high suicide risk)</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Failure of drug treatments</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Patients who are unable to tolerate side- effects of drug treatment (e.g. puerperal depressive disorder)</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4" name="TextBox 3">
            <a:extLst>
              <a:ext uri="{FF2B5EF4-FFF2-40B4-BE49-F238E27FC236}">
                <a16:creationId xmlns:a16="http://schemas.microsoft.com/office/drawing/2014/main" id="{F1825642-AB9F-4461-A505-7E34F55D1BAA}"/>
              </a:ext>
            </a:extLst>
          </p:cNvPr>
          <p:cNvSpPr txBox="1"/>
          <p:nvPr/>
        </p:nvSpPr>
        <p:spPr>
          <a:xfrm>
            <a:off x="0" y="1143878"/>
            <a:ext cx="9144000" cy="5386090"/>
          </a:xfrm>
          <a:prstGeom prst="rect">
            <a:avLst/>
          </a:prstGeom>
          <a:noFill/>
        </p:spPr>
        <p:txBody>
          <a:bodyPr wrap="square">
            <a:spAutoFit/>
          </a:bodyPr>
          <a:lstStyle/>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Previous history of good response to ECT</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Patient preference</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Suicidal ideas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Mania, that hasn’t improved with medications</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Severe Catatonia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Schizophrenia Psychosis, when medications are insufficient or symptoms are severe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All of the above disorders during pregnancy.</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4" name="TextBox 3">
            <a:extLst>
              <a:ext uri="{FF2B5EF4-FFF2-40B4-BE49-F238E27FC236}">
                <a16:creationId xmlns:a16="http://schemas.microsoft.com/office/drawing/2014/main" id="{0E41AAF9-D81F-4334-A6B6-1CB4AAC17074}"/>
              </a:ext>
            </a:extLst>
          </p:cNvPr>
          <p:cNvSpPr txBox="1"/>
          <p:nvPr/>
        </p:nvSpPr>
        <p:spPr>
          <a:xfrm>
            <a:off x="0" y="412322"/>
            <a:ext cx="9144000" cy="6247864"/>
          </a:xfrm>
          <a:prstGeom prst="rect">
            <a:avLst/>
          </a:prstGeom>
          <a:noFill/>
        </p:spPr>
        <p:txBody>
          <a:bodyPr wrap="square">
            <a:spAutoFit/>
          </a:bodyPr>
          <a:lstStyle/>
          <a:p>
            <a:pPr lvl="0" algn="ctr" rtl="0">
              <a:spcBef>
                <a:spcPts val="1200"/>
              </a:spcBef>
              <a:spcAft>
                <a:spcPts val="1200"/>
              </a:spcAft>
              <a:buClr>
                <a:schemeClr val="tx1"/>
              </a:buClr>
              <a:buSzPts val="3200"/>
            </a:pPr>
            <a:r>
              <a:rPr lang="en-US" sz="2800" b="1" dirty="0">
                <a:solidFill>
                  <a:srgbClr val="FFFF00"/>
                </a:solidFill>
              </a:rPr>
              <a:t>CONTRA-INDICATIONS </a:t>
            </a:r>
          </a:p>
          <a:p>
            <a:pPr lvl="0" algn="l" rtl="0">
              <a:spcBef>
                <a:spcPts val="1200"/>
              </a:spcBef>
              <a:spcAft>
                <a:spcPts val="1200"/>
              </a:spcAft>
              <a:buClr>
                <a:schemeClr val="tx1"/>
              </a:buClr>
              <a:buSzPts val="3200"/>
            </a:pPr>
            <a:r>
              <a:rPr lang="en-US" sz="2800" b="1" i="1" dirty="0">
                <a:solidFill>
                  <a:srgbClr val="FFC000"/>
                </a:solidFill>
              </a:rPr>
              <a:t>Absolute</a:t>
            </a:r>
            <a:r>
              <a:rPr lang="en-US" sz="2800" b="1" i="1" dirty="0">
                <a:solidFill>
                  <a:srgbClr val="953734"/>
                </a:solidFill>
              </a:rPr>
              <a:t> </a:t>
            </a:r>
            <a:endParaRPr lang="en-US" sz="2800" b="1" i="1" dirty="0"/>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Increased ICP (intracranial pressure)</a:t>
            </a:r>
          </a:p>
          <a:p>
            <a:pPr lvl="0" algn="l" rtl="0">
              <a:spcBef>
                <a:spcPts val="1200"/>
              </a:spcBef>
              <a:spcAft>
                <a:spcPts val="1200"/>
              </a:spcAft>
              <a:buClr>
                <a:schemeClr val="tx1"/>
              </a:buClr>
              <a:buSzPts val="3200"/>
            </a:pPr>
            <a:r>
              <a:rPr lang="en-US" sz="2800" b="1" i="1" dirty="0">
                <a:solidFill>
                  <a:srgbClr val="FFC000"/>
                </a:solidFill>
              </a:rPr>
              <a:t>Relative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Cardiovascular (Coronary artery disease, HTN, aneurysms, arrhythmias)</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Cerebrovascular effects (Recent strokes, space occupying lesions, aneurysms)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Severe pulmonary diseases (T.B, Pneumonia, Asthma)</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4" name="TextBox 3">
            <a:extLst>
              <a:ext uri="{FF2B5EF4-FFF2-40B4-BE49-F238E27FC236}">
                <a16:creationId xmlns:a16="http://schemas.microsoft.com/office/drawing/2014/main" id="{DE87365C-FC9D-42CD-8425-40C4010EB440}"/>
              </a:ext>
            </a:extLst>
          </p:cNvPr>
          <p:cNvSpPr txBox="1"/>
          <p:nvPr/>
        </p:nvSpPr>
        <p:spPr>
          <a:xfrm>
            <a:off x="0" y="288682"/>
            <a:ext cx="9144000" cy="6186309"/>
          </a:xfrm>
          <a:prstGeom prst="rect">
            <a:avLst/>
          </a:prstGeom>
          <a:noFill/>
        </p:spPr>
        <p:txBody>
          <a:bodyPr wrap="square">
            <a:spAutoFit/>
          </a:bodyPr>
          <a:lstStyle/>
          <a:p>
            <a:pPr lvl="0" algn="ctr" rtl="0">
              <a:spcBef>
                <a:spcPts val="600"/>
              </a:spcBef>
              <a:spcAft>
                <a:spcPts val="600"/>
              </a:spcAft>
              <a:buClr>
                <a:schemeClr val="tx1"/>
              </a:buClr>
              <a:buSzPts val="3200"/>
            </a:pPr>
            <a:r>
              <a:rPr lang="en-US" sz="2800" b="1" dirty="0">
                <a:solidFill>
                  <a:srgbClr val="FFFF00"/>
                </a:solidFill>
              </a:rPr>
              <a:t>COURSE OF ECT </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ECT is usually given 3 times a week, reduced to twice a week or once a week once symptoms begin to respond. </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This limits cognitive problems. </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There is no evidence that a greater frequency enhance treatment response.</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Treatment of depression usually consists of 6-12 treatments.</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Treatment-resistant psychosis and mania up to (or sometimes more than) 20 treatments. </a:t>
            </a:r>
          </a:p>
          <a:p>
            <a:pPr marL="285750" lvl="0" indent="-285750" algn="l" rtl="0">
              <a:spcBef>
                <a:spcPts val="600"/>
              </a:spcBef>
              <a:spcAft>
                <a:spcPts val="600"/>
              </a:spcAft>
              <a:buClr>
                <a:schemeClr val="tx1"/>
              </a:buClr>
              <a:buSzPts val="3200"/>
              <a:buFont typeface="Arial" panose="020B0604020202020204" pitchFamily="34" charset="0"/>
              <a:buChar char="•"/>
            </a:pPr>
            <a:r>
              <a:rPr lang="en-US" sz="2800" b="1" dirty="0"/>
              <a:t>Catatonia usually resolves in 3-5 treatments.</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4" name="TextBox 3">
            <a:extLst>
              <a:ext uri="{FF2B5EF4-FFF2-40B4-BE49-F238E27FC236}">
                <a16:creationId xmlns:a16="http://schemas.microsoft.com/office/drawing/2014/main" id="{18450E30-FA07-477D-ADFB-BACFE2BDF0CA}"/>
              </a:ext>
            </a:extLst>
          </p:cNvPr>
          <p:cNvSpPr txBox="1"/>
          <p:nvPr/>
        </p:nvSpPr>
        <p:spPr>
          <a:xfrm>
            <a:off x="0" y="812899"/>
            <a:ext cx="9144000" cy="5447645"/>
          </a:xfrm>
          <a:prstGeom prst="rect">
            <a:avLst/>
          </a:prstGeom>
          <a:noFill/>
        </p:spPr>
        <p:txBody>
          <a:bodyPr wrap="square">
            <a:spAutoFit/>
          </a:bodyPr>
          <a:lstStyle/>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Before beginning a series of ECT treatments, a patient should receive a thorough psychiatric assessment, including a medical examination and sometimes a basic blood test and an electrocardiogram (ECG) to check heart health.</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Informed consent: A patient must provide written informed consent before ECT is administered. </a:t>
            </a:r>
          </a:p>
          <a:p>
            <a:pPr marL="285750" lvl="0" indent="-285750" algn="l" rtl="0">
              <a:spcBef>
                <a:spcPts val="1200"/>
              </a:spcBef>
              <a:spcAft>
                <a:spcPts val="1200"/>
              </a:spcAft>
              <a:buClr>
                <a:schemeClr val="tx1"/>
              </a:buClr>
              <a:buSzPts val="3200"/>
              <a:buFont typeface="Arial" panose="020B0604020202020204" pitchFamily="34" charset="0"/>
              <a:buChar char="•"/>
            </a:pPr>
            <a:r>
              <a:rPr lang="en-US" sz="2800" b="1" dirty="0"/>
              <a:t>In situations where a person is too ill to make decisions for him or herself, the consent process is governed by state law (for example, a court-appointed guardian).</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4" name="TextBox 3">
            <a:extLst>
              <a:ext uri="{FF2B5EF4-FFF2-40B4-BE49-F238E27FC236}">
                <a16:creationId xmlns:a16="http://schemas.microsoft.com/office/drawing/2014/main" id="{1218D49D-124C-41DC-AD55-2E7F472FDC94}"/>
              </a:ext>
            </a:extLst>
          </p:cNvPr>
          <p:cNvSpPr txBox="1"/>
          <p:nvPr/>
        </p:nvSpPr>
        <p:spPr>
          <a:xfrm>
            <a:off x="0" y="685300"/>
            <a:ext cx="9144000" cy="5487400"/>
          </a:xfrm>
          <a:prstGeom prst="rect">
            <a:avLst/>
          </a:prstGeom>
          <a:noFill/>
        </p:spPr>
        <p:txBody>
          <a:bodyPr wrap="square">
            <a:spAutoFit/>
          </a:bodyPr>
          <a:lstStyle/>
          <a:p>
            <a:pPr marL="285750" lvl="0" indent="-285750" algn="l" rtl="0">
              <a:lnSpc>
                <a:spcPct val="150000"/>
              </a:lnSpc>
              <a:spcBef>
                <a:spcPts val="1200"/>
              </a:spcBef>
              <a:spcAft>
                <a:spcPts val="1200"/>
              </a:spcAft>
              <a:buClr>
                <a:schemeClr val="tx1"/>
              </a:buClr>
              <a:buSzPts val="3200"/>
              <a:buFont typeface="Arial" panose="020B0604020202020204" pitchFamily="34" charset="0"/>
              <a:buChar char="•"/>
            </a:pPr>
            <a:r>
              <a:rPr lang="en-US" sz="2800" b="1" dirty="0"/>
              <a:t>Patients and their families should discuss all options for treatment with the psychiatrist before making a specific treatment decision </a:t>
            </a:r>
          </a:p>
          <a:p>
            <a:pPr marL="285750" lvl="0" indent="-285750" algn="l" rtl="0">
              <a:lnSpc>
                <a:spcPct val="150000"/>
              </a:lnSpc>
              <a:spcBef>
                <a:spcPts val="1200"/>
              </a:spcBef>
              <a:spcAft>
                <a:spcPts val="1200"/>
              </a:spcAft>
              <a:buClr>
                <a:schemeClr val="tx1"/>
              </a:buClr>
              <a:buSzPts val="3200"/>
              <a:buFont typeface="Arial" panose="020B0604020202020204" pitchFamily="34" charset="0"/>
              <a:buChar char="•"/>
            </a:pPr>
            <a:r>
              <a:rPr lang="en-US" sz="2800" b="1" dirty="0"/>
              <a:t>They should be provided with sufficient information to fully understand the procedure and the potential benefits, risks, and side effects of each treatment option before providing written consent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58</TotalTime>
  <Words>869</Words>
  <Application>Microsoft Office PowerPoint</Application>
  <PresentationFormat>On-screen Show (4:3)</PresentationFormat>
  <Paragraphs>81</Paragraphs>
  <Slides>17</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Century Gothic</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Jaimon Varghese</cp:lastModifiedBy>
  <cp:revision>4</cp:revision>
  <dcterms:modified xsi:type="dcterms:W3CDTF">2022-06-22T15:25:18Z</dcterms:modified>
</cp:coreProperties>
</file>